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doc" ContentType="application/msword"/>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7" r:id="rId2"/>
    <p:sldId id="258" r:id="rId3"/>
    <p:sldId id="288" r:id="rId4"/>
    <p:sldId id="259" r:id="rId5"/>
    <p:sldId id="289" r:id="rId6"/>
    <p:sldId id="290" r:id="rId7"/>
    <p:sldId id="291" r:id="rId8"/>
    <p:sldId id="292" r:id="rId9"/>
    <p:sldId id="293" r:id="rId10"/>
    <p:sldId id="294" r:id="rId11"/>
    <p:sldId id="295" r:id="rId12"/>
    <p:sldId id="296" r:id="rId13"/>
    <p:sldId id="297" r:id="rId14"/>
    <p:sldId id="298"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260" r:id="rId41"/>
    <p:sldId id="277" r:id="rId42"/>
    <p:sldId id="276" r:id="rId43"/>
    <p:sldId id="344" r:id="rId44"/>
    <p:sldId id="275" r:id="rId45"/>
    <p:sldId id="263" r:id="rId46"/>
    <p:sldId id="265" r:id="rId47"/>
    <p:sldId id="274" r:id="rId48"/>
    <p:sldId id="267" r:id="rId49"/>
    <p:sldId id="264" r:id="rId50"/>
    <p:sldId id="268" r:id="rId51"/>
    <p:sldId id="269" r:id="rId52"/>
    <p:sldId id="270" r:id="rId53"/>
    <p:sldId id="266" r:id="rId54"/>
    <p:sldId id="272" r:id="rId55"/>
    <p:sldId id="261"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262" r:id="rId76"/>
    <p:sldId id="286" r:id="rId77"/>
    <p:sldId id="287" r:id="rId78"/>
    <p:sldId id="283" r:id="rId79"/>
    <p:sldId id="285" r:id="rId80"/>
    <p:sldId id="284" r:id="rId8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250"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3.v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image" Target="../media/image48.wmf"/><Relationship Id="rId3" Type="http://schemas.openxmlformats.org/officeDocument/2006/relationships/image" Target="../media/image38.emf"/><Relationship Id="rId7" Type="http://schemas.openxmlformats.org/officeDocument/2006/relationships/image" Target="../media/image42.wmf"/><Relationship Id="rId12" Type="http://schemas.openxmlformats.org/officeDocument/2006/relationships/image" Target="../media/image47.wmf"/><Relationship Id="rId2" Type="http://schemas.openxmlformats.org/officeDocument/2006/relationships/image" Target="../media/image37.emf"/><Relationship Id="rId1" Type="http://schemas.openxmlformats.org/officeDocument/2006/relationships/image" Target="../media/image36.emf"/><Relationship Id="rId6" Type="http://schemas.openxmlformats.org/officeDocument/2006/relationships/image" Target="../media/image41.wmf"/><Relationship Id="rId11" Type="http://schemas.openxmlformats.org/officeDocument/2006/relationships/image" Target="../media/image46.wmf"/><Relationship Id="rId5" Type="http://schemas.openxmlformats.org/officeDocument/2006/relationships/image" Target="../media/image40.wmf"/><Relationship Id="rId15" Type="http://schemas.openxmlformats.org/officeDocument/2006/relationships/image" Target="../media/image50.wmf"/><Relationship Id="rId10" Type="http://schemas.openxmlformats.org/officeDocument/2006/relationships/image" Target="../media/image45.wmf"/><Relationship Id="rId4" Type="http://schemas.openxmlformats.org/officeDocument/2006/relationships/image" Target="../media/image39.emf"/><Relationship Id="rId9" Type="http://schemas.openxmlformats.org/officeDocument/2006/relationships/image" Target="../media/image44.wmf"/><Relationship Id="rId14" Type="http://schemas.openxmlformats.org/officeDocument/2006/relationships/image" Target="../media/image4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image" Target="../media/image8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13.w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13.wmf"/><Relationship Id="rId1" Type="http://schemas.openxmlformats.org/officeDocument/2006/relationships/image" Target="../media/image114.w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image" Target="../media/image116.wmf"/><Relationship Id="rId1" Type="http://schemas.openxmlformats.org/officeDocument/2006/relationships/image" Target="../media/image115.wmf"/><Relationship Id="rId4" Type="http://schemas.openxmlformats.org/officeDocument/2006/relationships/image" Target="../media/image118.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5" Type="http://schemas.openxmlformats.org/officeDocument/2006/relationships/image" Target="../media/image17.wmf"/><Relationship Id="rId4" Type="http://schemas.openxmlformats.org/officeDocument/2006/relationships/image" Target="../media/image16.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6" Type="http://schemas.openxmlformats.org/officeDocument/2006/relationships/image" Target="../media/image119.wmf"/><Relationship Id="rId5" Type="http://schemas.openxmlformats.org/officeDocument/2006/relationships/image" Target="../media/image126.wmf"/><Relationship Id="rId4" Type="http://schemas.openxmlformats.org/officeDocument/2006/relationships/image" Target="../media/image125.w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6" Type="http://schemas.openxmlformats.org/officeDocument/2006/relationships/image" Target="../media/image132.wmf"/><Relationship Id="rId5" Type="http://schemas.openxmlformats.org/officeDocument/2006/relationships/image" Target="../media/image131.wmf"/><Relationship Id="rId4" Type="http://schemas.openxmlformats.org/officeDocument/2006/relationships/image" Target="../media/image13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image" Target="../media/image22.wmf"/><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6E6DC2-FA60-44BB-BC85-F8BD76288FB4}" type="datetimeFigureOut">
              <a:rPr lang="zh-CN" altLang="en-US" smtClean="0"/>
              <a:t>2020/3/7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DABBDF-96AF-4DA6-99FA-0FFF45CE610F}" type="slidenum">
              <a:rPr lang="zh-CN" altLang="en-US" smtClean="0"/>
              <a:t>‹#›</a:t>
            </a:fld>
            <a:endParaRPr lang="zh-CN" altLang="en-US"/>
          </a:p>
        </p:txBody>
      </p:sp>
    </p:spTree>
    <p:extLst>
      <p:ext uri="{BB962C8B-B14F-4D97-AF65-F5344CB8AC3E}">
        <p14:creationId xmlns:p14="http://schemas.microsoft.com/office/powerpoint/2010/main" val="3473483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2009&#24180;&#19978;&#21322;&#24180;/ppt&#35838;&#20214;%20-%20&#21307;&#23398;&#29289;&#29702;-&#38472;&#19968;&#36784;/Layer1','','show"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aike.baidu.com/view/24904.htm"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baike.baidu.com/view/1547.ht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C30A72-D19E-4919-8392-9C16E5487795}" type="slidenum">
              <a:rPr lang="en-US" altLang="zh-CN"/>
              <a:pPr/>
              <a:t>5</a:t>
            </a:fld>
            <a:endParaRPr lang="en-US" altLang="zh-CN"/>
          </a:p>
        </p:txBody>
      </p:sp>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xfrm>
            <a:off x="914400" y="4343400"/>
            <a:ext cx="5029200" cy="4114800"/>
          </a:xfrm>
        </p:spPr>
        <p:txBody>
          <a:bodyPr/>
          <a:lstStyle/>
          <a:p>
            <a:r>
              <a:rPr lang="zh-CN" altLang="en-US" b="1">
                <a:solidFill>
                  <a:srgbClr val="0000CC"/>
                </a:solidFill>
              </a:rPr>
              <a:t>静电应用</a:t>
            </a:r>
            <a:r>
              <a:rPr lang="en-US" altLang="zh-CN" b="1">
                <a:solidFill>
                  <a:srgbClr val="0000CC"/>
                </a:solidFill>
              </a:rPr>
              <a:t>——</a:t>
            </a:r>
            <a:r>
              <a:rPr lang="zh-CN" altLang="en-US" b="1">
                <a:solidFill>
                  <a:srgbClr val="0000CC"/>
                </a:solidFill>
              </a:rPr>
              <a:t>静电喷漆、粉末敷层、烟囱中烟灰捕集、静电复印</a:t>
            </a:r>
            <a:r>
              <a:rPr lang="en-US" altLang="zh-CN" b="1">
                <a:solidFill>
                  <a:srgbClr val="0000CC"/>
                </a:solidFill>
              </a:rPr>
              <a:t>…</a:t>
            </a:r>
          </a:p>
          <a:p>
            <a:endParaRPr lang="en-US" altLang="zh-CN" b="1">
              <a:solidFill>
                <a:srgbClr val="0000CC"/>
              </a:solidFill>
            </a:endParaRPr>
          </a:p>
        </p:txBody>
      </p:sp>
    </p:spTree>
    <p:extLst>
      <p:ext uri="{BB962C8B-B14F-4D97-AF65-F5344CB8AC3E}">
        <p14:creationId xmlns:p14="http://schemas.microsoft.com/office/powerpoint/2010/main" val="2858876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4DA739-1FE0-42D9-9233-100F9AFA5D89}" type="slidenum">
              <a:rPr lang="en-US" altLang="zh-CN"/>
              <a:pPr/>
              <a:t>56</a:t>
            </a:fld>
            <a:endParaRPr lang="en-US" altLang="zh-CN"/>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endParaRPr kumimoji="1" lang="zh-CN" altLang="zh-CN" b="1">
              <a:solidFill>
                <a:schemeClr val="accent2"/>
              </a:solidFill>
            </a:endParaRPr>
          </a:p>
        </p:txBody>
      </p:sp>
    </p:spTree>
    <p:extLst>
      <p:ext uri="{BB962C8B-B14F-4D97-AF65-F5344CB8AC3E}">
        <p14:creationId xmlns:p14="http://schemas.microsoft.com/office/powerpoint/2010/main" val="770515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EC44DA1-A7DE-488C-8D81-01492B5F1B32}" type="slidenum">
              <a:rPr lang="en-US" altLang="zh-CN"/>
              <a:pPr/>
              <a:t>61</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817110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FAF04B-7645-421F-B768-5D97BF023693}" type="slidenum">
              <a:rPr lang="en-US" altLang="zh-CN"/>
              <a:pPr/>
              <a:t>6</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r>
              <a:rPr lang="zh-CN" altLang="en-US"/>
              <a:t>电荷守恒：不但宏观如此，微观也如此。</a:t>
            </a:r>
          </a:p>
          <a:p>
            <a:r>
              <a:rPr lang="en-US" altLang="zh-CN"/>
              <a:t>U:</a:t>
            </a:r>
            <a:r>
              <a:rPr lang="zh-CN" altLang="en-US"/>
              <a:t>铀的放射性同位素，</a:t>
            </a:r>
            <a:r>
              <a:rPr lang="en-US" altLang="zh-CN"/>
              <a:t>238</a:t>
            </a:r>
            <a:r>
              <a:rPr lang="zh-CN" altLang="en-US"/>
              <a:t>质子和中子总数，</a:t>
            </a:r>
            <a:r>
              <a:rPr lang="en-US" altLang="zh-CN"/>
              <a:t>92</a:t>
            </a:r>
            <a:r>
              <a:rPr lang="zh-CN" altLang="en-US"/>
              <a:t>是质子数，</a:t>
            </a:r>
            <a:r>
              <a:rPr lang="en-US" altLang="zh-CN"/>
              <a:t>Th</a:t>
            </a:r>
            <a:r>
              <a:rPr lang="zh-CN" altLang="en-US"/>
              <a:t>：钍，</a:t>
            </a:r>
            <a:r>
              <a:rPr lang="en-US" altLang="zh-CN"/>
              <a:t>He</a:t>
            </a:r>
            <a:r>
              <a:rPr lang="zh-CN" altLang="en-US"/>
              <a:t>：氦（</a:t>
            </a:r>
            <a:r>
              <a:rPr lang="el-GR" altLang="zh-CN">
                <a:latin typeface="宋体" pitchFamily="2" charset="-122"/>
              </a:rPr>
              <a:t>α</a:t>
            </a:r>
            <a:r>
              <a:rPr lang="zh-CN" altLang="en-US">
                <a:latin typeface="宋体" pitchFamily="2" charset="-122"/>
              </a:rPr>
              <a:t>粒子），</a:t>
            </a:r>
            <a:r>
              <a:rPr lang="el-GR" altLang="zh-CN">
                <a:latin typeface="宋体" pitchFamily="2" charset="-122"/>
              </a:rPr>
              <a:t>γ</a:t>
            </a:r>
            <a:r>
              <a:rPr lang="zh-CN" altLang="en-US">
                <a:latin typeface="宋体" pitchFamily="2" charset="-122"/>
              </a:rPr>
              <a:t>粒子不带电。</a:t>
            </a:r>
            <a:endParaRPr lang="zh-CN" altLang="el-GR">
              <a:latin typeface="宋体" pitchFamily="2" charset="-122"/>
            </a:endParaRPr>
          </a:p>
        </p:txBody>
      </p:sp>
    </p:spTree>
    <p:extLst>
      <p:ext uri="{BB962C8B-B14F-4D97-AF65-F5344CB8AC3E}">
        <p14:creationId xmlns:p14="http://schemas.microsoft.com/office/powerpoint/2010/main" val="1900325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2615FAF-DCD9-4402-A3E7-B0E9981000B5}" type="slidenum">
              <a:rPr lang="en-US" altLang="zh-CN"/>
              <a:pPr/>
              <a:t>7</a:t>
            </a:fld>
            <a:endParaRPr lang="en-US" altLang="zh-CN"/>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p:txBody>
          <a:bodyPr/>
          <a:lstStyle/>
          <a:p>
            <a:r>
              <a:rPr lang="zh-CN" altLang="en-US"/>
              <a:t>带电物体相互间有力的作用，这是电荷的一种对外表现，人们对电现象的认识，就是从这种作用开始的。一般地说，两个带电体之间的相互作用，除了和它们所带的电荷有关外，还和它们本身的大小、形状、电荷在带电体上的分布以及周围介质的性质等有关，情况相当复杂。为此，下面我们先讨论最简单的、也是最基本的问题，即两个相对静止的</a:t>
            </a:r>
            <a:r>
              <a:rPr lang="zh-CN" altLang="en-US">
                <a:hlinkClick r:id="rId3"/>
                <a:hlinkMouseOver r:id="rId3"/>
              </a:rPr>
              <a:t>点电荷</a:t>
            </a:r>
            <a:r>
              <a:rPr lang="zh-CN" altLang="en-US"/>
              <a:t>在真空中相互作用力的规律。 </a:t>
            </a:r>
          </a:p>
        </p:txBody>
      </p:sp>
    </p:spTree>
    <p:extLst>
      <p:ext uri="{BB962C8B-B14F-4D97-AF65-F5344CB8AC3E}">
        <p14:creationId xmlns:p14="http://schemas.microsoft.com/office/powerpoint/2010/main" val="2232382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5F672F-B5E5-4924-B1E6-276BBFE608FC}" type="slidenum">
              <a:rPr lang="en-US" altLang="zh-CN"/>
              <a:pPr/>
              <a:t>13</a:t>
            </a:fld>
            <a:endParaRPr lang="en-US" altLang="zh-CN"/>
          </a:p>
        </p:txBody>
      </p:sp>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p:txBody>
          <a:bodyPr/>
          <a:lstStyle/>
          <a:p>
            <a:r>
              <a:rPr lang="zh-CN" altLang="en-US"/>
              <a:t>弱力：在</a:t>
            </a:r>
            <a:r>
              <a:rPr lang="zh-CN" altLang="en-US">
                <a:hlinkClick r:id="rId3"/>
              </a:rPr>
              <a:t>基本粒子</a:t>
            </a:r>
            <a:r>
              <a:rPr lang="zh-CN" altLang="en-US"/>
              <a:t>之间还存在另一种短程相互作用力，弱力的作用距离比强力更短，作用力的强度也比强力小得多，弱力在</a:t>
            </a:r>
            <a:r>
              <a:rPr lang="en-US" altLang="zh-CN"/>
              <a:t>β</a:t>
            </a:r>
            <a:r>
              <a:rPr lang="zh-CN" altLang="en-US"/>
              <a:t>衰变中起重要作用，</a:t>
            </a:r>
            <a:r>
              <a:rPr lang="en-US" altLang="zh-CN"/>
              <a:t>β</a:t>
            </a:r>
            <a:r>
              <a:rPr lang="zh-CN" altLang="en-US"/>
              <a:t>衰变中放出电子和中微子，电子和中微子之间只有弱力作用。弱力也存在其它基本粒子之间。 </a:t>
            </a:r>
          </a:p>
          <a:p>
            <a:r>
              <a:rPr lang="en-US" altLang="zh-CN"/>
              <a:t>1.</a:t>
            </a:r>
            <a:r>
              <a:rPr lang="zh-CN" altLang="en-US"/>
              <a:t>这个力要比电磁力弱</a:t>
            </a:r>
            <a:r>
              <a:rPr lang="en-US" altLang="zh-CN"/>
              <a:t>10</a:t>
            </a:r>
            <a:r>
              <a:rPr lang="zh-CN" altLang="en-US"/>
              <a:t>的</a:t>
            </a:r>
            <a:r>
              <a:rPr lang="en-US" altLang="zh-CN"/>
              <a:t>11</a:t>
            </a:r>
            <a:r>
              <a:rPr lang="zh-CN" altLang="en-US"/>
              <a:t>次方倍，但比</a:t>
            </a:r>
            <a:r>
              <a:rPr lang="zh-CN" altLang="en-US">
                <a:hlinkClick r:id="rId4"/>
              </a:rPr>
              <a:t>万有引力</a:t>
            </a:r>
            <a:r>
              <a:rPr lang="zh-CN" altLang="en-US"/>
              <a:t>要强得多；</a:t>
            </a:r>
            <a:br>
              <a:rPr lang="zh-CN" altLang="en-US"/>
            </a:br>
            <a:endParaRPr lang="zh-CN" altLang="en-US"/>
          </a:p>
          <a:p>
            <a:r>
              <a:rPr lang="zh-CN" altLang="en-US"/>
              <a:t>　　</a:t>
            </a:r>
            <a:r>
              <a:rPr lang="en-US" altLang="zh-CN"/>
              <a:t>2.</a:t>
            </a:r>
            <a:r>
              <a:rPr lang="zh-CN" altLang="en-US"/>
              <a:t>这个力只能发生在四个自旋为二分之一的基本粒子之间；</a:t>
            </a:r>
            <a:br>
              <a:rPr lang="zh-CN" altLang="en-US"/>
            </a:br>
            <a:endParaRPr lang="zh-CN" altLang="en-US"/>
          </a:p>
          <a:p>
            <a:r>
              <a:rPr lang="zh-CN" altLang="en-US"/>
              <a:t>　　</a:t>
            </a:r>
            <a:r>
              <a:rPr lang="en-US" altLang="zh-CN"/>
              <a:t>3.</a:t>
            </a:r>
            <a:r>
              <a:rPr lang="zh-CN" altLang="en-US"/>
              <a:t>这个力的作用力程非常短，几乎为零，即参与相互作用的粒子彼此一离开，力就迅速地消失了。</a:t>
            </a:r>
            <a:br>
              <a:rPr lang="zh-CN" altLang="en-US"/>
            </a:br>
            <a:endParaRPr lang="zh-CN" altLang="en-US"/>
          </a:p>
          <a:p>
            <a:r>
              <a:rPr lang="zh-CN" altLang="en-US"/>
              <a:t>　　弱力没有本领把任何粒子束缚在一个较复杂的体系中，它只存在于一些粒子发生衰变和浮获的一瞬间，粒子之间一离开，弱力马上就消失。</a:t>
            </a:r>
            <a:br>
              <a:rPr lang="zh-CN" altLang="en-US"/>
            </a:br>
            <a:endParaRPr lang="zh-CN" altLang="en-US"/>
          </a:p>
        </p:txBody>
      </p:sp>
    </p:spTree>
    <p:extLst>
      <p:ext uri="{BB962C8B-B14F-4D97-AF65-F5344CB8AC3E}">
        <p14:creationId xmlns:p14="http://schemas.microsoft.com/office/powerpoint/2010/main" val="3599253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41E751-00DF-46DA-A05D-A303F7A086B0}" type="slidenum">
              <a:rPr lang="en-US" altLang="zh-CN"/>
              <a:pPr/>
              <a:t>14</a:t>
            </a:fld>
            <a:endParaRPr lang="en-US" altLang="zh-CN"/>
          </a:p>
        </p:txBody>
      </p:sp>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p:txBody>
          <a:bodyPr/>
          <a:lstStyle/>
          <a:p>
            <a:r>
              <a:rPr lang="zh-CN" altLang="en-US"/>
              <a:t>引力：引力场</a:t>
            </a:r>
          </a:p>
        </p:txBody>
      </p:sp>
    </p:spTree>
    <p:extLst>
      <p:ext uri="{BB962C8B-B14F-4D97-AF65-F5344CB8AC3E}">
        <p14:creationId xmlns:p14="http://schemas.microsoft.com/office/powerpoint/2010/main" val="1303932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79A4105-ED45-4204-A3D5-2F3DCC210A3B}" type="slidenum">
              <a:rPr lang="en-US" altLang="zh-CN"/>
              <a:pPr/>
              <a:t>19</a:t>
            </a:fld>
            <a:endParaRPr lang="en-US" altLang="zh-CN"/>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r>
              <a:rPr lang="zh-CN" altLang="en-US"/>
              <a:t>电场中某点的场强等于这一点的电势沿等势面法线方向的导数的负值。式中的负值表示场强方向沿电势降落的方向。 </a:t>
            </a:r>
          </a:p>
        </p:txBody>
      </p:sp>
    </p:spTree>
    <p:extLst>
      <p:ext uri="{BB962C8B-B14F-4D97-AF65-F5344CB8AC3E}">
        <p14:creationId xmlns:p14="http://schemas.microsoft.com/office/powerpoint/2010/main" val="2157961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F2B7B-6F37-45E1-B3C1-D049E774903C}" type="slidenum">
              <a:rPr lang="en-US" altLang="zh-CN"/>
              <a:pPr/>
              <a:t>22</a:t>
            </a:fld>
            <a:endParaRPr lang="en-US" altLang="zh-CN"/>
          </a:p>
        </p:txBody>
      </p:sp>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p:txBody>
          <a:bodyPr/>
          <a:lstStyle/>
          <a:p>
            <a:r>
              <a:rPr lang="zh-CN" altLang="en-US"/>
              <a:t>太阳风是一种连续存在，来自太阳并以</a:t>
            </a:r>
            <a:r>
              <a:rPr lang="en-US" altLang="zh-CN"/>
              <a:t>200-800km/s</a:t>
            </a:r>
            <a:r>
              <a:rPr lang="zh-CN" altLang="en-US"/>
              <a:t>的速度运动的等离子体流。这种物质虽然与地球上的空气不同，不是由气体的分子组成，而是由更简单的比原子还小一个层次的基本粒子</a:t>
            </a:r>
            <a:r>
              <a:rPr lang="en-US" altLang="zh-CN"/>
              <a:t>——</a:t>
            </a:r>
            <a:r>
              <a:rPr lang="zh-CN" altLang="en-US"/>
              <a:t>质子和电子等组成，但它们流动时所产生的效应与空气流动十分相似，所以称它为太阳风。 </a:t>
            </a:r>
          </a:p>
        </p:txBody>
      </p:sp>
    </p:spTree>
    <p:extLst>
      <p:ext uri="{BB962C8B-B14F-4D97-AF65-F5344CB8AC3E}">
        <p14:creationId xmlns:p14="http://schemas.microsoft.com/office/powerpoint/2010/main" val="21664948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4D801B-673D-4951-BA6F-F23713D5A603}" type="slidenum">
              <a:rPr lang="en-US" altLang="zh-CN"/>
              <a:pPr/>
              <a:t>23</a:t>
            </a:fld>
            <a:endParaRPr lang="en-US" altLang="zh-CN"/>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zh-CN" altLang="en-US"/>
              <a:t>单位时间内通过导体任一截面的电量规定为电流的大小，称为</a:t>
            </a:r>
            <a:r>
              <a:rPr lang="zh-CN" altLang="en-US" b="1"/>
              <a:t>电流强度</a:t>
            </a:r>
            <a:r>
              <a:rPr lang="zh-CN" altLang="en-US"/>
              <a:t>，简称</a:t>
            </a:r>
            <a:r>
              <a:rPr lang="zh-CN" altLang="en-US" b="1"/>
              <a:t>电流</a:t>
            </a:r>
            <a:r>
              <a:rPr lang="en-US" altLang="zh-CN"/>
              <a:t>(electric current)</a:t>
            </a:r>
            <a:r>
              <a:rPr lang="zh-CN" altLang="en-US"/>
              <a:t>，</a:t>
            </a:r>
          </a:p>
        </p:txBody>
      </p:sp>
    </p:spTree>
    <p:extLst>
      <p:ext uri="{BB962C8B-B14F-4D97-AF65-F5344CB8AC3E}">
        <p14:creationId xmlns:p14="http://schemas.microsoft.com/office/powerpoint/2010/main" val="2628687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80115B-27C1-4EBC-BCE2-79B34482FFC8}" type="slidenum">
              <a:rPr lang="en-US" altLang="zh-CN"/>
              <a:pPr/>
              <a:t>24</a:t>
            </a:fld>
            <a:endParaRPr lang="en-US" altLang="zh-CN"/>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r>
              <a:rPr lang="zh-CN" altLang="en-US"/>
              <a:t>欧姆定律本身讲的是</a:t>
            </a:r>
            <a:r>
              <a:rPr lang="zh-CN" altLang="en-US">
                <a:solidFill>
                  <a:schemeClr val="accent2"/>
                </a:solidFill>
              </a:rPr>
              <a:t>通过器件的电流正比于加到该器件上的电势差（此时</a:t>
            </a:r>
            <a:r>
              <a:rPr lang="en-US" altLang="zh-CN">
                <a:solidFill>
                  <a:schemeClr val="accent2"/>
                </a:solidFill>
              </a:rPr>
              <a:t>R</a:t>
            </a:r>
            <a:r>
              <a:rPr lang="zh-CN" altLang="en-US">
                <a:solidFill>
                  <a:schemeClr val="accent2"/>
                </a:solidFill>
              </a:rPr>
              <a:t>是常数）。但不是所有器件的电阻都是常数，这种器件是不遵从欧姆定律的。但这种器件的电阻阻值可以用</a:t>
            </a:r>
            <a:r>
              <a:rPr lang="en-US" altLang="zh-CN">
                <a:solidFill>
                  <a:schemeClr val="accent2"/>
                </a:solidFill>
              </a:rPr>
              <a:t>U/I</a:t>
            </a:r>
            <a:r>
              <a:rPr lang="zh-CN" altLang="en-US">
                <a:solidFill>
                  <a:schemeClr val="accent2"/>
                </a:solidFill>
              </a:rPr>
              <a:t>来计算。</a:t>
            </a:r>
          </a:p>
          <a:p>
            <a:r>
              <a:rPr lang="zh-CN" altLang="en-US">
                <a:solidFill>
                  <a:schemeClr val="accent2"/>
                </a:solidFill>
              </a:rPr>
              <a:t>图中蓝色线条是二极管的伏安特性曲线，它的电阻不是常数。</a:t>
            </a:r>
          </a:p>
        </p:txBody>
      </p:sp>
    </p:spTree>
    <p:extLst>
      <p:ext uri="{BB962C8B-B14F-4D97-AF65-F5344CB8AC3E}">
        <p14:creationId xmlns:p14="http://schemas.microsoft.com/office/powerpoint/2010/main" val="39219890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B28DE12-7935-4B47-9051-5DB6B4EE402E}" type="datetimeFigureOut">
              <a:rPr lang="zh-CN" altLang="en-US" smtClean="0"/>
              <a:t>2020/3/7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AB34AD-2333-4519-9BD5-02CF325B284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28DE12-7935-4B47-9051-5DB6B4EE402E}" type="datetimeFigureOut">
              <a:rPr lang="zh-CN" altLang="en-US" smtClean="0"/>
              <a:t>2020/3/7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AB34AD-2333-4519-9BD5-02CF325B284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28DE12-7935-4B47-9051-5DB6B4EE402E}" type="datetimeFigureOut">
              <a:rPr lang="zh-CN" altLang="en-US" smtClean="0"/>
              <a:t>2020/3/7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AB34AD-2333-4519-9BD5-02CF325B284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5225"/>
            <a:ext cx="2133600" cy="476250"/>
          </a:xfrm>
        </p:spPr>
        <p:txBody>
          <a:bodyPr/>
          <a:lstStyle>
            <a:lvl1pPr>
              <a:defRPr/>
            </a:lvl1pPr>
          </a:lstStyle>
          <a:p>
            <a:fld id="{E570ADBC-DE47-46FF-A6FA-B358C4ABE1AF}" type="slidenum">
              <a:rPr lang="en-US" altLang="zh-CN"/>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3E54159F-D81E-4AEF-ABB4-9AC298AC906B}" type="slidenum">
              <a:rPr lang="en-US" altLang="zh-CN"/>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5225"/>
            <a:ext cx="2133600" cy="476250"/>
          </a:xfrm>
        </p:spPr>
        <p:txBody>
          <a:bodyPr/>
          <a:lstStyle>
            <a:lvl1pPr>
              <a:defRPr/>
            </a:lvl1pPr>
          </a:lstStyle>
          <a:p>
            <a:fld id="{F5DAB44D-AE29-4EB8-B017-FC41992E747F}" type="slidenum">
              <a:rPr lang="en-US" altLang="zh-CN"/>
              <a:pPr/>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133600" cy="476250"/>
          </a:xfrm>
        </p:spPr>
        <p:txBody>
          <a:bodyPr/>
          <a:lstStyle>
            <a:lvl1pPr>
              <a:defRPr/>
            </a:lvl1pPr>
          </a:lstStyle>
          <a:p>
            <a:fld id="{E970730C-3373-4377-9486-403472FEF7B1}"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B28DE12-7935-4B47-9051-5DB6B4EE402E}" type="datetimeFigureOut">
              <a:rPr lang="zh-CN" altLang="en-US" smtClean="0"/>
              <a:t>2020/3/7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AB34AD-2333-4519-9BD5-02CF325B284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B28DE12-7935-4B47-9051-5DB6B4EE402E}" type="datetimeFigureOut">
              <a:rPr lang="zh-CN" altLang="en-US" smtClean="0"/>
              <a:t>2020/3/7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AB34AD-2333-4519-9BD5-02CF325B284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B28DE12-7935-4B47-9051-5DB6B4EE402E}" type="datetimeFigureOut">
              <a:rPr lang="zh-CN" altLang="en-US" smtClean="0"/>
              <a:t>2020/3/7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AB34AD-2333-4519-9BD5-02CF325B284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B28DE12-7935-4B47-9051-5DB6B4EE402E}" type="datetimeFigureOut">
              <a:rPr lang="zh-CN" altLang="en-US" smtClean="0"/>
              <a:t>2020/3/7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AB34AD-2333-4519-9BD5-02CF325B284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B28DE12-7935-4B47-9051-5DB6B4EE402E}" type="datetimeFigureOut">
              <a:rPr lang="zh-CN" altLang="en-US" smtClean="0"/>
              <a:t>2020/3/7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AB34AD-2333-4519-9BD5-02CF325B284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28DE12-7935-4B47-9051-5DB6B4EE402E}" type="datetimeFigureOut">
              <a:rPr lang="zh-CN" altLang="en-US" smtClean="0"/>
              <a:t>2020/3/7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AB34AD-2333-4519-9BD5-02CF325B284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B28DE12-7935-4B47-9051-5DB6B4EE402E}" type="datetimeFigureOut">
              <a:rPr lang="zh-CN" altLang="en-US" smtClean="0"/>
              <a:t>2020/3/7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AB34AD-2333-4519-9BD5-02CF325B284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B28DE12-7935-4B47-9051-5DB6B4EE402E}" type="datetimeFigureOut">
              <a:rPr lang="zh-CN" altLang="en-US" smtClean="0"/>
              <a:t>2020/3/7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AB34AD-2333-4519-9BD5-02CF325B284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28DE12-7935-4B47-9051-5DB6B4EE402E}" type="datetimeFigureOut">
              <a:rPr lang="zh-CN" altLang="en-US" smtClean="0"/>
              <a:t>2020/3/7</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B34AD-2333-4519-9BD5-02CF325B284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2.wmf"/><Relationship Id="rId5" Type="http://schemas.openxmlformats.org/officeDocument/2006/relationships/oleObject" Target="../embeddings/oleObject16.bin"/><Relationship Id="rId4" Type="http://schemas.openxmlformats.org/officeDocument/2006/relationships/image" Target="../media/image21.w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5.wmf"/><Relationship Id="rId5" Type="http://schemas.openxmlformats.org/officeDocument/2006/relationships/oleObject" Target="../embeddings/oleObject19.bin"/><Relationship Id="rId4" Type="http://schemas.openxmlformats.org/officeDocument/2006/relationships/image" Target="../media/image24.wmf"/></Relationships>
</file>

<file path=ppt/slides/_rels/slide12.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27.wmf"/><Relationship Id="rId5" Type="http://schemas.openxmlformats.org/officeDocument/2006/relationships/oleObject" Target="../embeddings/oleObject21.bin"/><Relationship Id="rId4" Type="http://schemas.openxmlformats.org/officeDocument/2006/relationships/image" Target="../media/image26.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0.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24.bin"/><Relationship Id="rId5" Type="http://schemas.openxmlformats.org/officeDocument/2006/relationships/image" Target="../media/image29.wmf"/><Relationship Id="rId4" Type="http://schemas.openxmlformats.org/officeDocument/2006/relationships/oleObject" Target="../embeddings/oleObject23.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10.vml"/><Relationship Id="rId5" Type="http://schemas.openxmlformats.org/officeDocument/2006/relationships/image" Target="../media/image31.wmf"/><Relationship Id="rId4" Type="http://schemas.openxmlformats.org/officeDocument/2006/relationships/oleObject" Target="../embeddings/oleObject25.bin"/></Relationships>
</file>

<file path=ppt/slides/_rels/slide15.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33.wmf"/><Relationship Id="rId5" Type="http://schemas.openxmlformats.org/officeDocument/2006/relationships/oleObject" Target="../embeddings/oleObject27.bin"/><Relationship Id="rId4" Type="http://schemas.openxmlformats.org/officeDocument/2006/relationships/image" Target="../media/image32.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1.xml"/><Relationship Id="rId1" Type="http://schemas.openxmlformats.org/officeDocument/2006/relationships/vmlDrawing" Target="../drawings/vmlDrawing12.vml"/><Relationship Id="rId4" Type="http://schemas.openxmlformats.org/officeDocument/2006/relationships/image" Target="../media/image35.wmf"/></Relationships>
</file>

<file path=ppt/slides/_rels/slide17.xml.rels><?xml version="1.0" encoding="UTF-8" standalone="yes"?>
<Relationships xmlns="http://schemas.openxmlformats.org/package/2006/relationships"><Relationship Id="rId8" Type="http://schemas.openxmlformats.org/officeDocument/2006/relationships/image" Target="../media/image37.emf"/><Relationship Id="rId13" Type="http://schemas.openxmlformats.org/officeDocument/2006/relationships/oleObject" Target="../embeddings/Microsoft_Word_97_-_2003___4.doc"/><Relationship Id="rId18" Type="http://schemas.openxmlformats.org/officeDocument/2006/relationships/image" Target="../media/image41.wmf"/><Relationship Id="rId26" Type="http://schemas.openxmlformats.org/officeDocument/2006/relationships/image" Target="../media/image45.wmf"/><Relationship Id="rId3" Type="http://schemas.openxmlformats.org/officeDocument/2006/relationships/oleObject" Target="../embeddings/oleObject30.bin"/><Relationship Id="rId21" Type="http://schemas.openxmlformats.org/officeDocument/2006/relationships/oleObject" Target="../embeddings/oleObject37.bin"/><Relationship Id="rId34" Type="http://schemas.openxmlformats.org/officeDocument/2006/relationships/image" Target="../media/image49.wmf"/><Relationship Id="rId7" Type="http://schemas.openxmlformats.org/officeDocument/2006/relationships/oleObject" Target="../embeddings/Microsoft_Word_97_-_2003___2.doc"/><Relationship Id="rId12" Type="http://schemas.openxmlformats.org/officeDocument/2006/relationships/oleObject" Target="../embeddings/oleObject33.bin"/><Relationship Id="rId17" Type="http://schemas.openxmlformats.org/officeDocument/2006/relationships/oleObject" Target="../embeddings/oleObject35.bin"/><Relationship Id="rId25" Type="http://schemas.openxmlformats.org/officeDocument/2006/relationships/oleObject" Target="../embeddings/oleObject39.bin"/><Relationship Id="rId33" Type="http://schemas.openxmlformats.org/officeDocument/2006/relationships/oleObject" Target="../embeddings/oleObject43.bin"/><Relationship Id="rId2" Type="http://schemas.openxmlformats.org/officeDocument/2006/relationships/slideLayout" Target="../slideLayouts/slideLayout7.xml"/><Relationship Id="rId16" Type="http://schemas.openxmlformats.org/officeDocument/2006/relationships/image" Target="../media/image40.wmf"/><Relationship Id="rId20" Type="http://schemas.openxmlformats.org/officeDocument/2006/relationships/image" Target="../media/image42.wmf"/><Relationship Id="rId29" Type="http://schemas.openxmlformats.org/officeDocument/2006/relationships/oleObject" Target="../embeddings/oleObject41.bin"/><Relationship Id="rId1" Type="http://schemas.openxmlformats.org/officeDocument/2006/relationships/vmlDrawing" Target="../drawings/vmlDrawing13.vml"/><Relationship Id="rId6" Type="http://schemas.openxmlformats.org/officeDocument/2006/relationships/oleObject" Target="../embeddings/oleObject31.bin"/><Relationship Id="rId11" Type="http://schemas.openxmlformats.org/officeDocument/2006/relationships/image" Target="../media/image38.emf"/><Relationship Id="rId24" Type="http://schemas.openxmlformats.org/officeDocument/2006/relationships/image" Target="../media/image44.wmf"/><Relationship Id="rId32" Type="http://schemas.openxmlformats.org/officeDocument/2006/relationships/image" Target="../media/image48.wmf"/><Relationship Id="rId5" Type="http://schemas.openxmlformats.org/officeDocument/2006/relationships/image" Target="../media/image36.emf"/><Relationship Id="rId15" Type="http://schemas.openxmlformats.org/officeDocument/2006/relationships/oleObject" Target="../embeddings/oleObject34.bin"/><Relationship Id="rId23" Type="http://schemas.openxmlformats.org/officeDocument/2006/relationships/oleObject" Target="../embeddings/oleObject38.bin"/><Relationship Id="rId28" Type="http://schemas.openxmlformats.org/officeDocument/2006/relationships/image" Target="../media/image46.wmf"/><Relationship Id="rId36" Type="http://schemas.openxmlformats.org/officeDocument/2006/relationships/image" Target="../media/image50.wmf"/><Relationship Id="rId10" Type="http://schemas.openxmlformats.org/officeDocument/2006/relationships/oleObject" Target="../embeddings/Microsoft_Word_97_-_2003___3.doc"/><Relationship Id="rId19" Type="http://schemas.openxmlformats.org/officeDocument/2006/relationships/oleObject" Target="../embeddings/oleObject36.bin"/><Relationship Id="rId31" Type="http://schemas.openxmlformats.org/officeDocument/2006/relationships/oleObject" Target="../embeddings/oleObject42.bin"/><Relationship Id="rId4" Type="http://schemas.openxmlformats.org/officeDocument/2006/relationships/oleObject" Target="../embeddings/Microsoft_Word_97_-_2003___1.doc"/><Relationship Id="rId9" Type="http://schemas.openxmlformats.org/officeDocument/2006/relationships/oleObject" Target="../embeddings/oleObject32.bin"/><Relationship Id="rId14" Type="http://schemas.openxmlformats.org/officeDocument/2006/relationships/image" Target="../media/image39.emf"/><Relationship Id="rId22" Type="http://schemas.openxmlformats.org/officeDocument/2006/relationships/image" Target="../media/image43.wmf"/><Relationship Id="rId27" Type="http://schemas.openxmlformats.org/officeDocument/2006/relationships/oleObject" Target="../embeddings/oleObject40.bin"/><Relationship Id="rId30" Type="http://schemas.openxmlformats.org/officeDocument/2006/relationships/image" Target="../media/image47.wmf"/><Relationship Id="rId35" Type="http://schemas.openxmlformats.org/officeDocument/2006/relationships/oleObject" Target="../embeddings/oleObject44.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4.xml"/><Relationship Id="rId1" Type="http://schemas.openxmlformats.org/officeDocument/2006/relationships/vmlDrawing" Target="../drawings/vmlDrawing14.vml"/><Relationship Id="rId4" Type="http://schemas.openxmlformats.org/officeDocument/2006/relationships/image" Target="../media/image51.wmf"/></Relationships>
</file>

<file path=ppt/slides/_rels/slide19.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notesSlide" Target="../notesSlides/notesSlide6.xml"/><Relationship Id="rId7"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55.jpeg"/><Relationship Id="rId5" Type="http://schemas.openxmlformats.org/officeDocument/2006/relationships/image" Target="../media/image52.wmf"/><Relationship Id="rId10" Type="http://schemas.openxmlformats.org/officeDocument/2006/relationships/image" Target="../media/image54.wmf"/><Relationship Id="rId4" Type="http://schemas.openxmlformats.org/officeDocument/2006/relationships/oleObject" Target="../embeddings/oleObject46.bin"/><Relationship Id="rId9" Type="http://schemas.openxmlformats.org/officeDocument/2006/relationships/oleObject" Target="../embeddings/oleObject48.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oleObject" Target="../embeddings/oleObject49.bin"/><Relationship Id="rId7" Type="http://schemas.openxmlformats.org/officeDocument/2006/relationships/image" Target="../media/image55.jpeg"/><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image" Target="../media/image57.wmf"/><Relationship Id="rId5" Type="http://schemas.openxmlformats.org/officeDocument/2006/relationships/oleObject" Target="../embeddings/oleObject50.bin"/><Relationship Id="rId4" Type="http://schemas.openxmlformats.org/officeDocument/2006/relationships/image" Target="../media/image56.wmf"/><Relationship Id="rId9" Type="http://schemas.openxmlformats.org/officeDocument/2006/relationships/image" Target="../media/image58.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60.wmf"/><Relationship Id="rId5" Type="http://schemas.openxmlformats.org/officeDocument/2006/relationships/oleObject" Target="../embeddings/oleObject53.bin"/><Relationship Id="rId4" Type="http://schemas.openxmlformats.org/officeDocument/2006/relationships/image" Target="../media/image59.wmf"/></Relationships>
</file>

<file path=ppt/slides/_rels/slide22.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oleObject" Target="../embeddings/oleObject59.bin"/><Relationship Id="rId18" Type="http://schemas.openxmlformats.org/officeDocument/2006/relationships/image" Target="../media/image66.wmf"/><Relationship Id="rId3" Type="http://schemas.openxmlformats.org/officeDocument/2006/relationships/notesSlide" Target="../notesSlides/notesSlide8.xml"/><Relationship Id="rId7" Type="http://schemas.openxmlformats.org/officeDocument/2006/relationships/image" Target="../media/image62.wmf"/><Relationship Id="rId12" Type="http://schemas.openxmlformats.org/officeDocument/2006/relationships/image" Target="../media/image64.wmf"/><Relationship Id="rId17" Type="http://schemas.openxmlformats.org/officeDocument/2006/relationships/oleObject" Target="../embeddings/oleObject62.bin"/><Relationship Id="rId2" Type="http://schemas.openxmlformats.org/officeDocument/2006/relationships/slideLayout" Target="../slideLayouts/slideLayout7.xml"/><Relationship Id="rId16" Type="http://schemas.openxmlformats.org/officeDocument/2006/relationships/image" Target="../media/image65.wmf"/><Relationship Id="rId1" Type="http://schemas.openxmlformats.org/officeDocument/2006/relationships/vmlDrawing" Target="../drawings/vmlDrawing18.vml"/><Relationship Id="rId6" Type="http://schemas.openxmlformats.org/officeDocument/2006/relationships/oleObject" Target="../embeddings/oleObject55.bin"/><Relationship Id="rId11" Type="http://schemas.openxmlformats.org/officeDocument/2006/relationships/oleObject" Target="../embeddings/oleObject58.bin"/><Relationship Id="rId5" Type="http://schemas.openxmlformats.org/officeDocument/2006/relationships/image" Target="../media/image61.wmf"/><Relationship Id="rId15" Type="http://schemas.openxmlformats.org/officeDocument/2006/relationships/oleObject" Target="../embeddings/oleObject61.bin"/><Relationship Id="rId10" Type="http://schemas.openxmlformats.org/officeDocument/2006/relationships/image" Target="../media/image63.wmf"/><Relationship Id="rId4" Type="http://schemas.openxmlformats.org/officeDocument/2006/relationships/oleObject" Target="../embeddings/oleObject54.bin"/><Relationship Id="rId9" Type="http://schemas.openxmlformats.org/officeDocument/2006/relationships/oleObject" Target="../embeddings/oleObject57.bin"/><Relationship Id="rId14" Type="http://schemas.openxmlformats.org/officeDocument/2006/relationships/oleObject" Target="../embeddings/oleObject60.bin"/></Relationships>
</file>

<file path=ppt/slides/_rels/slide24.xml.rels><?xml version="1.0" encoding="UTF-8" standalone="yes"?>
<Relationships xmlns="http://schemas.openxmlformats.org/package/2006/relationships"><Relationship Id="rId8" Type="http://schemas.openxmlformats.org/officeDocument/2006/relationships/image" Target="../media/image67.wmf"/><Relationship Id="rId3" Type="http://schemas.openxmlformats.org/officeDocument/2006/relationships/notesSlide" Target="../notesSlides/notesSlide9.xml"/><Relationship Id="rId7" Type="http://schemas.openxmlformats.org/officeDocument/2006/relationships/oleObject" Target="../embeddings/oleObject64.bin"/><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2.wmf"/><Relationship Id="rId5" Type="http://schemas.openxmlformats.org/officeDocument/2006/relationships/oleObject" Target="../embeddings/oleObject63.bin"/><Relationship Id="rId4" Type="http://schemas.openxmlformats.org/officeDocument/2006/relationships/image" Target="../media/image68.jpe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2.xml"/><Relationship Id="rId1" Type="http://schemas.openxmlformats.org/officeDocument/2006/relationships/vmlDrawing" Target="../drawings/vmlDrawing20.vml"/><Relationship Id="rId6" Type="http://schemas.openxmlformats.org/officeDocument/2006/relationships/image" Target="../media/image70.wmf"/><Relationship Id="rId5" Type="http://schemas.openxmlformats.org/officeDocument/2006/relationships/oleObject" Target="../embeddings/oleObject66.bin"/><Relationship Id="rId4" Type="http://schemas.openxmlformats.org/officeDocument/2006/relationships/image" Target="../media/image69.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14.xml"/><Relationship Id="rId1" Type="http://schemas.openxmlformats.org/officeDocument/2006/relationships/vmlDrawing" Target="../drawings/vmlDrawing21.vml"/><Relationship Id="rId4" Type="http://schemas.openxmlformats.org/officeDocument/2006/relationships/image" Target="../media/image71.wmf"/></Relationships>
</file>

<file path=ppt/slides/_rels/slide27.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73.wmf"/><Relationship Id="rId5" Type="http://schemas.openxmlformats.org/officeDocument/2006/relationships/oleObject" Target="../embeddings/oleObject69.bin"/><Relationship Id="rId4" Type="http://schemas.openxmlformats.org/officeDocument/2006/relationships/image" Target="../media/image72.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1.bin"/><Relationship Id="rId7" Type="http://schemas.openxmlformats.org/officeDocument/2006/relationships/image" Target="../media/image75.wmf"/><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oleObject" Target="../embeddings/oleObject72.bin"/><Relationship Id="rId5" Type="http://schemas.openxmlformats.org/officeDocument/2006/relationships/slide" Target="slide31.xml"/><Relationship Id="rId4" Type="http://schemas.openxmlformats.org/officeDocument/2006/relationships/image" Target="../media/image74.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slide" Target="slide33.xml"/><Relationship Id="rId1"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slide" Target="slide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76.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78.wmf"/><Relationship Id="rId5" Type="http://schemas.openxmlformats.org/officeDocument/2006/relationships/oleObject" Target="../embeddings/oleObject75.bin"/><Relationship Id="rId4" Type="http://schemas.openxmlformats.org/officeDocument/2006/relationships/image" Target="../media/image77.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79.w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81.wmf"/><Relationship Id="rId5" Type="http://schemas.openxmlformats.org/officeDocument/2006/relationships/oleObject" Target="../embeddings/oleObject78.bin"/><Relationship Id="rId4" Type="http://schemas.openxmlformats.org/officeDocument/2006/relationships/image" Target="../media/image80.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82.w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jpeg"/></Relationships>
</file>

<file path=ppt/slides/_rels/slide4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4.gif"/><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gif"/></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4.png"/></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105.wmf"/></Relationships>
</file>

<file path=ppt/slides/_rels/slide5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7.jpe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Layout" Target="../slideLayouts/slideLayout1.xml"/><Relationship Id="rId1" Type="http://schemas.openxmlformats.org/officeDocument/2006/relationships/vmlDrawing" Target="../drawings/vmlDrawing30.vml"/><Relationship Id="rId4" Type="http://schemas.openxmlformats.org/officeDocument/2006/relationships/image" Target="../media/image105.w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2.bin"/><Relationship Id="rId2" Type="http://schemas.openxmlformats.org/officeDocument/2006/relationships/slideLayout" Target="../slideLayouts/slideLayout1.xml"/><Relationship Id="rId1" Type="http://schemas.openxmlformats.org/officeDocument/2006/relationships/vmlDrawing" Target="../drawings/vmlDrawing31.vml"/><Relationship Id="rId4" Type="http://schemas.openxmlformats.org/officeDocument/2006/relationships/image" Target="../media/image108.w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xml"/><Relationship Id="rId7" Type="http://schemas.openxmlformats.org/officeDocument/2006/relationships/image" Target="../media/image8.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7.wmf"/><Relationship Id="rId10" Type="http://schemas.openxmlformats.org/officeDocument/2006/relationships/image" Target="../media/image10.jpeg"/><Relationship Id="rId4" Type="http://schemas.openxmlformats.org/officeDocument/2006/relationships/oleObject" Target="../embeddings/oleObject3.bin"/><Relationship Id="rId9" Type="http://schemas.openxmlformats.org/officeDocument/2006/relationships/image" Target="../media/image9.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1.xml"/><Relationship Id="rId1" Type="http://schemas.openxmlformats.org/officeDocument/2006/relationships/vmlDrawing" Target="../drawings/vmlDrawing32.vml"/><Relationship Id="rId4" Type="http://schemas.openxmlformats.org/officeDocument/2006/relationships/image" Target="../media/image109.emf"/></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12.wmf"/><Relationship Id="rId3" Type="http://schemas.openxmlformats.org/officeDocument/2006/relationships/oleObject" Target="../embeddings/oleObject84.bin"/><Relationship Id="rId7" Type="http://schemas.openxmlformats.org/officeDocument/2006/relationships/oleObject" Target="../embeddings/oleObject86.bin"/><Relationship Id="rId2" Type="http://schemas.openxmlformats.org/officeDocument/2006/relationships/slideLayout" Target="../slideLayouts/slideLayout7.xml"/><Relationship Id="rId1" Type="http://schemas.openxmlformats.org/officeDocument/2006/relationships/vmlDrawing" Target="../drawings/vmlDrawing33.vml"/><Relationship Id="rId6" Type="http://schemas.openxmlformats.org/officeDocument/2006/relationships/image" Target="../media/image111.wmf"/><Relationship Id="rId5" Type="http://schemas.openxmlformats.org/officeDocument/2006/relationships/oleObject" Target="../embeddings/oleObject85.bin"/><Relationship Id="rId4" Type="http://schemas.openxmlformats.org/officeDocument/2006/relationships/image" Target="../media/image110.wmf"/></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15.xml"/><Relationship Id="rId1" Type="http://schemas.openxmlformats.org/officeDocument/2006/relationships/vmlDrawing" Target="../drawings/vmlDrawing34.vml"/><Relationship Id="rId4" Type="http://schemas.openxmlformats.org/officeDocument/2006/relationships/image" Target="../media/image110.wmf"/></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14.xml"/><Relationship Id="rId1" Type="http://schemas.openxmlformats.org/officeDocument/2006/relationships/vmlDrawing" Target="../drawings/vmlDrawing35.vml"/><Relationship Id="rId4" Type="http://schemas.openxmlformats.org/officeDocument/2006/relationships/image" Target="../media/image113.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89.bin"/><Relationship Id="rId2" Type="http://schemas.openxmlformats.org/officeDocument/2006/relationships/slideLayout" Target="../slideLayouts/slideLayout14.xml"/><Relationship Id="rId1" Type="http://schemas.openxmlformats.org/officeDocument/2006/relationships/vmlDrawing" Target="../drawings/vmlDrawing36.vml"/><Relationship Id="rId6" Type="http://schemas.openxmlformats.org/officeDocument/2006/relationships/image" Target="../media/image113.wmf"/><Relationship Id="rId5" Type="http://schemas.openxmlformats.org/officeDocument/2006/relationships/oleObject" Target="../embeddings/oleObject90.bin"/><Relationship Id="rId4" Type="http://schemas.openxmlformats.org/officeDocument/2006/relationships/image" Target="../media/image114.wmf"/></Relationships>
</file>

<file path=ppt/slides/_rels/slide66.xml.rels><?xml version="1.0" encoding="UTF-8" standalone="yes"?>
<Relationships xmlns="http://schemas.openxmlformats.org/package/2006/relationships"><Relationship Id="rId8" Type="http://schemas.openxmlformats.org/officeDocument/2006/relationships/image" Target="../media/image117.wmf"/><Relationship Id="rId3" Type="http://schemas.openxmlformats.org/officeDocument/2006/relationships/oleObject" Target="../embeddings/oleObject91.bin"/><Relationship Id="rId7" Type="http://schemas.openxmlformats.org/officeDocument/2006/relationships/oleObject" Target="../embeddings/oleObject93.bin"/><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16.wmf"/><Relationship Id="rId5" Type="http://schemas.openxmlformats.org/officeDocument/2006/relationships/oleObject" Target="../embeddings/oleObject92.bin"/><Relationship Id="rId10" Type="http://schemas.openxmlformats.org/officeDocument/2006/relationships/image" Target="../media/image118.emf"/><Relationship Id="rId4" Type="http://schemas.openxmlformats.org/officeDocument/2006/relationships/image" Target="../media/image115.wmf"/><Relationship Id="rId9" Type="http://schemas.openxmlformats.org/officeDocument/2006/relationships/oleObject" Target="../embeddings/oleObject94.bin"/></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95.bin"/><Relationship Id="rId2" Type="http://schemas.openxmlformats.org/officeDocument/2006/relationships/slideLayout" Target="../slideLayouts/slideLayout7.xml"/><Relationship Id="rId1" Type="http://schemas.openxmlformats.org/officeDocument/2006/relationships/vmlDrawing" Target="../drawings/vmlDrawing38.vml"/><Relationship Id="rId4" Type="http://schemas.openxmlformats.org/officeDocument/2006/relationships/image" Target="../media/image119.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slide" Target="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slideLayout" Target="../slideLayouts/slideLayout4.xml"/><Relationship Id="rId1" Type="http://schemas.openxmlformats.org/officeDocument/2006/relationships/vmlDrawing" Target="../drawings/vmlDrawing39.vml"/><Relationship Id="rId5" Type="http://schemas.openxmlformats.org/officeDocument/2006/relationships/image" Target="../media/image120.wmf"/><Relationship Id="rId4" Type="http://schemas.openxmlformats.org/officeDocument/2006/relationships/oleObject" Target="../embeddings/oleObject96.bin"/></Relationships>
</file>

<file path=ppt/slides/_rels/slide72.xml.rels><?xml version="1.0" encoding="UTF-8" standalone="yes"?>
<Relationships xmlns="http://schemas.openxmlformats.org/package/2006/relationships"><Relationship Id="rId8" Type="http://schemas.openxmlformats.org/officeDocument/2006/relationships/image" Target="../media/image124.wmf"/><Relationship Id="rId13" Type="http://schemas.openxmlformats.org/officeDocument/2006/relationships/oleObject" Target="../embeddings/oleObject102.bin"/><Relationship Id="rId3" Type="http://schemas.openxmlformats.org/officeDocument/2006/relationships/oleObject" Target="../embeddings/oleObject97.bin"/><Relationship Id="rId7" Type="http://schemas.openxmlformats.org/officeDocument/2006/relationships/oleObject" Target="../embeddings/oleObject99.bin"/><Relationship Id="rId12" Type="http://schemas.openxmlformats.org/officeDocument/2006/relationships/image" Target="../media/image126.wmf"/><Relationship Id="rId2" Type="http://schemas.openxmlformats.org/officeDocument/2006/relationships/slideLayout" Target="../slideLayouts/slideLayout7.xml"/><Relationship Id="rId1" Type="http://schemas.openxmlformats.org/officeDocument/2006/relationships/vmlDrawing" Target="../drawings/vmlDrawing40.vml"/><Relationship Id="rId6" Type="http://schemas.openxmlformats.org/officeDocument/2006/relationships/image" Target="../media/image123.wmf"/><Relationship Id="rId11" Type="http://schemas.openxmlformats.org/officeDocument/2006/relationships/oleObject" Target="../embeddings/oleObject101.bin"/><Relationship Id="rId5" Type="http://schemas.openxmlformats.org/officeDocument/2006/relationships/oleObject" Target="../embeddings/oleObject98.bin"/><Relationship Id="rId10" Type="http://schemas.openxmlformats.org/officeDocument/2006/relationships/image" Target="../media/image125.wmf"/><Relationship Id="rId4" Type="http://schemas.openxmlformats.org/officeDocument/2006/relationships/image" Target="../media/image122.wmf"/><Relationship Id="rId9" Type="http://schemas.openxmlformats.org/officeDocument/2006/relationships/oleObject" Target="../embeddings/oleObject100.bin"/><Relationship Id="rId14" Type="http://schemas.openxmlformats.org/officeDocument/2006/relationships/image" Target="../media/image119.wmf"/></Relationships>
</file>

<file path=ppt/slides/_rels/slide73.xml.rels><?xml version="1.0" encoding="UTF-8" standalone="yes"?>
<Relationships xmlns="http://schemas.openxmlformats.org/package/2006/relationships"><Relationship Id="rId8" Type="http://schemas.openxmlformats.org/officeDocument/2006/relationships/image" Target="../media/image129.wmf"/><Relationship Id="rId13" Type="http://schemas.openxmlformats.org/officeDocument/2006/relationships/image" Target="../media/image133.png"/><Relationship Id="rId3" Type="http://schemas.openxmlformats.org/officeDocument/2006/relationships/oleObject" Target="../embeddings/oleObject103.bin"/><Relationship Id="rId7" Type="http://schemas.openxmlformats.org/officeDocument/2006/relationships/oleObject" Target="../embeddings/oleObject105.bin"/><Relationship Id="rId12" Type="http://schemas.openxmlformats.org/officeDocument/2006/relationships/image" Target="../media/image131.wmf"/><Relationship Id="rId2" Type="http://schemas.openxmlformats.org/officeDocument/2006/relationships/slideLayout" Target="../slideLayouts/slideLayout13.xml"/><Relationship Id="rId16" Type="http://schemas.openxmlformats.org/officeDocument/2006/relationships/oleObject" Target="../embeddings/oleObject109.bin"/><Relationship Id="rId1" Type="http://schemas.openxmlformats.org/officeDocument/2006/relationships/vmlDrawing" Target="../drawings/vmlDrawing41.vml"/><Relationship Id="rId6" Type="http://schemas.openxmlformats.org/officeDocument/2006/relationships/image" Target="../media/image128.wmf"/><Relationship Id="rId11" Type="http://schemas.openxmlformats.org/officeDocument/2006/relationships/oleObject" Target="../embeddings/oleObject107.bin"/><Relationship Id="rId5" Type="http://schemas.openxmlformats.org/officeDocument/2006/relationships/oleObject" Target="../embeddings/oleObject104.bin"/><Relationship Id="rId15" Type="http://schemas.openxmlformats.org/officeDocument/2006/relationships/image" Target="../media/image132.wmf"/><Relationship Id="rId10" Type="http://schemas.openxmlformats.org/officeDocument/2006/relationships/image" Target="../media/image130.wmf"/><Relationship Id="rId4" Type="http://schemas.openxmlformats.org/officeDocument/2006/relationships/image" Target="../media/image127.wmf"/><Relationship Id="rId9" Type="http://schemas.openxmlformats.org/officeDocument/2006/relationships/oleObject" Target="../embeddings/oleObject106.bin"/><Relationship Id="rId14" Type="http://schemas.openxmlformats.org/officeDocument/2006/relationships/oleObject" Target="../embeddings/oleObject108.bin"/></Relationships>
</file>

<file path=ppt/slides/_rels/slide74.xml.rels><?xml version="1.0" encoding="UTF-8" standalone="yes"?>
<Relationships xmlns="http://schemas.openxmlformats.org/package/2006/relationships"><Relationship Id="rId3" Type="http://schemas.openxmlformats.org/officeDocument/2006/relationships/image" Target="../media/image135.gif"/><Relationship Id="rId2" Type="http://schemas.openxmlformats.org/officeDocument/2006/relationships/image" Target="../media/image134.gif"/><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17.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4.wmf"/><Relationship Id="rId11" Type="http://schemas.openxmlformats.org/officeDocument/2006/relationships/oleObject" Target="../embeddings/oleObject10.bin"/><Relationship Id="rId5" Type="http://schemas.openxmlformats.org/officeDocument/2006/relationships/oleObject" Target="../embeddings/oleObject7.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9.bin"/></Relationships>
</file>

<file path=ppt/slides/_rels/slide8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5" Type="http://schemas.openxmlformats.org/officeDocument/2006/relationships/image" Target="../media/image143.png"/><Relationship Id="rId4" Type="http://schemas.openxmlformats.org/officeDocument/2006/relationships/image" Target="../media/image142.jpeg"/></Relationships>
</file>

<file path=ppt/slides/_rels/slide9.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9.wmf"/><Relationship Id="rId5" Type="http://schemas.openxmlformats.org/officeDocument/2006/relationships/oleObject" Target="../embeddings/oleObject12.bin"/><Relationship Id="rId10" Type="http://schemas.openxmlformats.org/officeDocument/2006/relationships/image" Target="../media/image20.wmf"/><Relationship Id="rId4" Type="http://schemas.openxmlformats.org/officeDocument/2006/relationships/image" Target="../media/image18.wmf"/><Relationship Id="rId9" Type="http://schemas.openxmlformats.org/officeDocument/2006/relationships/oleObject" Target="../embeddings/oleObject1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4"/>
          <p:cNvSpPr>
            <a:spLocks noGrp="1" noChangeArrowheads="1"/>
          </p:cNvSpPr>
          <p:nvPr>
            <p:ph type="ctrTitle"/>
          </p:nvPr>
        </p:nvSpPr>
        <p:spPr>
          <a:xfrm>
            <a:off x="683568" y="836712"/>
            <a:ext cx="7772400" cy="1470025"/>
          </a:xfrm>
        </p:spPr>
        <p:txBody>
          <a:bodyPr/>
          <a:lstStyle/>
          <a:p>
            <a:r>
              <a:rPr kumimoji="1" lang="zh-CN" altLang="en-US" dirty="0">
                <a:solidFill>
                  <a:srgbClr val="0000CC"/>
                </a:solidFill>
                <a:latin typeface="华文新魏" pitchFamily="2" charset="-122"/>
                <a:ea typeface="华文新魏" pitchFamily="2" charset="-122"/>
                <a:sym typeface="Symbol" pitchFamily="18" charset="2"/>
              </a:rPr>
              <a:t>第</a:t>
            </a:r>
            <a:r>
              <a:rPr kumimoji="1" lang="en-US" altLang="zh-CN" dirty="0">
                <a:solidFill>
                  <a:srgbClr val="0000CC"/>
                </a:solidFill>
                <a:latin typeface="华文新魏" pitchFamily="2" charset="-122"/>
                <a:ea typeface="华文新魏" pitchFamily="2" charset="-122"/>
                <a:sym typeface="Symbol" pitchFamily="18" charset="2"/>
              </a:rPr>
              <a:t>5</a:t>
            </a:r>
            <a:r>
              <a:rPr kumimoji="1" lang="zh-CN" altLang="en-US" dirty="0">
                <a:solidFill>
                  <a:srgbClr val="0000CC"/>
                </a:solidFill>
                <a:latin typeface="华文新魏" pitchFamily="2" charset="-122"/>
                <a:ea typeface="华文新魏" pitchFamily="2" charset="-122"/>
                <a:sym typeface="Symbol" pitchFamily="18" charset="2"/>
              </a:rPr>
              <a:t>章 电与磁</a:t>
            </a:r>
            <a:br>
              <a:rPr kumimoji="1" lang="zh-CN" altLang="en-US" dirty="0">
                <a:solidFill>
                  <a:srgbClr val="0000CC"/>
                </a:solidFill>
                <a:latin typeface="华文新魏" pitchFamily="2" charset="-122"/>
                <a:ea typeface="华文新魏" pitchFamily="2" charset="-122"/>
                <a:sym typeface="Symbol" pitchFamily="18" charset="2"/>
              </a:rPr>
            </a:br>
            <a:r>
              <a:rPr kumimoji="1" lang="en-US" altLang="zh-CN" dirty="0">
                <a:solidFill>
                  <a:srgbClr val="0000CC"/>
                </a:solidFill>
                <a:latin typeface="华文新魏" pitchFamily="2" charset="-122"/>
                <a:ea typeface="华文新魏" pitchFamily="2" charset="-122"/>
                <a:sym typeface="Symbol" pitchFamily="18" charset="2"/>
              </a:rPr>
              <a:t>electricity &amp; </a:t>
            </a:r>
            <a:r>
              <a:rPr kumimoji="1" lang="en-US" altLang="zh-CN" dirty="0">
                <a:solidFill>
                  <a:srgbClr val="0000FF"/>
                </a:solidFill>
                <a:latin typeface="华文新魏" pitchFamily="2" charset="-122"/>
                <a:ea typeface="华文新魏" pitchFamily="2" charset="-122"/>
                <a:sym typeface="Symbol" pitchFamily="18" charset="2"/>
              </a:rPr>
              <a:t>magnetism</a:t>
            </a:r>
            <a:r>
              <a:rPr kumimoji="1" lang="en-US" altLang="zh-CN" dirty="0">
                <a:latin typeface="华文新魏" pitchFamily="2" charset="-122"/>
                <a:ea typeface="华文新魏" pitchFamily="2" charset="-122"/>
                <a:sym typeface="Symbol" pitchFamily="18" charset="2"/>
              </a:rPr>
              <a:t> </a:t>
            </a:r>
          </a:p>
        </p:txBody>
      </p:sp>
      <p:sp>
        <p:nvSpPr>
          <p:cNvPr id="168965" name="Rectangle 5"/>
          <p:cNvSpPr>
            <a:spLocks noGrp="1" noChangeArrowheads="1"/>
          </p:cNvSpPr>
          <p:nvPr>
            <p:ph type="subTitle" idx="1"/>
          </p:nvPr>
        </p:nvSpPr>
        <p:spPr>
          <a:xfrm>
            <a:off x="1331640" y="3573016"/>
            <a:ext cx="6480720" cy="2232248"/>
          </a:xfrm>
        </p:spPr>
        <p:txBody>
          <a:bodyPr>
            <a:noAutofit/>
          </a:bodyPr>
          <a:lstStyle/>
          <a:p>
            <a:r>
              <a:rPr lang="zh-CN" altLang="en-US" sz="3600" b="1" dirty="0" smtClean="0">
                <a:solidFill>
                  <a:schemeClr val="tx1"/>
                </a:solidFill>
                <a:latin typeface="华文新魏" pitchFamily="2" charset="-122"/>
                <a:ea typeface="华文新魏" pitchFamily="2" charset="-122"/>
              </a:rPr>
              <a:t>姓名</a:t>
            </a:r>
            <a:r>
              <a:rPr lang="en-US" altLang="zh-CN" sz="3600" b="1" dirty="0" smtClean="0">
                <a:solidFill>
                  <a:schemeClr val="tx1"/>
                </a:solidFill>
                <a:latin typeface="华文新魏" pitchFamily="2" charset="-122"/>
                <a:ea typeface="华文新魏" pitchFamily="2" charset="-122"/>
              </a:rPr>
              <a:t>:</a:t>
            </a:r>
            <a:r>
              <a:rPr lang="zh-CN" altLang="en-US" sz="3600" b="1" dirty="0" smtClean="0">
                <a:solidFill>
                  <a:schemeClr val="tx1"/>
                </a:solidFill>
                <a:latin typeface="华文新魏" pitchFamily="2" charset="-122"/>
                <a:ea typeface="华文新魏" pitchFamily="2" charset="-122"/>
              </a:rPr>
              <a:t> 梁妃学 教授</a:t>
            </a:r>
            <a:endParaRPr lang="en-US" altLang="zh-CN" sz="3600" b="1" dirty="0" smtClean="0">
              <a:solidFill>
                <a:schemeClr val="tx1"/>
              </a:solidFill>
              <a:latin typeface="华文新魏" pitchFamily="2" charset="-122"/>
              <a:ea typeface="华文新魏" pitchFamily="2" charset="-122"/>
            </a:endParaRPr>
          </a:p>
          <a:p>
            <a:r>
              <a:rPr lang="zh-CN" altLang="en-US" sz="3600" b="1" dirty="0" smtClean="0">
                <a:solidFill>
                  <a:schemeClr val="tx1"/>
                </a:solidFill>
                <a:latin typeface="华文新魏" pitchFamily="2" charset="-122"/>
                <a:ea typeface="华文新魏" pitchFamily="2" charset="-122"/>
              </a:rPr>
              <a:t>单位</a:t>
            </a:r>
            <a:r>
              <a:rPr lang="en-US" altLang="zh-CN" sz="3600" b="1" dirty="0" smtClean="0">
                <a:solidFill>
                  <a:schemeClr val="tx1"/>
                </a:solidFill>
                <a:latin typeface="华文新魏" pitchFamily="2" charset="-122"/>
                <a:ea typeface="华文新魏" pitchFamily="2" charset="-122"/>
              </a:rPr>
              <a:t>:</a:t>
            </a:r>
            <a:r>
              <a:rPr lang="zh-CN" altLang="en-US" sz="3600" b="1" dirty="0" smtClean="0">
                <a:solidFill>
                  <a:schemeClr val="tx1"/>
                </a:solidFill>
                <a:latin typeface="华文新魏" pitchFamily="2" charset="-122"/>
                <a:ea typeface="华文新魏" pitchFamily="2" charset="-122"/>
              </a:rPr>
              <a:t> 数学物理系</a:t>
            </a:r>
            <a:endParaRPr lang="en-US" altLang="zh-CN" sz="3600" b="1" dirty="0" smtClean="0">
              <a:solidFill>
                <a:schemeClr val="tx1"/>
              </a:solidFill>
              <a:latin typeface="华文新魏" pitchFamily="2" charset="-122"/>
              <a:ea typeface="华文新魏" pitchFamily="2" charset="-122"/>
            </a:endParaRPr>
          </a:p>
          <a:p>
            <a:r>
              <a:rPr lang="zh-CN" altLang="en-US" sz="3600" b="1" dirty="0" smtClean="0">
                <a:solidFill>
                  <a:schemeClr val="tx1"/>
                </a:solidFill>
                <a:latin typeface="华文新魏" pitchFamily="2" charset="-122"/>
                <a:ea typeface="华文新魏" pitchFamily="2" charset="-122"/>
              </a:rPr>
              <a:t>研究领域</a:t>
            </a:r>
            <a:r>
              <a:rPr lang="en-US" altLang="zh-CN" sz="3600" b="1" dirty="0" smtClean="0">
                <a:solidFill>
                  <a:schemeClr val="tx1"/>
                </a:solidFill>
                <a:latin typeface="华文新魏" pitchFamily="2" charset="-122"/>
                <a:ea typeface="华文新魏" pitchFamily="2" charset="-122"/>
              </a:rPr>
              <a:t>:</a:t>
            </a:r>
            <a:r>
              <a:rPr lang="zh-CN" altLang="en-US" sz="3600" b="1" dirty="0" smtClean="0">
                <a:solidFill>
                  <a:schemeClr val="tx1"/>
                </a:solidFill>
                <a:latin typeface="华文新魏" pitchFamily="2" charset="-122"/>
                <a:ea typeface="华文新魏" pitchFamily="2" charset="-122"/>
              </a:rPr>
              <a:t> 脑科学</a:t>
            </a:r>
            <a:endParaRPr lang="zh-CN" altLang="zh-CN" sz="3600" b="1" dirty="0">
              <a:solidFill>
                <a:schemeClr val="tx1"/>
              </a:solidFill>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230188" y="436563"/>
            <a:ext cx="8535987" cy="1844675"/>
          </a:xfrm>
          <a:prstGeom prst="rect">
            <a:avLst/>
          </a:prstGeom>
          <a:noFill/>
          <a:ln w="9525">
            <a:noFill/>
            <a:miter lim="800000"/>
            <a:headEnd/>
            <a:tailEnd/>
          </a:ln>
          <a:effectLst/>
        </p:spPr>
        <p:txBody>
          <a:bodyPr>
            <a:spAutoFit/>
          </a:bodyPr>
          <a:lstStyle/>
          <a:p>
            <a:pPr algn="just">
              <a:lnSpc>
                <a:spcPct val="120000"/>
              </a:lnSpc>
              <a:spcBef>
                <a:spcPct val="50000"/>
              </a:spcBef>
            </a:pPr>
            <a:r>
              <a:rPr kumimoji="1" lang="en-US" altLang="zh-CN" sz="3200" b="1">
                <a:solidFill>
                  <a:srgbClr val="993300"/>
                </a:solidFill>
                <a:latin typeface="黑体" pitchFamily="2" charset="-122"/>
                <a:ea typeface="黑体" pitchFamily="2" charset="-122"/>
              </a:rPr>
              <a:t>【</a:t>
            </a:r>
            <a:r>
              <a:rPr kumimoji="1" lang="zh-CN" altLang="en-US" sz="3200" b="1">
                <a:solidFill>
                  <a:srgbClr val="993300"/>
                </a:solidFill>
                <a:latin typeface="华文新魏" pitchFamily="2" charset="-122"/>
                <a:ea typeface="华文新魏" pitchFamily="2" charset="-122"/>
              </a:rPr>
              <a:t>例</a:t>
            </a:r>
            <a:r>
              <a:rPr kumimoji="1" lang="en-US" altLang="zh-CN" sz="3200" b="1">
                <a:solidFill>
                  <a:srgbClr val="993300"/>
                </a:solidFill>
                <a:latin typeface="黑体" pitchFamily="2" charset="-122"/>
                <a:ea typeface="黑体" pitchFamily="2" charset="-122"/>
              </a:rPr>
              <a:t>】</a:t>
            </a:r>
            <a:r>
              <a:rPr kumimoji="1" lang="zh-CN" altLang="en-US" sz="3200" b="1">
                <a:solidFill>
                  <a:srgbClr val="0000CC"/>
                </a:solidFill>
                <a:latin typeface="华文新魏" pitchFamily="2" charset="-122"/>
                <a:ea typeface="华文新魏" pitchFamily="2" charset="-122"/>
              </a:rPr>
              <a:t>假设一个男孩</a:t>
            </a:r>
            <a:r>
              <a:rPr kumimoji="1" lang="en-US" altLang="zh-CN" sz="3200" b="1">
                <a:solidFill>
                  <a:srgbClr val="0000CC"/>
                </a:solidFill>
                <a:latin typeface="华文新魏" pitchFamily="2" charset="-122"/>
                <a:ea typeface="华文新魏" pitchFamily="2" charset="-122"/>
              </a:rPr>
              <a:t>(60kg)</a:t>
            </a:r>
            <a:r>
              <a:rPr kumimoji="1" lang="zh-CN" altLang="en-US" sz="3200" b="1">
                <a:solidFill>
                  <a:srgbClr val="0000CC"/>
                </a:solidFill>
                <a:latin typeface="华文新魏" pitchFamily="2" charset="-122"/>
                <a:ea typeface="华文新魏" pitchFamily="2" charset="-122"/>
              </a:rPr>
              <a:t>带有＋</a:t>
            </a:r>
            <a:r>
              <a:rPr kumimoji="1" lang="en-US" altLang="zh-CN" sz="3200" b="1">
                <a:solidFill>
                  <a:srgbClr val="0000CC"/>
                </a:solidFill>
                <a:latin typeface="华文新魏" pitchFamily="2" charset="-122"/>
                <a:ea typeface="华文新魏" pitchFamily="2" charset="-122"/>
              </a:rPr>
              <a:t>1</a:t>
            </a:r>
            <a:r>
              <a:rPr kumimoji="1" lang="zh-CN" altLang="en-US" sz="3200" b="1">
                <a:solidFill>
                  <a:srgbClr val="0000CC"/>
                </a:solidFill>
                <a:latin typeface="华文新魏" pitchFamily="2" charset="-122"/>
                <a:ea typeface="华文新魏" pitchFamily="2" charset="-122"/>
              </a:rPr>
              <a:t>库仑的电荷，一个女孩</a:t>
            </a:r>
            <a:r>
              <a:rPr kumimoji="1" lang="en-US" altLang="zh-CN" sz="3200" b="1">
                <a:solidFill>
                  <a:srgbClr val="0000CC"/>
                </a:solidFill>
                <a:latin typeface="华文新魏" pitchFamily="2" charset="-122"/>
                <a:ea typeface="华文新魏" pitchFamily="2" charset="-122"/>
              </a:rPr>
              <a:t>(40kg)</a:t>
            </a:r>
            <a:r>
              <a:rPr kumimoji="1" lang="zh-CN" altLang="en-US" sz="3200" b="1">
                <a:solidFill>
                  <a:srgbClr val="0000CC"/>
                </a:solidFill>
                <a:latin typeface="华文新魏" pitchFamily="2" charset="-122"/>
                <a:ea typeface="华文新魏" pitchFamily="2" charset="-122"/>
              </a:rPr>
              <a:t>带有－</a:t>
            </a:r>
            <a:r>
              <a:rPr kumimoji="1" lang="en-US" altLang="zh-CN" sz="3200" b="1">
                <a:solidFill>
                  <a:srgbClr val="0000CC"/>
                </a:solidFill>
                <a:latin typeface="华文新魏" pitchFamily="2" charset="-122"/>
                <a:ea typeface="华文新魏" pitchFamily="2" charset="-122"/>
              </a:rPr>
              <a:t>1</a:t>
            </a:r>
            <a:r>
              <a:rPr kumimoji="1" lang="zh-CN" altLang="en-US" sz="3200" b="1">
                <a:solidFill>
                  <a:srgbClr val="0000CC"/>
                </a:solidFill>
                <a:latin typeface="华文新魏" pitchFamily="2" charset="-122"/>
                <a:ea typeface="华文新魏" pitchFamily="2" charset="-122"/>
              </a:rPr>
              <a:t>库仑的电荷。当他们间隔一个足球场的长度（</a:t>
            </a:r>
            <a:r>
              <a:rPr kumimoji="1" lang="en-US" altLang="zh-CN" sz="3200" b="1">
                <a:solidFill>
                  <a:srgbClr val="0000CC"/>
                </a:solidFill>
                <a:latin typeface="华文新魏" pitchFamily="2" charset="-122"/>
                <a:ea typeface="华文新魏" pitchFamily="2" charset="-122"/>
              </a:rPr>
              <a:t>~100</a:t>
            </a:r>
            <a:r>
              <a:rPr kumimoji="1" lang="zh-CN" altLang="en-US" sz="3200" b="1">
                <a:solidFill>
                  <a:srgbClr val="0000CC"/>
                </a:solidFill>
                <a:latin typeface="华文新魏" pitchFamily="2" charset="-122"/>
                <a:ea typeface="华文新魏" pitchFamily="2" charset="-122"/>
              </a:rPr>
              <a:t>米）时</a:t>
            </a:r>
            <a:r>
              <a:rPr kumimoji="1" lang="en-US" altLang="zh-CN" sz="3200" b="1">
                <a:solidFill>
                  <a:srgbClr val="0000CC"/>
                </a:solidFill>
                <a:latin typeface="华文新魏" pitchFamily="2" charset="-122"/>
                <a:ea typeface="华文新魏" pitchFamily="2" charset="-122"/>
              </a:rPr>
              <a:t>,</a:t>
            </a:r>
          </a:p>
        </p:txBody>
      </p:sp>
      <p:graphicFrame>
        <p:nvGraphicFramePr>
          <p:cNvPr id="90116" name="Object 4"/>
          <p:cNvGraphicFramePr>
            <a:graphicFrameLocks noChangeAspect="1"/>
          </p:cNvGraphicFramePr>
          <p:nvPr/>
        </p:nvGraphicFramePr>
        <p:xfrm>
          <a:off x="1257300" y="2451100"/>
          <a:ext cx="6915150" cy="1300163"/>
        </p:xfrm>
        <a:graphic>
          <a:graphicData uri="http://schemas.openxmlformats.org/presentationml/2006/ole">
            <mc:AlternateContent xmlns:mc="http://schemas.openxmlformats.org/markup-compatibility/2006">
              <mc:Choice xmlns:v="urn:schemas-microsoft-com:vml" Requires="v">
                <p:oleObj spid="_x0000_s48133" name="公式" r:id="rId3" imgW="3238200" imgH="609480" progId="Equation.3">
                  <p:embed/>
                </p:oleObj>
              </mc:Choice>
              <mc:Fallback>
                <p:oleObj name="公式" r:id="rId3" imgW="3238200" imgH="609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7300" y="2451100"/>
                        <a:ext cx="6915150" cy="1300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7" name="Object 5"/>
          <p:cNvGraphicFramePr>
            <a:graphicFrameLocks noChangeAspect="1"/>
          </p:cNvGraphicFramePr>
          <p:nvPr/>
        </p:nvGraphicFramePr>
        <p:xfrm>
          <a:off x="4427538" y="3730625"/>
          <a:ext cx="2592387" cy="1282700"/>
        </p:xfrm>
        <a:graphic>
          <a:graphicData uri="http://schemas.openxmlformats.org/presentationml/2006/ole">
            <mc:AlternateContent xmlns:mc="http://schemas.openxmlformats.org/markup-compatibility/2006">
              <mc:Choice xmlns:v="urn:schemas-microsoft-com:vml" Requires="v">
                <p:oleObj spid="_x0000_s48134" name="公式" r:id="rId5" imgW="1206360" imgH="596880" progId="Equation.3">
                  <p:embed/>
                </p:oleObj>
              </mc:Choice>
              <mc:Fallback>
                <p:oleObj name="公式" r:id="rId5" imgW="1206360" imgH="5968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3730625"/>
                        <a:ext cx="2592387" cy="1282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8" name="Object 6"/>
          <p:cNvGraphicFramePr>
            <a:graphicFrameLocks noChangeAspect="1"/>
          </p:cNvGraphicFramePr>
          <p:nvPr/>
        </p:nvGraphicFramePr>
        <p:xfrm>
          <a:off x="827088" y="5373688"/>
          <a:ext cx="7319962" cy="1073150"/>
        </p:xfrm>
        <a:graphic>
          <a:graphicData uri="http://schemas.openxmlformats.org/presentationml/2006/ole">
            <mc:AlternateContent xmlns:mc="http://schemas.openxmlformats.org/markup-compatibility/2006">
              <mc:Choice xmlns:v="urn:schemas-microsoft-com:vml" Requires="v">
                <p:oleObj spid="_x0000_s48135" name="公式" r:id="rId7" imgW="4216320" imgH="571320" progId="Equation.3">
                  <p:embed/>
                </p:oleObj>
              </mc:Choice>
              <mc:Fallback>
                <p:oleObj name="公式" r:id="rId7" imgW="4216320" imgH="57132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5373688"/>
                        <a:ext cx="7319962" cy="107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0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01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0118"/>
                                        </p:tgtEl>
                                        <p:attrNameLst>
                                          <p:attrName>style.visibility</p:attrName>
                                        </p:attrNameLst>
                                      </p:cBhvr>
                                      <p:to>
                                        <p:strVal val="visible"/>
                                      </p:to>
                                    </p:set>
                                    <p:animEffect transition="in" filter="blinds(horizontal)">
                                      <p:cBhvr>
                                        <p:cTn id="15" dur="500"/>
                                        <p:tgtEl>
                                          <p:spTgt spid="90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2"/>
          <p:cNvSpPr txBox="1">
            <a:spLocks noChangeArrowheads="1"/>
          </p:cNvSpPr>
          <p:nvPr/>
        </p:nvSpPr>
        <p:spPr bwMode="auto">
          <a:xfrm>
            <a:off x="395288" y="404813"/>
            <a:ext cx="8302625" cy="1844675"/>
          </a:xfrm>
          <a:prstGeom prst="rect">
            <a:avLst/>
          </a:prstGeom>
          <a:noFill/>
          <a:ln w="9525">
            <a:noFill/>
            <a:miter lim="800000"/>
            <a:headEnd/>
            <a:tailEnd/>
          </a:ln>
          <a:effectLst/>
        </p:spPr>
        <p:txBody>
          <a:bodyPr>
            <a:spAutoFit/>
          </a:bodyPr>
          <a:lstStyle/>
          <a:p>
            <a:pPr algn="just">
              <a:lnSpc>
                <a:spcPct val="120000"/>
              </a:lnSpc>
              <a:spcBef>
                <a:spcPct val="50000"/>
              </a:spcBef>
            </a:pPr>
            <a:r>
              <a:rPr kumimoji="1" lang="en-US" altLang="zh-CN" sz="3200" b="1">
                <a:solidFill>
                  <a:srgbClr val="993300"/>
                </a:solidFill>
                <a:latin typeface="黑体" pitchFamily="2" charset="-122"/>
                <a:ea typeface="黑体" pitchFamily="2" charset="-122"/>
              </a:rPr>
              <a:t>【</a:t>
            </a:r>
            <a:r>
              <a:rPr kumimoji="1" lang="zh-CN" altLang="en-US" sz="3200" b="1">
                <a:solidFill>
                  <a:srgbClr val="993300"/>
                </a:solidFill>
                <a:latin typeface="华文新魏" pitchFamily="2" charset="-122"/>
                <a:ea typeface="华文新魏" pitchFamily="2" charset="-122"/>
              </a:rPr>
              <a:t>例</a:t>
            </a:r>
            <a:r>
              <a:rPr kumimoji="1" lang="en-US" altLang="zh-CN" sz="3200" b="1">
                <a:solidFill>
                  <a:srgbClr val="993300"/>
                </a:solidFill>
                <a:latin typeface="黑体" pitchFamily="2" charset="-122"/>
                <a:ea typeface="黑体" pitchFamily="2" charset="-122"/>
              </a:rPr>
              <a:t>】 </a:t>
            </a:r>
            <a:r>
              <a:rPr kumimoji="1" lang="zh-CN" altLang="en-US" sz="3200" b="1">
                <a:solidFill>
                  <a:srgbClr val="0000CC"/>
                </a:solidFill>
                <a:latin typeface="华文新魏" pitchFamily="2" charset="-122"/>
                <a:ea typeface="华文新魏" pitchFamily="2" charset="-122"/>
              </a:rPr>
              <a:t>氢原子中质子和电子间的距离约为</a:t>
            </a:r>
            <a:r>
              <a:rPr kumimoji="1" lang="en-US" altLang="zh-CN" sz="3200" b="1">
                <a:solidFill>
                  <a:srgbClr val="0000CC"/>
                </a:solidFill>
                <a:latin typeface="华文新魏" pitchFamily="2" charset="-122"/>
                <a:ea typeface="华文新魏" pitchFamily="2" charset="-122"/>
              </a:rPr>
              <a:t>0.53</a:t>
            </a:r>
            <a:r>
              <a:rPr kumimoji="1" lang="zh-CN" altLang="en-US" sz="3200" b="1">
                <a:solidFill>
                  <a:srgbClr val="0000CC"/>
                </a:solidFill>
                <a:latin typeface="华文新魏" pitchFamily="2" charset="-122"/>
                <a:ea typeface="华文新魏" pitchFamily="2" charset="-122"/>
              </a:rPr>
              <a:t>埃，这两粒子间的电力和万有引力各为多大？</a:t>
            </a:r>
          </a:p>
        </p:txBody>
      </p:sp>
      <p:graphicFrame>
        <p:nvGraphicFramePr>
          <p:cNvPr id="23555" name="Object 3"/>
          <p:cNvGraphicFramePr>
            <a:graphicFrameLocks noChangeAspect="1"/>
          </p:cNvGraphicFramePr>
          <p:nvPr/>
        </p:nvGraphicFramePr>
        <p:xfrm>
          <a:off x="1763713" y="1916113"/>
          <a:ext cx="4457700" cy="825500"/>
        </p:xfrm>
        <a:graphic>
          <a:graphicData uri="http://schemas.openxmlformats.org/presentationml/2006/ole">
            <mc:AlternateContent xmlns:mc="http://schemas.openxmlformats.org/markup-compatibility/2006">
              <mc:Choice xmlns:v="urn:schemas-microsoft-com:vml" Requires="v">
                <p:oleObj spid="_x0000_s49156" name="公式" r:id="rId3" imgW="2603160" imgH="482400" progId="Equation.3">
                  <p:embed/>
                </p:oleObj>
              </mc:Choice>
              <mc:Fallback>
                <p:oleObj name="公式" r:id="rId3" imgW="2603160" imgH="482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916113"/>
                        <a:ext cx="4457700" cy="825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556" name="Object 4"/>
          <p:cNvGraphicFramePr>
            <a:graphicFrameLocks noChangeAspect="1"/>
          </p:cNvGraphicFramePr>
          <p:nvPr/>
        </p:nvGraphicFramePr>
        <p:xfrm>
          <a:off x="1619250" y="2852738"/>
          <a:ext cx="5414963" cy="2805112"/>
        </p:xfrm>
        <a:graphic>
          <a:graphicData uri="http://schemas.openxmlformats.org/presentationml/2006/ole">
            <mc:AlternateContent xmlns:mc="http://schemas.openxmlformats.org/markup-compatibility/2006">
              <mc:Choice xmlns:v="urn:schemas-microsoft-com:vml" Requires="v">
                <p:oleObj spid="_x0000_s49157" name="公式" r:id="rId5" imgW="3162240" imgH="1638000" progId="Equation.3">
                  <p:embed/>
                </p:oleObj>
              </mc:Choice>
              <mc:Fallback>
                <p:oleObj name="公式" r:id="rId5" imgW="3162240" imgH="1638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2852738"/>
                        <a:ext cx="5414963" cy="2805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35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35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578" name="Object 2"/>
          <p:cNvGraphicFramePr>
            <a:graphicFrameLocks noChangeAspect="1"/>
          </p:cNvGraphicFramePr>
          <p:nvPr/>
        </p:nvGraphicFramePr>
        <p:xfrm>
          <a:off x="828675" y="620713"/>
          <a:ext cx="7920038" cy="2441575"/>
        </p:xfrm>
        <a:graphic>
          <a:graphicData uri="http://schemas.openxmlformats.org/presentationml/2006/ole">
            <mc:AlternateContent xmlns:mc="http://schemas.openxmlformats.org/markup-compatibility/2006">
              <mc:Choice xmlns:v="urn:schemas-microsoft-com:vml" Requires="v">
                <p:oleObj spid="_x0000_s50181" name="公式" r:id="rId3" imgW="4686120" imgH="1523880" progId="Equation.3">
                  <p:embed/>
                </p:oleObj>
              </mc:Choice>
              <mc:Fallback>
                <p:oleObj name="公式" r:id="rId3" imgW="4686120" imgH="15238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75" y="620713"/>
                        <a:ext cx="7920038" cy="2441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
          <p:cNvGrpSpPr>
            <a:grpSpLocks/>
          </p:cNvGrpSpPr>
          <p:nvPr/>
        </p:nvGrpSpPr>
        <p:grpSpPr bwMode="auto">
          <a:xfrm>
            <a:off x="1619250" y="3213100"/>
            <a:ext cx="5184775" cy="682625"/>
            <a:chOff x="545" y="3068"/>
            <a:chExt cx="3451" cy="430"/>
          </a:xfrm>
        </p:grpSpPr>
        <p:graphicFrame>
          <p:nvGraphicFramePr>
            <p:cNvPr id="24580" name="Object 4"/>
            <p:cNvGraphicFramePr>
              <a:graphicFrameLocks noChangeAspect="1"/>
            </p:cNvGraphicFramePr>
            <p:nvPr/>
          </p:nvGraphicFramePr>
          <p:xfrm>
            <a:off x="2316" y="3119"/>
            <a:ext cx="1680" cy="379"/>
          </p:xfrm>
          <a:graphic>
            <a:graphicData uri="http://schemas.openxmlformats.org/presentationml/2006/ole">
              <mc:AlternateContent xmlns:mc="http://schemas.openxmlformats.org/markup-compatibility/2006">
                <mc:Choice xmlns:v="urn:schemas-microsoft-com:vml" Requires="v">
                  <p:oleObj spid="_x0000_s50182" name="公式" r:id="rId5" imgW="1231560" imgH="342720" progId="Equation.3">
                    <p:embed/>
                  </p:oleObj>
                </mc:Choice>
                <mc:Fallback>
                  <p:oleObj name="公式" r:id="rId5" imgW="1231560" imgH="34272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6" y="3119"/>
                          <a:ext cx="1680" cy="37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581" name="Text Box 5"/>
            <p:cNvSpPr txBox="1">
              <a:spLocks noChangeArrowheads="1"/>
            </p:cNvSpPr>
            <p:nvPr/>
          </p:nvSpPr>
          <p:spPr bwMode="auto">
            <a:xfrm>
              <a:off x="545" y="3068"/>
              <a:ext cx="2120" cy="327"/>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000000"/>
                  </a:solidFill>
                  <a:latin typeface="华文新魏" pitchFamily="2" charset="-122"/>
                  <a:ea typeface="华文新魏" pitchFamily="2" charset="-122"/>
                </a:rPr>
                <a:t>电力</a:t>
              </a:r>
              <a:r>
                <a:rPr kumimoji="1" lang="en-US" altLang="zh-CN" sz="2800" b="1">
                  <a:solidFill>
                    <a:srgbClr val="000000"/>
                  </a:solidFill>
                  <a:latin typeface="华文新魏" pitchFamily="2" charset="-122"/>
                  <a:ea typeface="华文新魏" pitchFamily="2" charset="-122"/>
                </a:rPr>
                <a:t>&gt;&gt;</a:t>
              </a:r>
              <a:r>
                <a:rPr kumimoji="1" lang="zh-CN" altLang="en-US" sz="2800" b="1">
                  <a:solidFill>
                    <a:srgbClr val="000000"/>
                  </a:solidFill>
                  <a:latin typeface="华文新魏" pitchFamily="2" charset="-122"/>
                  <a:ea typeface="华文新魏" pitchFamily="2" charset="-122"/>
                </a:rPr>
                <a:t>引力：</a:t>
              </a:r>
            </a:p>
          </p:txBody>
        </p:sp>
      </p:grpSp>
      <p:sp>
        <p:nvSpPr>
          <p:cNvPr id="24585" name="Text Box 9"/>
          <p:cNvSpPr txBox="1">
            <a:spLocks noChangeArrowheads="1"/>
          </p:cNvSpPr>
          <p:nvPr/>
        </p:nvSpPr>
        <p:spPr bwMode="auto">
          <a:xfrm>
            <a:off x="755650" y="3860800"/>
            <a:ext cx="7632700" cy="2654300"/>
          </a:xfrm>
          <a:prstGeom prst="rect">
            <a:avLst/>
          </a:prstGeom>
          <a:noFill/>
          <a:ln w="9525">
            <a:noFill/>
            <a:miter lim="800000"/>
            <a:headEnd/>
            <a:tailEnd/>
          </a:ln>
          <a:effectLst/>
        </p:spPr>
        <p:txBody>
          <a:bodyPr lIns="90000" tIns="46800" rIns="90000" bIns="46800">
            <a:spAutoFit/>
          </a:bodyPr>
          <a:lstStyle/>
          <a:p>
            <a:r>
              <a:rPr kumimoji="1" lang="en-US" altLang="zh-CN" sz="2800">
                <a:solidFill>
                  <a:srgbClr val="3333FF"/>
                </a:solidFill>
                <a:latin typeface="华文新魏" pitchFamily="2" charset="-122"/>
                <a:ea typeface="华文新魏" pitchFamily="2" charset="-122"/>
              </a:rPr>
              <a:t>        </a:t>
            </a:r>
            <a:r>
              <a:rPr kumimoji="1" lang="zh-CN" altLang="en-US" sz="2800">
                <a:solidFill>
                  <a:srgbClr val="3333FF"/>
                </a:solidFill>
                <a:latin typeface="华文新魏" pitchFamily="2" charset="-122"/>
                <a:ea typeface="华文新魏" pitchFamily="2" charset="-122"/>
              </a:rPr>
              <a:t>库仑定律应用于量子物理学的结构中时，它正确描述了：</a:t>
            </a:r>
          </a:p>
          <a:p>
            <a:r>
              <a:rPr kumimoji="1" lang="zh-CN" altLang="en-US" sz="2800">
                <a:solidFill>
                  <a:srgbClr val="3333FF"/>
                </a:solidFill>
                <a:latin typeface="华文新魏" pitchFamily="2" charset="-122"/>
                <a:ea typeface="华文新魏" pitchFamily="2" charset="-122"/>
                <a:sym typeface="Wingdings" pitchFamily="2" charset="2"/>
              </a:rPr>
              <a:t>（</a:t>
            </a:r>
            <a:r>
              <a:rPr kumimoji="1" lang="en-US" altLang="zh-CN" sz="2800">
                <a:solidFill>
                  <a:srgbClr val="3333FF"/>
                </a:solidFill>
                <a:latin typeface="华文新魏" pitchFamily="2" charset="-122"/>
                <a:ea typeface="华文新魏" pitchFamily="2" charset="-122"/>
                <a:sym typeface="Wingdings" pitchFamily="2" charset="2"/>
              </a:rPr>
              <a:t>a</a:t>
            </a:r>
            <a:r>
              <a:rPr kumimoji="1" lang="zh-CN" altLang="en-US" sz="2800">
                <a:solidFill>
                  <a:srgbClr val="3333FF"/>
                </a:solidFill>
                <a:latin typeface="华文新魏" pitchFamily="2" charset="-122"/>
                <a:ea typeface="华文新魏" pitchFamily="2" charset="-122"/>
                <a:sym typeface="Wingdings" pitchFamily="2" charset="2"/>
              </a:rPr>
              <a:t>）原子中原子核束缚电子的力；</a:t>
            </a:r>
          </a:p>
          <a:p>
            <a:r>
              <a:rPr kumimoji="1" lang="zh-CN" altLang="en-US" sz="2800">
                <a:solidFill>
                  <a:srgbClr val="3333FF"/>
                </a:solidFill>
                <a:latin typeface="华文新魏" pitchFamily="2" charset="-122"/>
                <a:ea typeface="华文新魏" pitchFamily="2" charset="-122"/>
              </a:rPr>
              <a:t>（</a:t>
            </a:r>
            <a:r>
              <a:rPr kumimoji="1" lang="en-US" altLang="zh-CN" sz="2800">
                <a:solidFill>
                  <a:srgbClr val="3333FF"/>
                </a:solidFill>
                <a:latin typeface="华文新魏" pitchFamily="2" charset="-122"/>
                <a:ea typeface="华文新魏" pitchFamily="2" charset="-122"/>
              </a:rPr>
              <a:t>b</a:t>
            </a:r>
            <a:r>
              <a:rPr kumimoji="1" lang="zh-CN" altLang="en-US" sz="2800">
                <a:solidFill>
                  <a:srgbClr val="3333FF"/>
                </a:solidFill>
                <a:latin typeface="华文新魏" pitchFamily="2" charset="-122"/>
                <a:ea typeface="华文新魏" pitchFamily="2" charset="-122"/>
              </a:rPr>
              <a:t>）把原子结合在一起形成分子的力；</a:t>
            </a:r>
          </a:p>
          <a:p>
            <a:r>
              <a:rPr kumimoji="1" lang="zh-CN" altLang="en-US" sz="2800">
                <a:solidFill>
                  <a:srgbClr val="3333FF"/>
                </a:solidFill>
                <a:latin typeface="华文新魏" pitchFamily="2" charset="-122"/>
                <a:ea typeface="华文新魏" pitchFamily="2" charset="-122"/>
              </a:rPr>
              <a:t>（</a:t>
            </a:r>
            <a:r>
              <a:rPr kumimoji="1" lang="en-US" altLang="zh-CN" sz="2800">
                <a:solidFill>
                  <a:srgbClr val="3333FF"/>
                </a:solidFill>
                <a:latin typeface="华文新魏" pitchFamily="2" charset="-122"/>
                <a:ea typeface="华文新魏" pitchFamily="2" charset="-122"/>
              </a:rPr>
              <a:t>c</a:t>
            </a:r>
            <a:r>
              <a:rPr kumimoji="1" lang="zh-CN" altLang="en-US" sz="2800">
                <a:solidFill>
                  <a:srgbClr val="3333FF"/>
                </a:solidFill>
                <a:latin typeface="华文新魏" pitchFamily="2" charset="-122"/>
                <a:ea typeface="华文新魏" pitchFamily="2" charset="-122"/>
              </a:rPr>
              <a:t>）把原子或分子结合在一起从而形成固体或液体的力。</a:t>
            </a:r>
          </a:p>
        </p:txBody>
      </p:sp>
      <p:graphicFrame>
        <p:nvGraphicFramePr>
          <p:cNvPr id="24586" name="Object 10"/>
          <p:cNvGraphicFramePr>
            <a:graphicFrameLocks noChangeAspect="1"/>
          </p:cNvGraphicFramePr>
          <p:nvPr/>
        </p:nvGraphicFramePr>
        <p:xfrm>
          <a:off x="827088" y="188913"/>
          <a:ext cx="2390775" cy="587375"/>
        </p:xfrm>
        <a:graphic>
          <a:graphicData uri="http://schemas.openxmlformats.org/presentationml/2006/ole">
            <mc:AlternateContent xmlns:mc="http://schemas.openxmlformats.org/markup-compatibility/2006">
              <mc:Choice xmlns:v="urn:schemas-microsoft-com:vml" Requires="v">
                <p:oleObj spid="_x0000_s50183" name="公式" r:id="rId7" imgW="1396800" imgH="342720" progId="Equation.3">
                  <p:embed/>
                </p:oleObj>
              </mc:Choice>
              <mc:Fallback>
                <p:oleObj name="公式" r:id="rId7" imgW="1396800" imgH="34272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188913"/>
                        <a:ext cx="2390775" cy="587375"/>
                      </a:xfrm>
                      <a:prstGeom prst="rect">
                        <a:avLst/>
                      </a:prstGeom>
                      <a:solidFill>
                        <a:schemeClr val="folHlink"/>
                      </a:solidFill>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iterate type="lt">
                                    <p:tmPct val="100000"/>
                                  </p:iterate>
                                  <p:childTnLst>
                                    <p:set>
                                      <p:cBhvr>
                                        <p:cTn id="10" dur="1" fill="hold">
                                          <p:stCondLst>
                                            <p:cond delay="0"/>
                                          </p:stCondLst>
                                        </p:cTn>
                                        <p:tgtEl>
                                          <p:spTgt spid="24585">
                                            <p:txEl>
                                              <p:pRg st="0" end="0"/>
                                            </p:txEl>
                                          </p:spTgt>
                                        </p:tgtEl>
                                        <p:attrNameLst>
                                          <p:attrName>style.visibility</p:attrName>
                                        </p:attrNameLst>
                                      </p:cBhvr>
                                      <p:to>
                                        <p:strVal val="visible"/>
                                      </p:to>
                                    </p:set>
                                    <p:animEffect transition="in" filter="wipe(left)">
                                      <p:cBhvr>
                                        <p:cTn id="11" dur="75"/>
                                        <p:tgtEl>
                                          <p:spTgt spid="24585">
                                            <p:txEl>
                                              <p:pRg st="0" end="0"/>
                                            </p:txEl>
                                          </p:spTgt>
                                        </p:tgtEl>
                                      </p:cBhvr>
                                    </p:animEffect>
                                  </p:childTnLst>
                                </p:cTn>
                              </p:par>
                            </p:childTnLst>
                          </p:cTn>
                        </p:par>
                        <p:par>
                          <p:cTn id="12" fill="hold">
                            <p:stCondLst>
                              <p:cond delay="1875"/>
                            </p:stCondLst>
                            <p:childTnLst>
                              <p:par>
                                <p:cTn id="13" presetID="22" presetClass="entr" presetSubtype="8" fill="hold" grpId="0" nodeType="afterEffect">
                                  <p:stCondLst>
                                    <p:cond delay="0"/>
                                  </p:stCondLst>
                                  <p:iterate type="lt">
                                    <p:tmPct val="100000"/>
                                  </p:iterate>
                                  <p:childTnLst>
                                    <p:set>
                                      <p:cBhvr>
                                        <p:cTn id="14" dur="1" fill="hold">
                                          <p:stCondLst>
                                            <p:cond delay="0"/>
                                          </p:stCondLst>
                                        </p:cTn>
                                        <p:tgtEl>
                                          <p:spTgt spid="24585">
                                            <p:txEl>
                                              <p:pRg st="1" end="1"/>
                                            </p:txEl>
                                          </p:spTgt>
                                        </p:tgtEl>
                                        <p:attrNameLst>
                                          <p:attrName>style.visibility</p:attrName>
                                        </p:attrNameLst>
                                      </p:cBhvr>
                                      <p:to>
                                        <p:strVal val="visible"/>
                                      </p:to>
                                    </p:set>
                                    <p:animEffect transition="in" filter="wipe(left)">
                                      <p:cBhvr>
                                        <p:cTn id="15" dur="75"/>
                                        <p:tgtEl>
                                          <p:spTgt spid="24585">
                                            <p:txEl>
                                              <p:pRg st="1" end="1"/>
                                            </p:txEl>
                                          </p:spTgt>
                                        </p:tgtEl>
                                      </p:cBhvr>
                                    </p:animEffect>
                                  </p:childTnLst>
                                </p:cTn>
                              </p:par>
                            </p:childTnLst>
                          </p:cTn>
                        </p:par>
                        <p:par>
                          <p:cTn id="16" fill="hold">
                            <p:stCondLst>
                              <p:cond delay="3075"/>
                            </p:stCondLst>
                            <p:childTnLst>
                              <p:par>
                                <p:cTn id="17" presetID="22" presetClass="entr" presetSubtype="8" fill="hold" grpId="0" nodeType="afterEffect">
                                  <p:stCondLst>
                                    <p:cond delay="0"/>
                                  </p:stCondLst>
                                  <p:iterate type="lt">
                                    <p:tmPct val="100000"/>
                                  </p:iterate>
                                  <p:childTnLst>
                                    <p:set>
                                      <p:cBhvr>
                                        <p:cTn id="18" dur="1" fill="hold">
                                          <p:stCondLst>
                                            <p:cond delay="0"/>
                                          </p:stCondLst>
                                        </p:cTn>
                                        <p:tgtEl>
                                          <p:spTgt spid="24585">
                                            <p:txEl>
                                              <p:pRg st="2" end="2"/>
                                            </p:txEl>
                                          </p:spTgt>
                                        </p:tgtEl>
                                        <p:attrNameLst>
                                          <p:attrName>style.visibility</p:attrName>
                                        </p:attrNameLst>
                                      </p:cBhvr>
                                      <p:to>
                                        <p:strVal val="visible"/>
                                      </p:to>
                                    </p:set>
                                    <p:animEffect transition="in" filter="wipe(left)">
                                      <p:cBhvr>
                                        <p:cTn id="19" dur="75"/>
                                        <p:tgtEl>
                                          <p:spTgt spid="24585">
                                            <p:txEl>
                                              <p:pRg st="2" end="2"/>
                                            </p:txEl>
                                          </p:spTgt>
                                        </p:tgtEl>
                                      </p:cBhvr>
                                    </p:animEffect>
                                  </p:childTnLst>
                                </p:cTn>
                              </p:par>
                            </p:childTnLst>
                          </p:cTn>
                        </p:par>
                        <p:par>
                          <p:cTn id="20" fill="hold">
                            <p:stCondLst>
                              <p:cond delay="4425"/>
                            </p:stCondLst>
                            <p:childTnLst>
                              <p:par>
                                <p:cTn id="21" presetID="22" presetClass="entr" presetSubtype="8" fill="hold" grpId="0" nodeType="afterEffect">
                                  <p:stCondLst>
                                    <p:cond delay="0"/>
                                  </p:stCondLst>
                                  <p:iterate type="lt">
                                    <p:tmPct val="100000"/>
                                  </p:iterate>
                                  <p:childTnLst>
                                    <p:set>
                                      <p:cBhvr>
                                        <p:cTn id="22" dur="1" fill="hold">
                                          <p:stCondLst>
                                            <p:cond delay="0"/>
                                          </p:stCondLst>
                                        </p:cTn>
                                        <p:tgtEl>
                                          <p:spTgt spid="24585">
                                            <p:txEl>
                                              <p:pRg st="3" end="3"/>
                                            </p:txEl>
                                          </p:spTgt>
                                        </p:tgtEl>
                                        <p:attrNameLst>
                                          <p:attrName>style.visibility</p:attrName>
                                        </p:attrNameLst>
                                      </p:cBhvr>
                                      <p:to>
                                        <p:strVal val="visible"/>
                                      </p:to>
                                    </p:set>
                                    <p:animEffect transition="in" filter="wipe(left)">
                                      <p:cBhvr>
                                        <p:cTn id="23" dur="75"/>
                                        <p:tgtEl>
                                          <p:spTgt spid="2458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2"/>
          <p:cNvSpPr txBox="1">
            <a:spLocks noChangeArrowheads="1"/>
          </p:cNvSpPr>
          <p:nvPr/>
        </p:nvSpPr>
        <p:spPr bwMode="auto">
          <a:xfrm>
            <a:off x="611188" y="404813"/>
            <a:ext cx="7920037" cy="1844675"/>
          </a:xfrm>
          <a:prstGeom prst="rect">
            <a:avLst/>
          </a:prstGeom>
          <a:noFill/>
          <a:ln w="9525">
            <a:noFill/>
            <a:miter lim="800000"/>
            <a:headEnd/>
            <a:tailEnd/>
          </a:ln>
          <a:effectLst/>
        </p:spPr>
        <p:txBody>
          <a:bodyPr>
            <a:spAutoFit/>
          </a:bodyPr>
          <a:lstStyle/>
          <a:p>
            <a:pPr algn="just">
              <a:lnSpc>
                <a:spcPct val="120000"/>
              </a:lnSpc>
              <a:spcBef>
                <a:spcPct val="50000"/>
              </a:spcBef>
            </a:pPr>
            <a:r>
              <a:rPr kumimoji="1" lang="en-US" altLang="zh-CN" sz="3200" b="1">
                <a:solidFill>
                  <a:srgbClr val="993300"/>
                </a:solidFill>
                <a:latin typeface="华文新魏" pitchFamily="2" charset="-122"/>
                <a:ea typeface="华文新魏" pitchFamily="2" charset="-122"/>
              </a:rPr>
              <a:t>【</a:t>
            </a:r>
            <a:r>
              <a:rPr kumimoji="1" lang="zh-CN" altLang="en-US" sz="3200" b="1">
                <a:solidFill>
                  <a:srgbClr val="993300"/>
                </a:solidFill>
                <a:latin typeface="华文新魏" pitchFamily="2" charset="-122"/>
                <a:ea typeface="华文新魏" pitchFamily="2" charset="-122"/>
              </a:rPr>
              <a:t>例</a:t>
            </a:r>
            <a:r>
              <a:rPr kumimoji="1" lang="en-US" altLang="zh-CN" sz="3200" b="1">
                <a:solidFill>
                  <a:srgbClr val="993300"/>
                </a:solidFill>
                <a:latin typeface="华文新魏" pitchFamily="2" charset="-122"/>
                <a:ea typeface="华文新魏" pitchFamily="2" charset="-122"/>
              </a:rPr>
              <a:t>】 </a:t>
            </a:r>
            <a:r>
              <a:rPr kumimoji="1" lang="zh-CN" altLang="en-US" sz="3200" b="1">
                <a:solidFill>
                  <a:srgbClr val="0000CC"/>
                </a:solidFill>
                <a:latin typeface="华文新魏" pitchFamily="2" charset="-122"/>
                <a:ea typeface="华文新魏" pitchFamily="2" charset="-122"/>
              </a:rPr>
              <a:t>假设铁原子核中两个质子相距 </a:t>
            </a:r>
            <a:r>
              <a:rPr kumimoji="1" lang="en-US" altLang="zh-CN" sz="3200" b="1">
                <a:solidFill>
                  <a:srgbClr val="0000CC"/>
                </a:solidFill>
                <a:latin typeface="华文新魏" pitchFamily="2" charset="-122"/>
                <a:ea typeface="华文新魏" pitchFamily="2" charset="-122"/>
              </a:rPr>
              <a:t>4.0X10</a:t>
            </a:r>
            <a:r>
              <a:rPr kumimoji="1" lang="en-US" altLang="zh-CN" sz="3200" b="1" baseline="30000">
                <a:solidFill>
                  <a:srgbClr val="0000CC"/>
                </a:solidFill>
                <a:latin typeface="华文新魏" pitchFamily="2" charset="-122"/>
                <a:ea typeface="华文新魏" pitchFamily="2" charset="-122"/>
              </a:rPr>
              <a:t>-15</a:t>
            </a:r>
            <a:r>
              <a:rPr kumimoji="1" lang="en-US" altLang="zh-CN" sz="3200" b="1">
                <a:solidFill>
                  <a:srgbClr val="0000CC"/>
                </a:solidFill>
                <a:latin typeface="华文新魏" pitchFamily="2" charset="-122"/>
                <a:ea typeface="华文新魏" pitchFamily="2" charset="-122"/>
              </a:rPr>
              <a:t>m</a:t>
            </a:r>
            <a:r>
              <a:rPr kumimoji="1" lang="zh-CN" altLang="en-US" sz="3200" b="1">
                <a:solidFill>
                  <a:srgbClr val="0000CC"/>
                </a:solidFill>
                <a:latin typeface="华文新魏" pitchFamily="2" charset="-122"/>
                <a:ea typeface="华文新魏" pitchFamily="2" charset="-122"/>
              </a:rPr>
              <a:t>，问这两质子之间有多大的库仑斥力？</a:t>
            </a:r>
          </a:p>
        </p:txBody>
      </p:sp>
      <p:graphicFrame>
        <p:nvGraphicFramePr>
          <p:cNvPr id="25603" name="Object 3"/>
          <p:cNvGraphicFramePr>
            <a:graphicFrameLocks noChangeAspect="1"/>
          </p:cNvGraphicFramePr>
          <p:nvPr/>
        </p:nvGraphicFramePr>
        <p:xfrm>
          <a:off x="3419475" y="1989138"/>
          <a:ext cx="2892425" cy="628650"/>
        </p:xfrm>
        <a:graphic>
          <a:graphicData uri="http://schemas.openxmlformats.org/presentationml/2006/ole">
            <mc:AlternateContent xmlns:mc="http://schemas.openxmlformats.org/markup-compatibility/2006">
              <mc:Choice xmlns:v="urn:schemas-microsoft-com:vml" Requires="v">
                <p:oleObj spid="_x0000_s51204" name="公式" r:id="rId4" imgW="1688760" imgH="368280" progId="Equation.3">
                  <p:embed/>
                </p:oleObj>
              </mc:Choice>
              <mc:Fallback>
                <p:oleObj name="公式" r:id="rId4" imgW="1688760" imgH="3682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1989138"/>
                        <a:ext cx="2892425"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5" name="Text Box 5"/>
          <p:cNvSpPr txBox="1">
            <a:spLocks noChangeArrowheads="1"/>
          </p:cNvSpPr>
          <p:nvPr/>
        </p:nvSpPr>
        <p:spPr bwMode="auto">
          <a:xfrm>
            <a:off x="1476375" y="5229225"/>
            <a:ext cx="3887788" cy="579438"/>
          </a:xfrm>
          <a:prstGeom prst="rect">
            <a:avLst/>
          </a:prstGeom>
          <a:noFill/>
          <a:ln w="9525">
            <a:noFill/>
            <a:miter lim="800000"/>
            <a:headEnd/>
            <a:tailEnd/>
          </a:ln>
          <a:effectLst/>
        </p:spPr>
        <p:txBody>
          <a:bodyPr>
            <a:spAutoFit/>
          </a:bodyPr>
          <a:lstStyle/>
          <a:p>
            <a:pPr>
              <a:spcBef>
                <a:spcPct val="50000"/>
              </a:spcBef>
            </a:pPr>
            <a:r>
              <a:rPr kumimoji="1" lang="zh-CN" altLang="en-US" sz="3200" b="1">
                <a:solidFill>
                  <a:srgbClr val="993300"/>
                </a:solidFill>
                <a:latin typeface="华文新魏" pitchFamily="2" charset="-122"/>
                <a:ea typeface="华文新魏" pitchFamily="2" charset="-122"/>
              </a:rPr>
              <a:t>核力</a:t>
            </a:r>
            <a:r>
              <a:rPr kumimoji="1" lang="zh-CN" altLang="en-US" sz="3200" b="1">
                <a:latin typeface="华文新魏" pitchFamily="2" charset="-122"/>
                <a:ea typeface="华文新魏" pitchFamily="2" charset="-122"/>
              </a:rPr>
              <a:t>或</a:t>
            </a:r>
            <a:r>
              <a:rPr kumimoji="1" lang="zh-CN" altLang="zh-CN" sz="3200" b="1">
                <a:solidFill>
                  <a:srgbClr val="993300"/>
                </a:solidFill>
                <a:latin typeface="华文新魏" pitchFamily="2" charset="-122"/>
                <a:ea typeface="华文新魏" pitchFamily="2" charset="-122"/>
              </a:rPr>
              <a:t>强</a:t>
            </a:r>
            <a:r>
              <a:rPr kumimoji="1" lang="zh-CN" altLang="en-US" sz="3200" b="1">
                <a:solidFill>
                  <a:srgbClr val="993300"/>
                </a:solidFill>
                <a:latin typeface="华文新魏" pitchFamily="2" charset="-122"/>
                <a:ea typeface="华文新魏" pitchFamily="2" charset="-122"/>
              </a:rPr>
              <a:t>相互作用</a:t>
            </a:r>
          </a:p>
        </p:txBody>
      </p:sp>
      <p:graphicFrame>
        <p:nvGraphicFramePr>
          <p:cNvPr id="25606" name="Object 6"/>
          <p:cNvGraphicFramePr>
            <a:graphicFrameLocks noChangeAspect="1"/>
          </p:cNvGraphicFramePr>
          <p:nvPr/>
        </p:nvGraphicFramePr>
        <p:xfrm>
          <a:off x="1403350" y="2565400"/>
          <a:ext cx="4752975" cy="2424113"/>
        </p:xfrm>
        <a:graphic>
          <a:graphicData uri="http://schemas.openxmlformats.org/presentationml/2006/ole">
            <mc:AlternateContent xmlns:mc="http://schemas.openxmlformats.org/markup-compatibility/2006">
              <mc:Choice xmlns:v="urn:schemas-microsoft-com:vml" Requires="v">
                <p:oleObj spid="_x0000_s51205" name="公式" r:id="rId6" imgW="3162240" imgH="1612800" progId="Equation.3">
                  <p:embed/>
                </p:oleObj>
              </mc:Choice>
              <mc:Fallback>
                <p:oleObj name="公式" r:id="rId6" imgW="3162240" imgH="16128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3350" y="2565400"/>
                        <a:ext cx="4752975" cy="2424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607" name="Text Box 7"/>
          <p:cNvSpPr txBox="1">
            <a:spLocks noChangeArrowheads="1"/>
          </p:cNvSpPr>
          <p:nvPr/>
        </p:nvSpPr>
        <p:spPr bwMode="auto">
          <a:xfrm>
            <a:off x="1403350" y="5949950"/>
            <a:ext cx="6173788" cy="579438"/>
          </a:xfrm>
          <a:prstGeom prst="rect">
            <a:avLst/>
          </a:prstGeom>
          <a:noFill/>
          <a:ln w="9525">
            <a:noFill/>
            <a:miter lim="800000"/>
            <a:headEnd/>
            <a:tailEnd/>
          </a:ln>
          <a:effectLst/>
        </p:spPr>
        <p:txBody>
          <a:bodyPr>
            <a:spAutoFit/>
          </a:bodyPr>
          <a:lstStyle/>
          <a:p>
            <a:pPr>
              <a:spcBef>
                <a:spcPct val="50000"/>
              </a:spcBef>
            </a:pPr>
            <a:r>
              <a:rPr kumimoji="1" lang="zh-CN" altLang="zh-CN" sz="3200" b="1">
                <a:solidFill>
                  <a:schemeClr val="accent2"/>
                </a:solidFill>
                <a:latin typeface="华文新魏" pitchFamily="2" charset="-122"/>
                <a:ea typeface="华文新魏" pitchFamily="2" charset="-122"/>
              </a:rPr>
              <a:t>强力</a:t>
            </a:r>
            <a:r>
              <a:rPr kumimoji="1" lang="en-US" altLang="zh-CN" sz="3200" b="1">
                <a:solidFill>
                  <a:schemeClr val="accent2"/>
                </a:solidFill>
                <a:latin typeface="华文新魏" pitchFamily="2" charset="-122"/>
                <a:ea typeface="华文新魏" pitchFamily="2" charset="-122"/>
              </a:rPr>
              <a:t>&gt;&gt;</a:t>
            </a:r>
            <a:r>
              <a:rPr kumimoji="1" lang="zh-CN" altLang="en-US" sz="3200" b="1">
                <a:solidFill>
                  <a:schemeClr val="accent2"/>
                </a:solidFill>
                <a:latin typeface="华文新魏" pitchFamily="2" charset="-122"/>
                <a:ea typeface="华文新魏" pitchFamily="2" charset="-122"/>
              </a:rPr>
              <a:t>电磁力</a:t>
            </a:r>
            <a:r>
              <a:rPr kumimoji="1" lang="en-US" altLang="zh-CN" sz="3200" b="1">
                <a:solidFill>
                  <a:schemeClr val="accent2"/>
                </a:solidFill>
                <a:latin typeface="华文新魏" pitchFamily="2" charset="-122"/>
                <a:ea typeface="华文新魏" pitchFamily="2" charset="-122"/>
              </a:rPr>
              <a:t>&gt;&gt;</a:t>
            </a:r>
            <a:r>
              <a:rPr kumimoji="1" lang="zh-CN" altLang="en-US" sz="3200" b="1">
                <a:solidFill>
                  <a:schemeClr val="accent2"/>
                </a:solidFill>
                <a:latin typeface="华文新魏" pitchFamily="2" charset="-122"/>
                <a:ea typeface="华文新魏" pitchFamily="2" charset="-122"/>
              </a:rPr>
              <a:t>弱力</a:t>
            </a:r>
            <a:r>
              <a:rPr kumimoji="1" lang="en-US" altLang="zh-CN" sz="3200" b="1">
                <a:solidFill>
                  <a:schemeClr val="accent2"/>
                </a:solidFill>
                <a:latin typeface="华文新魏" pitchFamily="2" charset="-122"/>
                <a:ea typeface="华文新魏" pitchFamily="2" charset="-122"/>
              </a:rPr>
              <a:t>&gt;&gt;</a:t>
            </a:r>
            <a:r>
              <a:rPr kumimoji="1" lang="zh-CN" altLang="en-US" sz="3200" b="1">
                <a:solidFill>
                  <a:schemeClr val="accent2"/>
                </a:solidFill>
                <a:latin typeface="华文新魏" pitchFamily="2" charset="-122"/>
                <a:ea typeface="华文新魏" pitchFamily="2" charset="-122"/>
              </a:rPr>
              <a:t>引力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56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56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2560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6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5" grpId="0" autoUpdateAnimBg="0"/>
      <p:bldP spid="25607"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ext Box 3"/>
          <p:cNvSpPr txBox="1">
            <a:spLocks noChangeArrowheads="1"/>
          </p:cNvSpPr>
          <p:nvPr/>
        </p:nvSpPr>
        <p:spPr bwMode="auto">
          <a:xfrm>
            <a:off x="971550" y="1536700"/>
            <a:ext cx="7153275" cy="1171575"/>
          </a:xfrm>
          <a:prstGeom prst="rect">
            <a:avLst/>
          </a:prstGeom>
          <a:noFill/>
          <a:ln w="12700" cap="sq">
            <a:solidFill>
              <a:srgbClr val="FF0000"/>
            </a:solidFill>
            <a:miter lim="800000"/>
            <a:headEnd type="none" w="sm" len="sm"/>
            <a:tailEnd type="none" w="sm" len="sm"/>
          </a:ln>
          <a:effectLst/>
        </p:spPr>
        <p:txBody>
          <a:bodyPr>
            <a:spAutoFit/>
          </a:bodyPr>
          <a:lstStyle/>
          <a:p>
            <a:pPr marL="482600" indent="-482600" eaLnBrk="0" hangingPunct="0">
              <a:lnSpc>
                <a:spcPct val="125000"/>
              </a:lnSpc>
              <a:buClr>
                <a:schemeClr val="tx1"/>
              </a:buClr>
              <a:buFont typeface="Monotype Sorts" pitchFamily="2" charset="2"/>
              <a:buNone/>
            </a:pPr>
            <a:r>
              <a:rPr kumimoji="1" lang="zh-CN" altLang="en-US" sz="2800">
                <a:solidFill>
                  <a:srgbClr val="993300"/>
                </a:solidFill>
                <a:latin typeface="华文新魏" pitchFamily="2" charset="-122"/>
                <a:ea typeface="华文新魏" pitchFamily="2" charset="-122"/>
              </a:rPr>
              <a:t>场的观点：</a:t>
            </a:r>
            <a:r>
              <a:rPr lang="zh-CN" altLang="en-US" sz="2800">
                <a:latin typeface="华文新魏" pitchFamily="2" charset="-122"/>
                <a:ea typeface="华文新魏" pitchFamily="2" charset="-122"/>
              </a:rPr>
              <a:t>电荷之间的相互作用是通过电场传递的，或者说电荷周围存在电场。</a:t>
            </a:r>
          </a:p>
        </p:txBody>
      </p:sp>
      <p:sp>
        <p:nvSpPr>
          <p:cNvPr id="27658" name="Rectangle 10"/>
          <p:cNvSpPr>
            <a:spLocks noChangeArrowheads="1"/>
          </p:cNvSpPr>
          <p:nvPr/>
        </p:nvSpPr>
        <p:spPr bwMode="auto">
          <a:xfrm>
            <a:off x="468313" y="476250"/>
            <a:ext cx="5543550" cy="541338"/>
          </a:xfrm>
          <a:prstGeom prst="rect">
            <a:avLst/>
          </a:prstGeom>
          <a:noFill/>
          <a:ln w="9525">
            <a:noFill/>
            <a:miter lim="800000"/>
            <a:headEnd/>
            <a:tailEnd/>
          </a:ln>
          <a:effectLst/>
        </p:spPr>
        <p:txBody>
          <a:bodyPr anchor="ctr"/>
          <a:lstStyle/>
          <a:p>
            <a:pPr>
              <a:buFontTx/>
              <a:buChar char="§"/>
            </a:pPr>
            <a:r>
              <a:rPr lang="en-US" altLang="zh-CN" sz="3600">
                <a:solidFill>
                  <a:srgbClr val="0000CC"/>
                </a:solidFill>
                <a:latin typeface="华文新魏" pitchFamily="2" charset="-122"/>
                <a:ea typeface="华文新魏" pitchFamily="2" charset="-122"/>
              </a:rPr>
              <a:t>2 </a:t>
            </a:r>
            <a:r>
              <a:rPr lang="zh-CN" altLang="en-US" sz="3600">
                <a:solidFill>
                  <a:srgbClr val="0000CC"/>
                </a:solidFill>
                <a:latin typeface="华文新魏" pitchFamily="2" charset="-122"/>
                <a:ea typeface="华文新魏" pitchFamily="2" charset="-122"/>
              </a:rPr>
              <a:t>电场 </a:t>
            </a:r>
            <a:r>
              <a:rPr lang="en-US" altLang="zh-CN" sz="3600">
                <a:solidFill>
                  <a:srgbClr val="0000CC"/>
                </a:solidFill>
                <a:latin typeface="华文新魏" pitchFamily="2" charset="-122"/>
                <a:ea typeface="华文新魏" pitchFamily="2" charset="-122"/>
              </a:rPr>
              <a:t>(Electric  Field)</a:t>
            </a:r>
          </a:p>
        </p:txBody>
      </p:sp>
      <p:sp>
        <p:nvSpPr>
          <p:cNvPr id="27659" name="Rectangle 11"/>
          <p:cNvSpPr>
            <a:spLocks noChangeArrowheads="1"/>
          </p:cNvSpPr>
          <p:nvPr/>
        </p:nvSpPr>
        <p:spPr bwMode="auto">
          <a:xfrm>
            <a:off x="971550" y="3933825"/>
            <a:ext cx="6840538" cy="1066800"/>
          </a:xfrm>
          <a:prstGeom prst="rect">
            <a:avLst/>
          </a:prstGeom>
          <a:noFill/>
          <a:ln w="9525">
            <a:noFill/>
            <a:miter lim="800000"/>
            <a:headEnd/>
            <a:tailEnd/>
          </a:ln>
          <a:effectLst/>
        </p:spPr>
        <p:txBody>
          <a:bodyPr>
            <a:spAutoFit/>
          </a:bodyPr>
          <a:lstStyle/>
          <a:p>
            <a:pPr algn="just"/>
            <a:r>
              <a:rPr kumimoji="1" lang="zh-CN" altLang="en-US" sz="3200">
                <a:solidFill>
                  <a:srgbClr val="993300"/>
                </a:solidFill>
                <a:latin typeface="华文新魏" pitchFamily="2" charset="-122"/>
                <a:ea typeface="华文新魏" pitchFamily="2" charset="-122"/>
              </a:rPr>
              <a:t>空间某处的电场强度，定义为该点单位正电荷所受的电场力</a:t>
            </a:r>
          </a:p>
        </p:txBody>
      </p:sp>
      <p:sp>
        <p:nvSpPr>
          <p:cNvPr id="27660" name="Rectangle 12"/>
          <p:cNvSpPr>
            <a:spLocks noChangeArrowheads="1"/>
          </p:cNvSpPr>
          <p:nvPr/>
        </p:nvSpPr>
        <p:spPr bwMode="auto">
          <a:xfrm>
            <a:off x="900113" y="3284538"/>
            <a:ext cx="2232025" cy="541337"/>
          </a:xfrm>
          <a:prstGeom prst="rect">
            <a:avLst/>
          </a:prstGeom>
          <a:noFill/>
          <a:ln w="9525">
            <a:noFill/>
            <a:miter lim="800000"/>
            <a:headEnd/>
            <a:tailEnd/>
          </a:ln>
          <a:effectLst/>
        </p:spPr>
        <p:txBody>
          <a:bodyPr anchor="ctr"/>
          <a:lstStyle/>
          <a:p>
            <a:r>
              <a:rPr lang="zh-CN" altLang="en-US" sz="3200">
                <a:solidFill>
                  <a:srgbClr val="0000CC"/>
                </a:solidFill>
                <a:latin typeface="华文新魏" pitchFamily="2" charset="-122"/>
                <a:ea typeface="华文新魏" pitchFamily="2" charset="-122"/>
              </a:rPr>
              <a:t>电场强度</a:t>
            </a:r>
          </a:p>
        </p:txBody>
      </p:sp>
      <p:grpSp>
        <p:nvGrpSpPr>
          <p:cNvPr id="2" name="Group 13"/>
          <p:cNvGrpSpPr>
            <a:grpSpLocks/>
          </p:cNvGrpSpPr>
          <p:nvPr/>
        </p:nvGrpSpPr>
        <p:grpSpPr bwMode="auto">
          <a:xfrm>
            <a:off x="1763713" y="5084763"/>
            <a:ext cx="4065587" cy="1136650"/>
            <a:chOff x="2625" y="2623"/>
            <a:chExt cx="2561" cy="716"/>
          </a:xfrm>
        </p:grpSpPr>
        <p:sp>
          <p:nvSpPr>
            <p:cNvPr id="27662" name="Text Box 14"/>
            <p:cNvSpPr txBox="1">
              <a:spLocks noChangeArrowheads="1"/>
            </p:cNvSpPr>
            <p:nvPr/>
          </p:nvSpPr>
          <p:spPr bwMode="auto">
            <a:xfrm>
              <a:off x="2625" y="2744"/>
              <a:ext cx="1923" cy="365"/>
            </a:xfrm>
            <a:prstGeom prst="rect">
              <a:avLst/>
            </a:prstGeom>
            <a:noFill/>
            <a:ln w="9525">
              <a:noFill/>
              <a:miter lim="800000"/>
              <a:headEnd/>
              <a:tailEnd/>
            </a:ln>
            <a:effectLst/>
          </p:spPr>
          <p:txBody>
            <a:bodyPr>
              <a:spAutoFit/>
            </a:bodyPr>
            <a:lstStyle/>
            <a:p>
              <a:pPr>
                <a:spcBef>
                  <a:spcPct val="50000"/>
                </a:spcBef>
              </a:pPr>
              <a:r>
                <a:rPr kumimoji="1" lang="zh-CN" altLang="en-US" sz="3200">
                  <a:solidFill>
                    <a:srgbClr val="0000CC"/>
                  </a:solidFill>
                  <a:latin typeface="华文新魏" pitchFamily="2" charset="-122"/>
                  <a:ea typeface="华文新魏" pitchFamily="2" charset="-122"/>
                </a:rPr>
                <a:t>定义</a:t>
              </a:r>
              <a:r>
                <a:rPr kumimoji="1" lang="zh-CN" altLang="en-US" sz="3200">
                  <a:solidFill>
                    <a:srgbClr val="993300"/>
                  </a:solidFill>
                  <a:latin typeface="华文新魏" pitchFamily="2" charset="-122"/>
                  <a:ea typeface="华文新魏" pitchFamily="2" charset="-122"/>
                </a:rPr>
                <a:t>电场强度：</a:t>
              </a:r>
            </a:p>
          </p:txBody>
        </p:sp>
        <p:graphicFrame>
          <p:nvGraphicFramePr>
            <p:cNvPr id="27663" name="Object 15"/>
            <p:cNvGraphicFramePr>
              <a:graphicFrameLocks noChangeAspect="1"/>
            </p:cNvGraphicFramePr>
            <p:nvPr/>
          </p:nvGraphicFramePr>
          <p:xfrm>
            <a:off x="4404" y="2623"/>
            <a:ext cx="782" cy="716"/>
          </p:xfrm>
          <a:graphic>
            <a:graphicData uri="http://schemas.openxmlformats.org/presentationml/2006/ole">
              <mc:AlternateContent xmlns:mc="http://schemas.openxmlformats.org/markup-compatibility/2006">
                <mc:Choice xmlns:v="urn:schemas-microsoft-com:vml" Requires="v">
                  <p:oleObj spid="_x0000_s52227" name="公式" r:id="rId4" imgW="660240" imgH="647640" progId="Equation.3">
                    <p:embed/>
                  </p:oleObj>
                </mc:Choice>
                <mc:Fallback>
                  <p:oleObj name="公式" r:id="rId4" imgW="660240" imgH="6476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4" y="2623"/>
                          <a:ext cx="782" cy="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7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765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27660"/>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animBg="1" autoUpdateAnimBg="0"/>
      <p:bldP spid="27659" grpId="0" autoUpdateAnimBg="0"/>
      <p:bldP spid="27660" grpId="0"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2" name="Rectangle 4"/>
          <p:cNvSpPr>
            <a:spLocks noChangeArrowheads="1"/>
          </p:cNvSpPr>
          <p:nvPr/>
        </p:nvSpPr>
        <p:spPr bwMode="auto">
          <a:xfrm>
            <a:off x="228600" y="76200"/>
            <a:ext cx="8610600" cy="4144963"/>
          </a:xfrm>
          <a:prstGeom prst="rect">
            <a:avLst/>
          </a:prstGeom>
          <a:noFill/>
          <a:ln w="9525">
            <a:noFill/>
            <a:miter lim="800000"/>
            <a:headEnd/>
            <a:tailEnd/>
          </a:ln>
          <a:effectLst/>
        </p:spPr>
        <p:txBody>
          <a:bodyPr lIns="92075" tIns="46038" rIns="92075" bIns="46038"/>
          <a:lstStyle/>
          <a:p>
            <a:pPr>
              <a:spcBef>
                <a:spcPct val="20000"/>
              </a:spcBef>
            </a:pPr>
            <a:r>
              <a:rPr lang="en-US" altLang="zh-CN" sz="3200" b="1" dirty="0">
                <a:solidFill>
                  <a:srgbClr val="FF9900"/>
                </a:solidFill>
                <a:ea typeface="黑体" pitchFamily="2" charset="-122"/>
                <a:sym typeface="Symbol" pitchFamily="18" charset="2"/>
              </a:rPr>
              <a:t></a:t>
            </a:r>
            <a:r>
              <a:rPr lang="zh-CN" altLang="en-US" sz="3200" b="1" dirty="0">
                <a:ea typeface="黑体" pitchFamily="2" charset="-122"/>
                <a:sym typeface="Symbol" pitchFamily="18" charset="2"/>
              </a:rPr>
              <a:t>真空中一点电荷</a:t>
            </a:r>
            <a:r>
              <a:rPr lang="en-US" altLang="zh-CN" sz="3200" b="1" i="1" dirty="0">
                <a:latin typeface="Times New Roman" pitchFamily="18" charset="0"/>
                <a:ea typeface="黑体" pitchFamily="2" charset="-122"/>
                <a:sym typeface="Symbol" pitchFamily="18" charset="2"/>
              </a:rPr>
              <a:t>q</a:t>
            </a:r>
            <a:r>
              <a:rPr lang="zh-CN" altLang="en-US" sz="3200" b="1" dirty="0">
                <a:ea typeface="黑体" pitchFamily="2" charset="-122"/>
                <a:sym typeface="Symbol" pitchFamily="18" charset="2"/>
              </a:rPr>
              <a:t>产生的电场：</a:t>
            </a:r>
          </a:p>
          <a:p>
            <a:pPr>
              <a:spcBef>
                <a:spcPct val="20000"/>
              </a:spcBef>
            </a:pPr>
            <a:endParaRPr lang="zh-CN" altLang="en-US" sz="3200" b="1" dirty="0">
              <a:ea typeface="黑体" pitchFamily="2" charset="-122"/>
              <a:sym typeface="Symbol" pitchFamily="18" charset="2"/>
            </a:endParaRPr>
          </a:p>
          <a:p>
            <a:pPr>
              <a:spcBef>
                <a:spcPct val="20000"/>
              </a:spcBef>
            </a:pPr>
            <a:endParaRPr lang="zh-CN" altLang="en-US" sz="3200" b="1" dirty="0">
              <a:ea typeface="黑体" pitchFamily="2" charset="-122"/>
              <a:sym typeface="Symbol" pitchFamily="18" charset="2"/>
            </a:endParaRPr>
          </a:p>
          <a:p>
            <a:pPr>
              <a:spcBef>
                <a:spcPct val="20000"/>
              </a:spcBef>
            </a:pPr>
            <a:endParaRPr lang="zh-CN" altLang="en-US" sz="3200" b="1" dirty="0">
              <a:ea typeface="黑体" pitchFamily="2" charset="-122"/>
            </a:endParaRPr>
          </a:p>
          <a:p>
            <a:pPr>
              <a:spcBef>
                <a:spcPct val="20000"/>
              </a:spcBef>
            </a:pPr>
            <a:endParaRPr lang="zh-CN" altLang="en-US" sz="3200" b="1" dirty="0">
              <a:solidFill>
                <a:srgbClr val="FF9900"/>
              </a:solidFill>
              <a:ea typeface="黑体" pitchFamily="2" charset="-122"/>
              <a:sym typeface="Symbol" pitchFamily="18" charset="2"/>
            </a:endParaRPr>
          </a:p>
          <a:p>
            <a:pPr>
              <a:spcBef>
                <a:spcPct val="20000"/>
              </a:spcBef>
            </a:pPr>
            <a:r>
              <a:rPr lang="zh-CN" altLang="en-US" sz="3200" b="1" dirty="0">
                <a:solidFill>
                  <a:srgbClr val="FF9900"/>
                </a:solidFill>
                <a:ea typeface="黑体" pitchFamily="2" charset="-122"/>
                <a:sym typeface="Symbol" pitchFamily="18" charset="2"/>
              </a:rPr>
              <a:t>场强迭加原理</a:t>
            </a:r>
            <a:r>
              <a:rPr lang="zh-CN" altLang="en-US" sz="3200" b="1" dirty="0">
                <a:ea typeface="黑体" pitchFamily="2" charset="-122"/>
                <a:sym typeface="Symbol" pitchFamily="18" charset="2"/>
              </a:rPr>
              <a:t>：</a:t>
            </a:r>
          </a:p>
          <a:p>
            <a:pPr>
              <a:spcBef>
                <a:spcPct val="20000"/>
              </a:spcBef>
            </a:pPr>
            <a:r>
              <a:rPr lang="zh-CN" altLang="en-US" sz="3200" b="1" dirty="0">
                <a:ea typeface="黑体" pitchFamily="2" charset="-122"/>
                <a:sym typeface="Symbol" pitchFamily="18" charset="2"/>
              </a:rPr>
              <a:t> 点电荷系在给定点产生的总场强</a:t>
            </a:r>
            <a:r>
              <a:rPr lang="en-US" altLang="zh-CN" sz="3200" b="1" i="1" dirty="0">
                <a:latin typeface="Times New Roman" pitchFamily="18" charset="0"/>
                <a:ea typeface="黑体" pitchFamily="2" charset="-122"/>
                <a:sym typeface="Symbol" pitchFamily="18" charset="2"/>
              </a:rPr>
              <a:t>E</a:t>
            </a:r>
            <a:r>
              <a:rPr lang="zh-CN" altLang="en-US" sz="3200" b="1" dirty="0">
                <a:ea typeface="黑体" pitchFamily="2" charset="-122"/>
                <a:sym typeface="Symbol" pitchFamily="18" charset="2"/>
              </a:rPr>
              <a:t>为各个点电荷单独存在时在该点场强的矢量和。</a:t>
            </a:r>
          </a:p>
        </p:txBody>
      </p:sp>
      <p:sp>
        <p:nvSpPr>
          <p:cNvPr id="232450" name="Rectangle 2"/>
          <p:cNvSpPr>
            <a:spLocks noGrp="1" noChangeArrowheads="1"/>
          </p:cNvSpPr>
          <p:nvPr>
            <p:ph type="ctrTitle"/>
          </p:nvPr>
        </p:nvSpPr>
        <p:spPr>
          <a:xfrm>
            <a:off x="685800" y="2286000"/>
            <a:ext cx="7772400" cy="1143000"/>
          </a:xfrm>
          <a:noFill/>
          <a:ln/>
        </p:spPr>
        <p:txBody>
          <a:bodyPr/>
          <a:lstStyle/>
          <a:p>
            <a:r>
              <a:rPr lang="en-US" altLang="zh-CN"/>
              <a:t> </a:t>
            </a:r>
          </a:p>
        </p:txBody>
      </p:sp>
      <p:graphicFrame>
        <p:nvGraphicFramePr>
          <p:cNvPr id="232453" name="Object 5"/>
          <p:cNvGraphicFramePr>
            <a:graphicFrameLocks noChangeAspect="1"/>
          </p:cNvGraphicFramePr>
          <p:nvPr/>
        </p:nvGraphicFramePr>
        <p:xfrm>
          <a:off x="539750" y="1125538"/>
          <a:ext cx="3849688" cy="1362075"/>
        </p:xfrm>
        <a:graphic>
          <a:graphicData uri="http://schemas.openxmlformats.org/presentationml/2006/ole">
            <mc:AlternateContent xmlns:mc="http://schemas.openxmlformats.org/markup-compatibility/2006">
              <mc:Choice xmlns:v="urn:schemas-microsoft-com:vml" Requires="v">
                <p:oleObj spid="_x0000_s53253" name="公式" r:id="rId3" imgW="1079280" imgH="457200" progId="Equation.3">
                  <p:embed/>
                </p:oleObj>
              </mc:Choice>
              <mc:Fallback>
                <p:oleObj name="公式" r:id="rId3" imgW="1079280" imgH="457200" progId="Equation.3">
                  <p:embed/>
                  <p:pic>
                    <p:nvPicPr>
                      <p:cNvPr id="0" name="Picture 2"/>
                      <p:cNvPicPr>
                        <a:picLocks noChangeAspect="1" noChangeArrowheads="1"/>
                      </p:cNvPicPr>
                      <p:nvPr/>
                    </p:nvPicPr>
                    <p:blipFill>
                      <a:blip r:embed="rId4">
                        <a:lum bright="70000" contrast="-70000"/>
                        <a:grayscl/>
                        <a:biLevel thresh="50000"/>
                        <a:extLst>
                          <a:ext uri="{28A0092B-C50C-407E-A947-70E740481C1C}">
                            <a14:useLocalDpi xmlns:a14="http://schemas.microsoft.com/office/drawing/2010/main" val="0"/>
                          </a:ext>
                        </a:extLst>
                      </a:blip>
                      <a:srcRect/>
                      <a:stretch>
                        <a:fillRect/>
                      </a:stretch>
                    </p:blipFill>
                    <p:spPr bwMode="auto">
                      <a:xfrm>
                        <a:off x="539750" y="1125538"/>
                        <a:ext cx="3849688" cy="1362075"/>
                      </a:xfrm>
                      <a:prstGeom prst="rect">
                        <a:avLst/>
                      </a:prstGeom>
                      <a:solidFill>
                        <a:srgbClr val="0000FF"/>
                      </a:solidFill>
                    </p:spPr>
                  </p:pic>
                </p:oleObj>
              </mc:Fallback>
            </mc:AlternateContent>
          </a:graphicData>
        </a:graphic>
      </p:graphicFrame>
      <p:graphicFrame>
        <p:nvGraphicFramePr>
          <p:cNvPr id="232455" name="Object 7"/>
          <p:cNvGraphicFramePr>
            <a:graphicFrameLocks noChangeAspect="1"/>
          </p:cNvGraphicFramePr>
          <p:nvPr/>
        </p:nvGraphicFramePr>
        <p:xfrm>
          <a:off x="755650" y="4797425"/>
          <a:ext cx="7335838" cy="1193800"/>
        </p:xfrm>
        <a:graphic>
          <a:graphicData uri="http://schemas.openxmlformats.org/presentationml/2006/ole">
            <mc:AlternateContent xmlns:mc="http://schemas.openxmlformats.org/markup-compatibility/2006">
              <mc:Choice xmlns:v="urn:schemas-microsoft-com:vml" Requires="v">
                <p:oleObj spid="_x0000_s53254" name="公式" r:id="rId5" imgW="2806560" imgH="457200" progId="Equation.3">
                  <p:embed/>
                </p:oleObj>
              </mc:Choice>
              <mc:Fallback>
                <p:oleObj name="公式" r:id="rId5" imgW="2806560" imgH="457200" progId="Equation.3">
                  <p:embed/>
                  <p:pic>
                    <p:nvPicPr>
                      <p:cNvPr id="0" name="Picture 3"/>
                      <p:cNvPicPr>
                        <a:picLocks noChangeAspect="1" noChangeArrowheads="1"/>
                      </p:cNvPicPr>
                      <p:nvPr/>
                    </p:nvPicPr>
                    <p:blipFill>
                      <a:blip r:embed="rId6">
                        <a:lum bright="70000" contrast="-70000"/>
                        <a:grayscl/>
                        <a:biLevel thresh="50000"/>
                        <a:extLst>
                          <a:ext uri="{28A0092B-C50C-407E-A947-70E740481C1C}">
                            <a14:useLocalDpi xmlns:a14="http://schemas.microsoft.com/office/drawing/2010/main" val="0"/>
                          </a:ext>
                        </a:extLst>
                      </a:blip>
                      <a:srcRect/>
                      <a:stretch>
                        <a:fillRect/>
                      </a:stretch>
                    </p:blipFill>
                    <p:spPr bwMode="auto">
                      <a:xfrm>
                        <a:off x="755650" y="4797425"/>
                        <a:ext cx="7335838" cy="1193800"/>
                      </a:xfrm>
                      <a:prstGeom prst="rect">
                        <a:avLst/>
                      </a:prstGeom>
                      <a:solidFill>
                        <a:srgbClr val="0000FF"/>
                      </a:solidFill>
                    </p:spPr>
                  </p:pic>
                </p:oleObj>
              </mc:Fallback>
            </mc:AlternateContent>
          </a:graphicData>
        </a:graphic>
      </p:graphicFrame>
      <p:graphicFrame>
        <p:nvGraphicFramePr>
          <p:cNvPr id="232457" name="Object 9"/>
          <p:cNvGraphicFramePr>
            <a:graphicFrameLocks noChangeAspect="1"/>
          </p:cNvGraphicFramePr>
          <p:nvPr/>
        </p:nvGraphicFramePr>
        <p:xfrm>
          <a:off x="4994275" y="1125538"/>
          <a:ext cx="3089275" cy="1352550"/>
        </p:xfrm>
        <a:graphic>
          <a:graphicData uri="http://schemas.openxmlformats.org/presentationml/2006/ole">
            <mc:AlternateContent xmlns:mc="http://schemas.openxmlformats.org/markup-compatibility/2006">
              <mc:Choice xmlns:v="urn:schemas-microsoft-com:vml" Requires="v">
                <p:oleObj spid="_x0000_s53255" name="公式" r:id="rId7" imgW="1269720" imgH="647640" progId="Equation.3">
                  <p:embed/>
                </p:oleObj>
              </mc:Choice>
              <mc:Fallback>
                <p:oleObj name="公式" r:id="rId7" imgW="1269720" imgH="647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4275" y="1125538"/>
                        <a:ext cx="3089275" cy="1352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32457"/>
                                        </p:tgtEl>
                                        <p:attrNameLst>
                                          <p:attrName>style.visibility</p:attrName>
                                        </p:attrNameLst>
                                      </p:cBhvr>
                                      <p:to>
                                        <p:strVal val="visible"/>
                                      </p:to>
                                    </p:set>
                                    <p:animEffect transition="in" filter="wipe(down)">
                                      <p:cBhvr>
                                        <p:cTn id="7" dur="500"/>
                                        <p:tgtEl>
                                          <p:spTgt spid="23245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32453"/>
                                        </p:tgtEl>
                                        <p:attrNameLst>
                                          <p:attrName>style.visibility</p:attrName>
                                        </p:attrNameLst>
                                      </p:cBhvr>
                                      <p:to>
                                        <p:strVal val="visible"/>
                                      </p:to>
                                    </p:set>
                                    <p:animEffect transition="in" filter="blinds(horizontal)">
                                      <p:cBhvr>
                                        <p:cTn id="11" dur="500"/>
                                        <p:tgtEl>
                                          <p:spTgt spid="23245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32452">
                                            <p:txEl>
                                              <p:pRg st="5" end="5"/>
                                            </p:txEl>
                                          </p:spTgt>
                                        </p:tgtEl>
                                        <p:attrNameLst>
                                          <p:attrName>style.visibility</p:attrName>
                                        </p:attrNameLst>
                                      </p:cBhvr>
                                      <p:to>
                                        <p:strVal val="visible"/>
                                      </p:to>
                                    </p:set>
                                    <p:animEffect transition="in" filter="blinds(horizontal)">
                                      <p:cBhvr>
                                        <p:cTn id="16" dur="500"/>
                                        <p:tgtEl>
                                          <p:spTgt spid="232452">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232452">
                                            <p:txEl>
                                              <p:pRg st="6" end="6"/>
                                            </p:txEl>
                                          </p:spTgt>
                                        </p:tgtEl>
                                        <p:attrNameLst>
                                          <p:attrName>style.visibility</p:attrName>
                                        </p:attrNameLst>
                                      </p:cBhvr>
                                      <p:to>
                                        <p:strVal val="visible"/>
                                      </p:to>
                                    </p:set>
                                    <p:animEffect transition="in" filter="blinds(horizontal)">
                                      <p:cBhvr>
                                        <p:cTn id="19" dur="500"/>
                                        <p:tgtEl>
                                          <p:spTgt spid="232452">
                                            <p:txEl>
                                              <p:pRg st="6" end="6"/>
                                            </p:txEl>
                                          </p:spTgt>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232455"/>
                                        </p:tgtEl>
                                        <p:attrNameLst>
                                          <p:attrName>style.visibility</p:attrName>
                                        </p:attrNameLst>
                                      </p:cBhvr>
                                      <p:to>
                                        <p:strVal val="visible"/>
                                      </p:to>
                                    </p:set>
                                    <p:animEffect transition="in" filter="blinds(horizontal)">
                                      <p:cBhvr>
                                        <p:cTn id="23" dur="500"/>
                                        <p:tgtEl>
                                          <p:spTgt spid="232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ChangeArrowheads="1"/>
          </p:cNvSpPr>
          <p:nvPr/>
        </p:nvSpPr>
        <p:spPr bwMode="auto">
          <a:xfrm>
            <a:off x="179388" y="404813"/>
            <a:ext cx="8610600" cy="720725"/>
          </a:xfrm>
          <a:prstGeom prst="rect">
            <a:avLst/>
          </a:prstGeom>
          <a:noFill/>
          <a:ln w="9525">
            <a:noFill/>
            <a:miter lim="800000"/>
            <a:headEnd/>
            <a:tailEnd/>
          </a:ln>
          <a:effectLst/>
        </p:spPr>
        <p:txBody>
          <a:bodyPr lIns="92075" tIns="46038" rIns="92075" bIns="46038"/>
          <a:lstStyle/>
          <a:p>
            <a:pPr>
              <a:spcBef>
                <a:spcPct val="20000"/>
              </a:spcBef>
            </a:pPr>
            <a:r>
              <a:rPr lang="en-US" altLang="zh-CN" sz="3200" b="1">
                <a:ea typeface="黑体" pitchFamily="2" charset="-122"/>
                <a:sym typeface="Symbol" pitchFamily="18" charset="2"/>
              </a:rPr>
              <a:t> </a:t>
            </a:r>
            <a:r>
              <a:rPr lang="zh-CN" altLang="en-US" sz="3200" b="1">
                <a:ea typeface="黑体" pitchFamily="2" charset="-122"/>
                <a:sym typeface="Symbol" pitchFamily="18" charset="2"/>
              </a:rPr>
              <a:t>对于任何连续分布的电荷</a:t>
            </a:r>
          </a:p>
        </p:txBody>
      </p:sp>
      <p:graphicFrame>
        <p:nvGraphicFramePr>
          <p:cNvPr id="233478" name="Object 6"/>
          <p:cNvGraphicFramePr>
            <a:graphicFrameLocks noChangeAspect="1"/>
          </p:cNvGraphicFramePr>
          <p:nvPr/>
        </p:nvGraphicFramePr>
        <p:xfrm>
          <a:off x="5435600" y="404813"/>
          <a:ext cx="1981200" cy="823912"/>
        </p:xfrm>
        <a:graphic>
          <a:graphicData uri="http://schemas.openxmlformats.org/presentationml/2006/ole">
            <mc:AlternateContent xmlns:mc="http://schemas.openxmlformats.org/markup-compatibility/2006">
              <mc:Choice xmlns:v="urn:schemas-microsoft-com:vml" Requires="v">
                <p:oleObj spid="_x0000_s54275" name="公式" r:id="rId3" imgW="609480" imgH="279360" progId="Equation.3">
                  <p:embed/>
                </p:oleObj>
              </mc:Choice>
              <mc:Fallback>
                <p:oleObj name="公式" r:id="rId3" imgW="609480" imgH="279360" progId="Equation.3">
                  <p:embed/>
                  <p:pic>
                    <p:nvPicPr>
                      <p:cNvPr id="0" name="Picture 2"/>
                      <p:cNvPicPr>
                        <a:picLocks noChangeAspect="1" noChangeArrowheads="1"/>
                      </p:cNvPicPr>
                      <p:nvPr/>
                    </p:nvPicPr>
                    <p:blipFill>
                      <a:blip r:embed="rId4">
                        <a:lum bright="70000" contrast="-70000"/>
                        <a:grayscl/>
                        <a:biLevel thresh="50000"/>
                        <a:extLst>
                          <a:ext uri="{28A0092B-C50C-407E-A947-70E740481C1C}">
                            <a14:useLocalDpi xmlns:a14="http://schemas.microsoft.com/office/drawing/2010/main" val="0"/>
                          </a:ext>
                        </a:extLst>
                      </a:blip>
                      <a:srcRect/>
                      <a:stretch>
                        <a:fillRect/>
                      </a:stretch>
                    </p:blipFill>
                    <p:spPr bwMode="auto">
                      <a:xfrm>
                        <a:off x="5435600" y="404813"/>
                        <a:ext cx="1981200" cy="823912"/>
                      </a:xfrm>
                      <a:prstGeom prst="rect">
                        <a:avLst/>
                      </a:prstGeom>
                      <a:solidFill>
                        <a:srgbClr val="0000FF"/>
                      </a:solidFill>
                    </p:spPr>
                  </p:pic>
                </p:oleObj>
              </mc:Fallback>
            </mc:AlternateContent>
          </a:graphicData>
        </a:graphic>
      </p:graphicFrame>
      <p:sp>
        <p:nvSpPr>
          <p:cNvPr id="233483" name="Line 11"/>
          <p:cNvSpPr>
            <a:spLocks noChangeShapeType="1"/>
          </p:cNvSpPr>
          <p:nvPr/>
        </p:nvSpPr>
        <p:spPr bwMode="auto">
          <a:xfrm>
            <a:off x="3059113" y="5661025"/>
            <a:ext cx="3097212" cy="0"/>
          </a:xfrm>
          <a:prstGeom prst="line">
            <a:avLst/>
          </a:prstGeom>
          <a:noFill/>
          <a:ln w="76200">
            <a:solidFill>
              <a:srgbClr val="FF0000"/>
            </a:solidFill>
            <a:round/>
            <a:headEnd/>
            <a:tailEnd/>
          </a:ln>
          <a:effectLst/>
        </p:spPr>
        <p:txBody>
          <a:bodyPr/>
          <a:lstStyle/>
          <a:p>
            <a:endParaRPr lang="zh-CN" altLang="en-US"/>
          </a:p>
        </p:txBody>
      </p:sp>
      <p:sp>
        <p:nvSpPr>
          <p:cNvPr id="233494" name="Oval 22"/>
          <p:cNvSpPr>
            <a:spLocks noChangeArrowheads="1"/>
          </p:cNvSpPr>
          <p:nvPr/>
        </p:nvSpPr>
        <p:spPr bwMode="auto">
          <a:xfrm>
            <a:off x="6156325" y="4365625"/>
            <a:ext cx="217488" cy="215900"/>
          </a:xfrm>
          <a:prstGeom prst="ellipse">
            <a:avLst/>
          </a:prstGeom>
          <a:solidFill>
            <a:schemeClr val="accent1"/>
          </a:solidFill>
          <a:ln w="9525">
            <a:solidFill>
              <a:schemeClr val="tx1"/>
            </a:solidFill>
            <a:round/>
            <a:headEnd/>
            <a:tailEnd/>
          </a:ln>
          <a:effectLst/>
        </p:spPr>
        <p:txBody>
          <a:bodyPr wrap="none" anchor="ctr"/>
          <a:lstStyle/>
          <a:p>
            <a:pPr algn="ctr"/>
            <a:endParaRPr lang="zh-CN" altLang="zh-CN"/>
          </a:p>
        </p:txBody>
      </p:sp>
      <p:sp>
        <p:nvSpPr>
          <p:cNvPr id="233497" name="Rectangle 25"/>
          <p:cNvSpPr>
            <a:spLocks noChangeArrowheads="1"/>
          </p:cNvSpPr>
          <p:nvPr/>
        </p:nvSpPr>
        <p:spPr bwMode="auto">
          <a:xfrm>
            <a:off x="539750" y="1844675"/>
            <a:ext cx="8135938" cy="1223963"/>
          </a:xfrm>
          <a:prstGeom prst="rect">
            <a:avLst/>
          </a:prstGeom>
          <a:noFill/>
          <a:ln w="9525">
            <a:noFill/>
            <a:miter lim="800000"/>
            <a:headEnd/>
            <a:tailEnd/>
          </a:ln>
          <a:effectLst/>
        </p:spPr>
        <p:txBody>
          <a:bodyPr lIns="92075" tIns="46038" rIns="92075" bIns="46038"/>
          <a:lstStyle/>
          <a:p>
            <a:pPr>
              <a:spcBef>
                <a:spcPct val="20000"/>
              </a:spcBef>
            </a:pPr>
            <a:r>
              <a:rPr lang="en-US" altLang="zh-CN" sz="3200" b="1">
                <a:ea typeface="黑体" pitchFamily="2" charset="-122"/>
                <a:sym typeface="Symbol" pitchFamily="18" charset="2"/>
              </a:rPr>
              <a:t> </a:t>
            </a:r>
            <a:r>
              <a:rPr lang="zh-CN" altLang="en-US" sz="3200" b="1">
                <a:ea typeface="黑体" pitchFamily="2" charset="-122"/>
                <a:sym typeface="Symbol" pitchFamily="18" charset="2"/>
              </a:rPr>
              <a:t>带电量</a:t>
            </a:r>
            <a:r>
              <a:rPr lang="en-US" altLang="zh-CN" sz="3200" b="1" i="1">
                <a:latin typeface="Times New Roman" pitchFamily="18" charset="0"/>
                <a:ea typeface="黑体" pitchFamily="2" charset="-122"/>
                <a:sym typeface="Symbol" pitchFamily="18" charset="2"/>
              </a:rPr>
              <a:t>q</a:t>
            </a:r>
            <a:r>
              <a:rPr lang="zh-CN" altLang="en-US" sz="3200" b="1">
                <a:ea typeface="黑体" pitchFamily="2" charset="-122"/>
                <a:sym typeface="Symbol" pitchFamily="18" charset="2"/>
              </a:rPr>
              <a:t>的直棒</a:t>
            </a:r>
            <a:r>
              <a:rPr lang="en-US" altLang="zh-CN" sz="3200" b="1">
                <a:ea typeface="黑体" pitchFamily="2" charset="-122"/>
                <a:sym typeface="Symbol" pitchFamily="18" charset="2"/>
              </a:rPr>
              <a:t>(</a:t>
            </a:r>
            <a:r>
              <a:rPr lang="zh-CN" altLang="en-US" sz="3200" b="1">
                <a:ea typeface="黑体" pitchFamily="2" charset="-122"/>
                <a:sym typeface="Symbol" pitchFamily="18" charset="2"/>
              </a:rPr>
              <a:t>长</a:t>
            </a:r>
            <a:r>
              <a:rPr lang="en-US" altLang="zh-CN" sz="3200" b="1" i="1">
                <a:latin typeface="Times New Roman" pitchFamily="18" charset="0"/>
                <a:ea typeface="黑体" pitchFamily="2" charset="-122"/>
                <a:sym typeface="Symbol" pitchFamily="18" charset="2"/>
              </a:rPr>
              <a:t>L</a:t>
            </a:r>
            <a:r>
              <a:rPr lang="en-US" altLang="zh-CN" sz="3200" b="1">
                <a:ea typeface="黑体" pitchFamily="2" charset="-122"/>
                <a:sym typeface="Symbol" pitchFamily="18" charset="2"/>
              </a:rPr>
              <a:t>)</a:t>
            </a:r>
            <a:r>
              <a:rPr lang="zh-CN" altLang="en-US" sz="3200" b="1">
                <a:ea typeface="黑体" pitchFamily="2" charset="-122"/>
                <a:sym typeface="Symbol" pitchFamily="18" charset="2"/>
              </a:rPr>
              <a:t>在空中一点产生的场强。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3478"/>
                                        </p:tgtEl>
                                        <p:attrNameLst>
                                          <p:attrName>style.visibility</p:attrName>
                                        </p:attrNameLst>
                                      </p:cBhvr>
                                      <p:to>
                                        <p:strVal val="visible"/>
                                      </p:to>
                                    </p:set>
                                    <p:animEffect transition="in" filter="blinds(horizontal)">
                                      <p:cBhvr>
                                        <p:cTn id="7" dur="500"/>
                                        <p:tgtEl>
                                          <p:spTgt spid="2334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3497"/>
                                        </p:tgtEl>
                                        <p:attrNameLst>
                                          <p:attrName>style.visibility</p:attrName>
                                        </p:attrNameLst>
                                      </p:cBhvr>
                                      <p:to>
                                        <p:strVal val="visible"/>
                                      </p:to>
                                    </p:set>
                                    <p:animEffect transition="in" filter="blinds(horizontal)">
                                      <p:cBhvr>
                                        <p:cTn id="12" dur="500"/>
                                        <p:tgtEl>
                                          <p:spTgt spid="233497"/>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233483"/>
                                        </p:tgtEl>
                                        <p:attrNameLst>
                                          <p:attrName>style.visibility</p:attrName>
                                        </p:attrNameLst>
                                      </p:cBhvr>
                                      <p:to>
                                        <p:strVal val="visible"/>
                                      </p:to>
                                    </p:set>
                                    <p:animEffect transition="in" filter="blinds(horizontal)">
                                      <p:cBhvr>
                                        <p:cTn id="16" dur="500"/>
                                        <p:tgtEl>
                                          <p:spTgt spid="233483"/>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233494"/>
                                        </p:tgtEl>
                                        <p:attrNameLst>
                                          <p:attrName>style.visibility</p:attrName>
                                        </p:attrNameLst>
                                      </p:cBhvr>
                                      <p:to>
                                        <p:strVal val="visible"/>
                                      </p:to>
                                    </p:set>
                                    <p:animEffect transition="in" filter="blinds(horizontal)">
                                      <p:cBhvr>
                                        <p:cTn id="20" dur="500"/>
                                        <p:tgtEl>
                                          <p:spTgt spid="2334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83" grpId="0" animBg="1"/>
      <p:bldP spid="233494" grpId="0" animBg="1"/>
      <p:bldP spid="23349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6546" name="Object 2"/>
          <p:cNvGraphicFramePr>
            <a:graphicFrameLocks noChangeAspect="1"/>
          </p:cNvGraphicFramePr>
          <p:nvPr/>
        </p:nvGraphicFramePr>
        <p:xfrm>
          <a:off x="34925" y="44450"/>
          <a:ext cx="6248400" cy="487363"/>
        </p:xfrm>
        <a:graphic>
          <a:graphicData uri="http://schemas.openxmlformats.org/presentationml/2006/ole">
            <mc:AlternateContent xmlns:mc="http://schemas.openxmlformats.org/markup-compatibility/2006">
              <mc:Choice xmlns:v="urn:schemas-microsoft-com:vml" Requires="v">
                <p:oleObj spid="_x0000_s55313" name="文档" r:id="rId4" imgW="5488314" imgH="429444" progId="Word.Document.8">
                  <p:embed/>
                </p:oleObj>
              </mc:Choice>
              <mc:Fallback>
                <p:oleObj name="文档" r:id="rId4" imgW="5488314" imgH="429444" progId="Word.Document.8">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 y="44450"/>
                        <a:ext cx="6248400" cy="487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6547" name="Object 3"/>
          <p:cNvGraphicFramePr>
            <a:graphicFrameLocks noChangeAspect="1"/>
          </p:cNvGraphicFramePr>
          <p:nvPr/>
        </p:nvGraphicFramePr>
        <p:xfrm>
          <a:off x="179388" y="620713"/>
          <a:ext cx="7916862" cy="431800"/>
        </p:xfrm>
        <a:graphic>
          <a:graphicData uri="http://schemas.openxmlformats.org/presentationml/2006/ole">
            <mc:AlternateContent xmlns:mc="http://schemas.openxmlformats.org/markup-compatibility/2006">
              <mc:Choice xmlns:v="urn:schemas-microsoft-com:vml" Requires="v">
                <p:oleObj spid="_x0000_s55314" name="文档" r:id="rId7" imgW="7611652" imgH="434016" progId="Word.Document.8">
                  <p:embed/>
                </p:oleObj>
              </mc:Choice>
              <mc:Fallback>
                <p:oleObj name="文档" r:id="rId7" imgW="7611652" imgH="434016" progId="Word.Document.8">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620713"/>
                        <a:ext cx="7916862" cy="43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6548" name="Object 4"/>
          <p:cNvGraphicFramePr>
            <a:graphicFrameLocks noChangeAspect="1"/>
          </p:cNvGraphicFramePr>
          <p:nvPr/>
        </p:nvGraphicFramePr>
        <p:xfrm>
          <a:off x="180975" y="1287463"/>
          <a:ext cx="8758238" cy="1781175"/>
        </p:xfrm>
        <a:graphic>
          <a:graphicData uri="http://schemas.openxmlformats.org/presentationml/2006/ole">
            <mc:AlternateContent xmlns:mc="http://schemas.openxmlformats.org/markup-compatibility/2006">
              <mc:Choice xmlns:v="urn:schemas-microsoft-com:vml" Requires="v">
                <p:oleObj spid="_x0000_s55315" name="Document" r:id="rId10" imgW="8417740" imgH="1716288" progId="Word.Document.8">
                  <p:embed/>
                </p:oleObj>
              </mc:Choice>
              <mc:Fallback>
                <p:oleObj name="Document" r:id="rId10" imgW="8417740" imgH="1716288" progId="Word.Document.8">
                  <p:embed/>
                  <p:pic>
                    <p:nvPicPr>
                      <p:cNvPr id="0"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0975" y="1287463"/>
                        <a:ext cx="8758238" cy="178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6549" name="Object 5"/>
          <p:cNvGraphicFramePr>
            <a:graphicFrameLocks noChangeAspect="1"/>
          </p:cNvGraphicFramePr>
          <p:nvPr/>
        </p:nvGraphicFramePr>
        <p:xfrm>
          <a:off x="179388" y="2781300"/>
          <a:ext cx="7315200" cy="577850"/>
        </p:xfrm>
        <a:graphic>
          <a:graphicData uri="http://schemas.openxmlformats.org/presentationml/2006/ole">
            <mc:AlternateContent xmlns:mc="http://schemas.openxmlformats.org/markup-compatibility/2006">
              <mc:Choice xmlns:v="urn:schemas-microsoft-com:vml" Requires="v">
                <p:oleObj spid="_x0000_s55316" name="文档" r:id="rId13" imgW="6459123" imgH="507011" progId="Word.Document.8">
                  <p:embed/>
                </p:oleObj>
              </mc:Choice>
              <mc:Fallback>
                <p:oleObj name="文档" r:id="rId13" imgW="6459123" imgH="507011" progId="Word.Document.8">
                  <p:embed/>
                  <p:pic>
                    <p:nvPicPr>
                      <p:cNvPr id="0" name="Picture 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388" y="2781300"/>
                        <a:ext cx="7315200" cy="57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236551" name="Object 7"/>
          <p:cNvGraphicFramePr>
            <a:graphicFrameLocks noChangeAspect="1"/>
          </p:cNvGraphicFramePr>
          <p:nvPr/>
        </p:nvGraphicFramePr>
        <p:xfrm>
          <a:off x="1187450" y="3357563"/>
          <a:ext cx="2268538" cy="541337"/>
        </p:xfrm>
        <a:graphic>
          <a:graphicData uri="http://schemas.openxmlformats.org/presentationml/2006/ole">
            <mc:AlternateContent xmlns:mc="http://schemas.openxmlformats.org/markup-compatibility/2006">
              <mc:Choice xmlns:v="urn:schemas-microsoft-com:vml" Requires="v">
                <p:oleObj spid="_x0000_s55317" name="公式" r:id="rId15" imgW="850680" imgH="203040" progId="Equation.3">
                  <p:embed/>
                </p:oleObj>
              </mc:Choice>
              <mc:Fallback>
                <p:oleObj name="公式" r:id="rId15" imgW="850680" imgH="203040" progId="Equation.3">
                  <p:embed/>
                  <p:pic>
                    <p:nvPicPr>
                      <p:cNvPr id="0"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7450" y="3357563"/>
                        <a:ext cx="2268538" cy="541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552" name="Line 8"/>
          <p:cNvSpPr>
            <a:spLocks noChangeShapeType="1"/>
          </p:cNvSpPr>
          <p:nvPr/>
        </p:nvSpPr>
        <p:spPr bwMode="auto">
          <a:xfrm>
            <a:off x="466725" y="6092825"/>
            <a:ext cx="4033838" cy="0"/>
          </a:xfrm>
          <a:prstGeom prst="line">
            <a:avLst/>
          </a:prstGeom>
          <a:noFill/>
          <a:ln w="38100">
            <a:solidFill>
              <a:schemeClr val="tx1"/>
            </a:solidFill>
            <a:round/>
            <a:headEnd/>
            <a:tailEnd type="arrow" w="med" len="med"/>
          </a:ln>
          <a:effectLst/>
        </p:spPr>
        <p:txBody>
          <a:bodyPr/>
          <a:lstStyle/>
          <a:p>
            <a:endParaRPr lang="zh-CN" altLang="en-US">
              <a:latin typeface="幼圆" pitchFamily="49" charset="-122"/>
              <a:ea typeface="幼圆" pitchFamily="49" charset="-122"/>
            </a:endParaRPr>
          </a:p>
        </p:txBody>
      </p:sp>
      <p:sp>
        <p:nvSpPr>
          <p:cNvPr id="236553" name="Line 9"/>
          <p:cNvSpPr>
            <a:spLocks noChangeShapeType="1"/>
          </p:cNvSpPr>
          <p:nvPr/>
        </p:nvSpPr>
        <p:spPr bwMode="auto">
          <a:xfrm flipV="1">
            <a:off x="466725" y="4581525"/>
            <a:ext cx="0" cy="1512888"/>
          </a:xfrm>
          <a:prstGeom prst="line">
            <a:avLst/>
          </a:prstGeom>
          <a:noFill/>
          <a:ln w="38100">
            <a:solidFill>
              <a:schemeClr val="tx1"/>
            </a:solidFill>
            <a:round/>
            <a:headEnd/>
            <a:tailEnd type="arrow" w="med" len="med"/>
          </a:ln>
          <a:effectLst/>
        </p:spPr>
        <p:txBody>
          <a:bodyPr/>
          <a:lstStyle/>
          <a:p>
            <a:endParaRPr lang="zh-CN" altLang="en-US">
              <a:latin typeface="幼圆" pitchFamily="49" charset="-122"/>
              <a:ea typeface="幼圆" pitchFamily="49" charset="-122"/>
            </a:endParaRPr>
          </a:p>
        </p:txBody>
      </p:sp>
      <p:sp>
        <p:nvSpPr>
          <p:cNvPr id="236554" name="Line 10"/>
          <p:cNvSpPr>
            <a:spLocks noChangeShapeType="1"/>
          </p:cNvSpPr>
          <p:nvPr/>
        </p:nvSpPr>
        <p:spPr bwMode="auto">
          <a:xfrm flipH="1" flipV="1">
            <a:off x="684213" y="6092825"/>
            <a:ext cx="3024187" cy="0"/>
          </a:xfrm>
          <a:prstGeom prst="line">
            <a:avLst/>
          </a:prstGeom>
          <a:noFill/>
          <a:ln w="76200">
            <a:solidFill>
              <a:srgbClr val="FF0000"/>
            </a:solidFill>
            <a:round/>
            <a:headEnd/>
            <a:tailEnd/>
          </a:ln>
          <a:effectLst/>
        </p:spPr>
        <p:txBody>
          <a:bodyPr/>
          <a:lstStyle/>
          <a:p>
            <a:endParaRPr lang="zh-CN" altLang="en-US">
              <a:latin typeface="幼圆" pitchFamily="49" charset="-122"/>
              <a:ea typeface="幼圆" pitchFamily="49" charset="-122"/>
            </a:endParaRPr>
          </a:p>
        </p:txBody>
      </p:sp>
      <p:graphicFrame>
        <p:nvGraphicFramePr>
          <p:cNvPr id="236555" name="Object 11"/>
          <p:cNvGraphicFramePr>
            <a:graphicFrameLocks noChangeAspect="1"/>
          </p:cNvGraphicFramePr>
          <p:nvPr/>
        </p:nvGraphicFramePr>
        <p:xfrm>
          <a:off x="34925" y="4581525"/>
          <a:ext cx="431800" cy="511175"/>
        </p:xfrm>
        <a:graphic>
          <a:graphicData uri="http://schemas.openxmlformats.org/presentationml/2006/ole">
            <mc:AlternateContent xmlns:mc="http://schemas.openxmlformats.org/markup-compatibility/2006">
              <mc:Choice xmlns:v="urn:schemas-microsoft-com:vml" Requires="v">
                <p:oleObj spid="_x0000_s55318" name="公式" r:id="rId17" imgW="139680" imgH="164880" progId="Equation.3">
                  <p:embed/>
                </p:oleObj>
              </mc:Choice>
              <mc:Fallback>
                <p:oleObj name="公式" r:id="rId17" imgW="139680" imgH="164880" progId="Equation.3">
                  <p:embed/>
                  <p:pic>
                    <p:nvPicPr>
                      <p:cNvPr id="0" name="Picture 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925" y="4581525"/>
                        <a:ext cx="431800" cy="511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56" name="Object 12"/>
          <p:cNvGraphicFramePr>
            <a:graphicFrameLocks noChangeAspect="1"/>
          </p:cNvGraphicFramePr>
          <p:nvPr/>
        </p:nvGraphicFramePr>
        <p:xfrm>
          <a:off x="4211638" y="6165850"/>
          <a:ext cx="392112" cy="431800"/>
        </p:xfrm>
        <a:graphic>
          <a:graphicData uri="http://schemas.openxmlformats.org/presentationml/2006/ole">
            <mc:AlternateContent xmlns:mc="http://schemas.openxmlformats.org/markup-compatibility/2006">
              <mc:Choice xmlns:v="urn:schemas-microsoft-com:vml" Requires="v">
                <p:oleObj spid="_x0000_s55319" name="公式" r:id="rId19" imgW="126720" imgH="139680" progId="Equation.3">
                  <p:embed/>
                </p:oleObj>
              </mc:Choice>
              <mc:Fallback>
                <p:oleObj name="公式" r:id="rId19" imgW="126720" imgH="139680" progId="Equation.3">
                  <p:embed/>
                  <p:pic>
                    <p:nvPicPr>
                      <p:cNvPr id="0" name="Picture 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211638" y="6165850"/>
                        <a:ext cx="39211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57" name="Object 13"/>
          <p:cNvGraphicFramePr>
            <a:graphicFrameLocks noChangeAspect="1"/>
          </p:cNvGraphicFramePr>
          <p:nvPr/>
        </p:nvGraphicFramePr>
        <p:xfrm>
          <a:off x="34925" y="6021388"/>
          <a:ext cx="392113" cy="433387"/>
        </p:xfrm>
        <a:graphic>
          <a:graphicData uri="http://schemas.openxmlformats.org/presentationml/2006/ole">
            <mc:AlternateContent xmlns:mc="http://schemas.openxmlformats.org/markup-compatibility/2006">
              <mc:Choice xmlns:v="urn:schemas-microsoft-com:vml" Requires="v">
                <p:oleObj spid="_x0000_s55320" name="公式" r:id="rId21" imgW="126720" imgH="139680" progId="Equation.3">
                  <p:embed/>
                </p:oleObj>
              </mc:Choice>
              <mc:Fallback>
                <p:oleObj name="公式" r:id="rId21" imgW="126720" imgH="139680" progId="Equation.3">
                  <p:embed/>
                  <p:pic>
                    <p:nvPicPr>
                      <p:cNvPr id="0" name="Picture 9"/>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4925" y="6021388"/>
                        <a:ext cx="392113" cy="433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58" name="Object 14"/>
          <p:cNvGraphicFramePr>
            <a:graphicFrameLocks noChangeAspect="1"/>
          </p:cNvGraphicFramePr>
          <p:nvPr/>
        </p:nvGraphicFramePr>
        <p:xfrm>
          <a:off x="1836738" y="6043613"/>
          <a:ext cx="1258887" cy="554037"/>
        </p:xfrm>
        <a:graphic>
          <a:graphicData uri="http://schemas.openxmlformats.org/presentationml/2006/ole">
            <mc:AlternateContent xmlns:mc="http://schemas.openxmlformats.org/markup-compatibility/2006">
              <mc:Choice xmlns:v="urn:schemas-microsoft-com:vml" Requires="v">
                <p:oleObj spid="_x0000_s55321" name="公式" r:id="rId23" imgW="406080" imgH="177480" progId="Equation.3">
                  <p:embed/>
                </p:oleObj>
              </mc:Choice>
              <mc:Fallback>
                <p:oleObj name="公式" r:id="rId23" imgW="406080" imgH="177480" progId="Equation.3">
                  <p:embed/>
                  <p:pic>
                    <p:nvPicPr>
                      <p:cNvPr id="0" name="Picture 10"/>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836738" y="6043613"/>
                        <a:ext cx="1258887"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59" name="Object 15"/>
          <p:cNvGraphicFramePr>
            <a:graphicFrameLocks noChangeAspect="1"/>
          </p:cNvGraphicFramePr>
          <p:nvPr/>
        </p:nvGraphicFramePr>
        <p:xfrm>
          <a:off x="1476375" y="6164263"/>
          <a:ext cx="393700" cy="433387"/>
        </p:xfrm>
        <a:graphic>
          <a:graphicData uri="http://schemas.openxmlformats.org/presentationml/2006/ole">
            <mc:AlternateContent xmlns:mc="http://schemas.openxmlformats.org/markup-compatibility/2006">
              <mc:Choice xmlns:v="urn:schemas-microsoft-com:vml" Requires="v">
                <p:oleObj spid="_x0000_s55322" name="公式" r:id="rId25" imgW="126720" imgH="139680" progId="Equation.3">
                  <p:embed/>
                </p:oleObj>
              </mc:Choice>
              <mc:Fallback>
                <p:oleObj name="公式" r:id="rId25" imgW="126720" imgH="139680" progId="Equation.3">
                  <p:embed/>
                  <p:pic>
                    <p:nvPicPr>
                      <p:cNvPr id="0" name="Picture 1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476375" y="6164263"/>
                        <a:ext cx="393700" cy="4333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560" name="Oval 16"/>
          <p:cNvSpPr>
            <a:spLocks noChangeArrowheads="1"/>
          </p:cNvSpPr>
          <p:nvPr/>
        </p:nvSpPr>
        <p:spPr bwMode="auto">
          <a:xfrm>
            <a:off x="3636963" y="4868863"/>
            <a:ext cx="217487" cy="215900"/>
          </a:xfrm>
          <a:prstGeom prst="ellipse">
            <a:avLst/>
          </a:prstGeom>
          <a:solidFill>
            <a:schemeClr val="accent1"/>
          </a:solidFill>
          <a:ln w="9525">
            <a:solidFill>
              <a:schemeClr val="tx1"/>
            </a:solidFill>
            <a:round/>
            <a:headEnd/>
            <a:tailEnd/>
          </a:ln>
          <a:effectLst/>
        </p:spPr>
        <p:txBody>
          <a:bodyPr wrap="none" anchor="ctr"/>
          <a:lstStyle/>
          <a:p>
            <a:pPr algn="ctr"/>
            <a:endParaRPr lang="zh-CN" altLang="zh-CN">
              <a:latin typeface="幼圆" pitchFamily="49" charset="-122"/>
              <a:ea typeface="幼圆" pitchFamily="49" charset="-122"/>
            </a:endParaRPr>
          </a:p>
        </p:txBody>
      </p:sp>
      <p:sp>
        <p:nvSpPr>
          <p:cNvPr id="236564" name="Line 20"/>
          <p:cNvSpPr>
            <a:spLocks noChangeShapeType="1"/>
          </p:cNvSpPr>
          <p:nvPr/>
        </p:nvSpPr>
        <p:spPr bwMode="auto">
          <a:xfrm>
            <a:off x="1673225" y="5878513"/>
            <a:ext cx="0" cy="215900"/>
          </a:xfrm>
          <a:prstGeom prst="line">
            <a:avLst/>
          </a:prstGeom>
          <a:noFill/>
          <a:ln w="9525">
            <a:solidFill>
              <a:schemeClr val="tx1"/>
            </a:solidFill>
            <a:round/>
            <a:headEnd/>
            <a:tailEnd/>
          </a:ln>
          <a:effectLst/>
        </p:spPr>
        <p:txBody>
          <a:bodyPr/>
          <a:lstStyle/>
          <a:p>
            <a:endParaRPr lang="zh-CN" altLang="en-US">
              <a:latin typeface="幼圆" pitchFamily="49" charset="-122"/>
              <a:ea typeface="幼圆" pitchFamily="49" charset="-122"/>
            </a:endParaRPr>
          </a:p>
        </p:txBody>
      </p:sp>
      <p:sp>
        <p:nvSpPr>
          <p:cNvPr id="236565" name="Line 21"/>
          <p:cNvSpPr>
            <a:spLocks noChangeShapeType="1"/>
          </p:cNvSpPr>
          <p:nvPr/>
        </p:nvSpPr>
        <p:spPr bwMode="auto">
          <a:xfrm>
            <a:off x="1908175" y="5878513"/>
            <a:ext cx="0" cy="215900"/>
          </a:xfrm>
          <a:prstGeom prst="line">
            <a:avLst/>
          </a:prstGeom>
          <a:noFill/>
          <a:ln w="9525">
            <a:solidFill>
              <a:schemeClr val="tx1"/>
            </a:solidFill>
            <a:round/>
            <a:headEnd/>
            <a:tailEnd/>
          </a:ln>
          <a:effectLst/>
        </p:spPr>
        <p:txBody>
          <a:bodyPr/>
          <a:lstStyle/>
          <a:p>
            <a:endParaRPr lang="zh-CN" altLang="en-US">
              <a:latin typeface="幼圆" pitchFamily="49" charset="-122"/>
              <a:ea typeface="幼圆" pitchFamily="49" charset="-122"/>
            </a:endParaRPr>
          </a:p>
        </p:txBody>
      </p:sp>
      <p:graphicFrame>
        <p:nvGraphicFramePr>
          <p:cNvPr id="236566" name="Object 22"/>
          <p:cNvGraphicFramePr>
            <a:graphicFrameLocks noChangeAspect="1"/>
          </p:cNvGraphicFramePr>
          <p:nvPr/>
        </p:nvGraphicFramePr>
        <p:xfrm>
          <a:off x="468313" y="6165850"/>
          <a:ext cx="393700" cy="433388"/>
        </p:xfrm>
        <a:graphic>
          <a:graphicData uri="http://schemas.openxmlformats.org/presentationml/2006/ole">
            <mc:AlternateContent xmlns:mc="http://schemas.openxmlformats.org/markup-compatibility/2006">
              <mc:Choice xmlns:v="urn:schemas-microsoft-com:vml" Requires="v">
                <p:oleObj spid="_x0000_s55323" name="公式" r:id="rId27" imgW="126720" imgH="139680" progId="Equation.3">
                  <p:embed/>
                </p:oleObj>
              </mc:Choice>
              <mc:Fallback>
                <p:oleObj name="公式" r:id="rId27" imgW="126720" imgH="139680" progId="Equation.3">
                  <p:embed/>
                  <p:pic>
                    <p:nvPicPr>
                      <p:cNvPr id="0" name="Picture 12"/>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68313" y="6165850"/>
                        <a:ext cx="393700" cy="43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67" name="Object 23"/>
          <p:cNvGraphicFramePr>
            <a:graphicFrameLocks noChangeAspect="1"/>
          </p:cNvGraphicFramePr>
          <p:nvPr/>
        </p:nvGraphicFramePr>
        <p:xfrm>
          <a:off x="3563938" y="6092825"/>
          <a:ext cx="393700" cy="552450"/>
        </p:xfrm>
        <a:graphic>
          <a:graphicData uri="http://schemas.openxmlformats.org/presentationml/2006/ole">
            <mc:AlternateContent xmlns:mc="http://schemas.openxmlformats.org/markup-compatibility/2006">
              <mc:Choice xmlns:v="urn:schemas-microsoft-com:vml" Requires="v">
                <p:oleObj spid="_x0000_s55324" name="公式" r:id="rId29" imgW="126720" imgH="177480" progId="Equation.3">
                  <p:embed/>
                </p:oleObj>
              </mc:Choice>
              <mc:Fallback>
                <p:oleObj name="公式" r:id="rId29" imgW="126720" imgH="177480" progId="Equation.3">
                  <p:embed/>
                  <p:pic>
                    <p:nvPicPr>
                      <p:cNvPr id="0" name="Picture 13"/>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563938" y="6092825"/>
                        <a:ext cx="393700" cy="552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68" name="Object 24"/>
          <p:cNvGraphicFramePr>
            <a:graphicFrameLocks noChangeAspect="1"/>
          </p:cNvGraphicFramePr>
          <p:nvPr/>
        </p:nvGraphicFramePr>
        <p:xfrm>
          <a:off x="5319713" y="3363913"/>
          <a:ext cx="2492375" cy="1289050"/>
        </p:xfrm>
        <a:graphic>
          <a:graphicData uri="http://schemas.openxmlformats.org/presentationml/2006/ole">
            <mc:AlternateContent xmlns:mc="http://schemas.openxmlformats.org/markup-compatibility/2006">
              <mc:Choice xmlns:v="urn:schemas-microsoft-com:vml" Requires="v">
                <p:oleObj spid="_x0000_s55325" name="公式" r:id="rId31" imgW="838080" imgH="431640" progId="Equation.3">
                  <p:embed/>
                </p:oleObj>
              </mc:Choice>
              <mc:Fallback>
                <p:oleObj name="公式" r:id="rId31" imgW="838080" imgH="431640" progId="Equation.3">
                  <p:embed/>
                  <p:pic>
                    <p:nvPicPr>
                      <p:cNvPr id="0" name="Picture 14"/>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319713" y="3363913"/>
                        <a:ext cx="2492375" cy="1289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6569" name="Line 25"/>
          <p:cNvSpPr>
            <a:spLocks noChangeShapeType="1"/>
          </p:cNvSpPr>
          <p:nvPr/>
        </p:nvSpPr>
        <p:spPr bwMode="auto">
          <a:xfrm flipV="1">
            <a:off x="1765300" y="4724400"/>
            <a:ext cx="2374900" cy="1368425"/>
          </a:xfrm>
          <a:prstGeom prst="line">
            <a:avLst/>
          </a:prstGeom>
          <a:noFill/>
          <a:ln w="38100">
            <a:solidFill>
              <a:schemeClr val="tx1"/>
            </a:solidFill>
            <a:round/>
            <a:headEnd/>
            <a:tailEnd type="arrow" w="med" len="med"/>
          </a:ln>
          <a:effectLst/>
        </p:spPr>
        <p:txBody>
          <a:bodyPr/>
          <a:lstStyle/>
          <a:p>
            <a:endParaRPr lang="zh-CN" altLang="en-US">
              <a:latin typeface="幼圆" pitchFamily="49" charset="-122"/>
              <a:ea typeface="幼圆" pitchFamily="49" charset="-122"/>
            </a:endParaRPr>
          </a:p>
        </p:txBody>
      </p:sp>
      <p:graphicFrame>
        <p:nvGraphicFramePr>
          <p:cNvPr id="236570" name="Object 26"/>
          <p:cNvGraphicFramePr>
            <a:graphicFrameLocks noChangeAspect="1"/>
          </p:cNvGraphicFramePr>
          <p:nvPr/>
        </p:nvGraphicFramePr>
        <p:xfrm>
          <a:off x="5364163" y="4437063"/>
          <a:ext cx="1927225" cy="1176337"/>
        </p:xfrm>
        <a:graphic>
          <a:graphicData uri="http://schemas.openxmlformats.org/presentationml/2006/ole">
            <mc:AlternateContent xmlns:mc="http://schemas.openxmlformats.org/markup-compatibility/2006">
              <mc:Choice xmlns:v="urn:schemas-microsoft-com:vml" Requires="v">
                <p:oleObj spid="_x0000_s55326" name="公式" r:id="rId33" imgW="647640" imgH="393480" progId="Equation.3">
                  <p:embed/>
                </p:oleObj>
              </mc:Choice>
              <mc:Fallback>
                <p:oleObj name="公式" r:id="rId33" imgW="647640" imgH="393480" progId="Equation.3">
                  <p:embed/>
                  <p:pic>
                    <p:nvPicPr>
                      <p:cNvPr id="0" name="Picture 15"/>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364163" y="4437063"/>
                        <a:ext cx="1927225" cy="1176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6571" name="Object 27"/>
          <p:cNvGraphicFramePr>
            <a:graphicFrameLocks noChangeAspect="1"/>
          </p:cNvGraphicFramePr>
          <p:nvPr/>
        </p:nvGraphicFramePr>
        <p:xfrm>
          <a:off x="5508625" y="5516563"/>
          <a:ext cx="3438525" cy="1290637"/>
        </p:xfrm>
        <a:graphic>
          <a:graphicData uri="http://schemas.openxmlformats.org/presentationml/2006/ole">
            <mc:AlternateContent xmlns:mc="http://schemas.openxmlformats.org/markup-compatibility/2006">
              <mc:Choice xmlns:v="urn:schemas-microsoft-com:vml" Requires="v">
                <p:oleObj spid="_x0000_s55327" name="公式" r:id="rId35" imgW="1155600" imgH="431640" progId="Equation.3">
                  <p:embed/>
                </p:oleObj>
              </mc:Choice>
              <mc:Fallback>
                <p:oleObj name="公式" r:id="rId35" imgW="1155600" imgH="431640" progId="Equation.3">
                  <p:embed/>
                  <p:pic>
                    <p:nvPicPr>
                      <p:cNvPr id="0" name="Picture 16"/>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508625" y="5516563"/>
                        <a:ext cx="3438525" cy="1290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6547"/>
                                        </p:tgtEl>
                                        <p:attrNameLst>
                                          <p:attrName>style.visibility</p:attrName>
                                        </p:attrNameLst>
                                      </p:cBhvr>
                                      <p:to>
                                        <p:strVal val="visible"/>
                                      </p:to>
                                    </p:set>
                                    <p:animEffect transition="in" filter="wipe(left)">
                                      <p:cBhvr>
                                        <p:cTn id="7" dur="500"/>
                                        <p:tgtEl>
                                          <p:spTgt spid="2365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6555"/>
                                        </p:tgtEl>
                                        <p:attrNameLst>
                                          <p:attrName>style.visibility</p:attrName>
                                        </p:attrNameLst>
                                      </p:cBhvr>
                                      <p:to>
                                        <p:strVal val="visible"/>
                                      </p:to>
                                    </p:set>
                                    <p:animEffect transition="in" filter="blinds(horizontal)">
                                      <p:cBhvr>
                                        <p:cTn id="12" dur="500"/>
                                        <p:tgtEl>
                                          <p:spTgt spid="23655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36553"/>
                                        </p:tgtEl>
                                        <p:attrNameLst>
                                          <p:attrName>style.visibility</p:attrName>
                                        </p:attrNameLst>
                                      </p:cBhvr>
                                      <p:to>
                                        <p:strVal val="visible"/>
                                      </p:to>
                                    </p:set>
                                    <p:animEffect transition="in" filter="blinds(horizontal)">
                                      <p:cBhvr>
                                        <p:cTn id="15" dur="500"/>
                                        <p:tgtEl>
                                          <p:spTgt spid="23655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36552"/>
                                        </p:tgtEl>
                                        <p:attrNameLst>
                                          <p:attrName>style.visibility</p:attrName>
                                        </p:attrNameLst>
                                      </p:cBhvr>
                                      <p:to>
                                        <p:strVal val="visible"/>
                                      </p:to>
                                    </p:set>
                                    <p:animEffect transition="in" filter="blinds(horizontal)">
                                      <p:cBhvr>
                                        <p:cTn id="18" dur="500"/>
                                        <p:tgtEl>
                                          <p:spTgt spid="236552"/>
                                        </p:tgtEl>
                                      </p:cBhvr>
                                    </p:animEffect>
                                  </p:childTnLst>
                                </p:cTn>
                              </p:par>
                              <p:par>
                                <p:cTn id="19" presetID="3" presetClass="entr" presetSubtype="10" fill="hold" nodeType="withEffect">
                                  <p:stCondLst>
                                    <p:cond delay="0"/>
                                  </p:stCondLst>
                                  <p:childTnLst>
                                    <p:set>
                                      <p:cBhvr>
                                        <p:cTn id="20" dur="1" fill="hold">
                                          <p:stCondLst>
                                            <p:cond delay="0"/>
                                          </p:stCondLst>
                                        </p:cTn>
                                        <p:tgtEl>
                                          <p:spTgt spid="236556"/>
                                        </p:tgtEl>
                                        <p:attrNameLst>
                                          <p:attrName>style.visibility</p:attrName>
                                        </p:attrNameLst>
                                      </p:cBhvr>
                                      <p:to>
                                        <p:strVal val="visible"/>
                                      </p:to>
                                    </p:set>
                                    <p:animEffect transition="in" filter="blinds(horizontal)">
                                      <p:cBhvr>
                                        <p:cTn id="21" dur="500"/>
                                        <p:tgtEl>
                                          <p:spTgt spid="236556"/>
                                        </p:tgtEl>
                                      </p:cBhvr>
                                    </p:animEffect>
                                  </p:childTnLst>
                                </p:cTn>
                              </p:par>
                              <p:par>
                                <p:cTn id="22" presetID="3" presetClass="entr" presetSubtype="10" fill="hold" nodeType="withEffect">
                                  <p:stCondLst>
                                    <p:cond delay="0"/>
                                  </p:stCondLst>
                                  <p:childTnLst>
                                    <p:set>
                                      <p:cBhvr>
                                        <p:cTn id="23" dur="1" fill="hold">
                                          <p:stCondLst>
                                            <p:cond delay="0"/>
                                          </p:stCondLst>
                                        </p:cTn>
                                        <p:tgtEl>
                                          <p:spTgt spid="236557"/>
                                        </p:tgtEl>
                                        <p:attrNameLst>
                                          <p:attrName>style.visibility</p:attrName>
                                        </p:attrNameLst>
                                      </p:cBhvr>
                                      <p:to>
                                        <p:strVal val="visible"/>
                                      </p:to>
                                    </p:set>
                                    <p:animEffect transition="in" filter="blinds(horizontal)">
                                      <p:cBhvr>
                                        <p:cTn id="24" dur="500"/>
                                        <p:tgtEl>
                                          <p:spTgt spid="236557"/>
                                        </p:tgtEl>
                                      </p:cBhvr>
                                    </p:animEffect>
                                  </p:childTnLst>
                                </p:cTn>
                              </p:par>
                            </p:childTnLst>
                          </p:cTn>
                        </p:par>
                        <p:par>
                          <p:cTn id="25" fill="hold">
                            <p:stCondLst>
                              <p:cond delay="500"/>
                            </p:stCondLst>
                            <p:childTnLst>
                              <p:par>
                                <p:cTn id="26" presetID="3" presetClass="entr" presetSubtype="10" fill="hold" nodeType="afterEffect">
                                  <p:stCondLst>
                                    <p:cond delay="0"/>
                                  </p:stCondLst>
                                  <p:childTnLst>
                                    <p:set>
                                      <p:cBhvr>
                                        <p:cTn id="27" dur="1" fill="hold">
                                          <p:stCondLst>
                                            <p:cond delay="0"/>
                                          </p:stCondLst>
                                        </p:cTn>
                                        <p:tgtEl>
                                          <p:spTgt spid="236566"/>
                                        </p:tgtEl>
                                        <p:attrNameLst>
                                          <p:attrName>style.visibility</p:attrName>
                                        </p:attrNameLst>
                                      </p:cBhvr>
                                      <p:to>
                                        <p:strVal val="visible"/>
                                      </p:to>
                                    </p:set>
                                    <p:animEffect transition="in" filter="blinds(horizontal)">
                                      <p:cBhvr>
                                        <p:cTn id="28" dur="500"/>
                                        <p:tgtEl>
                                          <p:spTgt spid="236566"/>
                                        </p:tgtEl>
                                      </p:cBhvr>
                                    </p:animEffect>
                                  </p:childTnLst>
                                </p:cTn>
                              </p:par>
                            </p:childTnLst>
                          </p:cTn>
                        </p:par>
                        <p:par>
                          <p:cTn id="29" fill="hold">
                            <p:stCondLst>
                              <p:cond delay="1000"/>
                            </p:stCondLst>
                            <p:childTnLst>
                              <p:par>
                                <p:cTn id="30" presetID="3" presetClass="entr" presetSubtype="10" fill="hold" nodeType="afterEffect">
                                  <p:stCondLst>
                                    <p:cond delay="0"/>
                                  </p:stCondLst>
                                  <p:childTnLst>
                                    <p:set>
                                      <p:cBhvr>
                                        <p:cTn id="31" dur="1" fill="hold">
                                          <p:stCondLst>
                                            <p:cond delay="0"/>
                                          </p:stCondLst>
                                        </p:cTn>
                                        <p:tgtEl>
                                          <p:spTgt spid="236567"/>
                                        </p:tgtEl>
                                        <p:attrNameLst>
                                          <p:attrName>style.visibility</p:attrName>
                                        </p:attrNameLst>
                                      </p:cBhvr>
                                      <p:to>
                                        <p:strVal val="visible"/>
                                      </p:to>
                                    </p:set>
                                    <p:animEffect transition="in" filter="blinds(horizontal)">
                                      <p:cBhvr>
                                        <p:cTn id="32" dur="500"/>
                                        <p:tgtEl>
                                          <p:spTgt spid="2365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36548"/>
                                        </p:tgtEl>
                                        <p:attrNameLst>
                                          <p:attrName>style.visibility</p:attrName>
                                        </p:attrNameLst>
                                      </p:cBhvr>
                                      <p:to>
                                        <p:strVal val="visible"/>
                                      </p:to>
                                    </p:set>
                                    <p:animEffect transition="in" filter="wipe(left)">
                                      <p:cBhvr>
                                        <p:cTn id="37" dur="500"/>
                                        <p:tgtEl>
                                          <p:spTgt spid="236548"/>
                                        </p:tgtEl>
                                      </p:cBhvr>
                                    </p:animEffect>
                                  </p:childTnLst>
                                </p:cTn>
                              </p:par>
                            </p:childTnLst>
                          </p:cTn>
                        </p:par>
                        <p:par>
                          <p:cTn id="38" fill="hold">
                            <p:stCondLst>
                              <p:cond delay="500"/>
                            </p:stCondLst>
                            <p:childTnLst>
                              <p:par>
                                <p:cTn id="39" presetID="3" presetClass="entr" presetSubtype="10" fill="hold" grpId="0" nodeType="afterEffect">
                                  <p:stCondLst>
                                    <p:cond delay="0"/>
                                  </p:stCondLst>
                                  <p:childTnLst>
                                    <p:set>
                                      <p:cBhvr>
                                        <p:cTn id="40" dur="1" fill="hold">
                                          <p:stCondLst>
                                            <p:cond delay="0"/>
                                          </p:stCondLst>
                                        </p:cTn>
                                        <p:tgtEl>
                                          <p:spTgt spid="236564"/>
                                        </p:tgtEl>
                                        <p:attrNameLst>
                                          <p:attrName>style.visibility</p:attrName>
                                        </p:attrNameLst>
                                      </p:cBhvr>
                                      <p:to>
                                        <p:strVal val="visible"/>
                                      </p:to>
                                    </p:set>
                                    <p:animEffect transition="in" filter="blinds(horizontal)">
                                      <p:cBhvr>
                                        <p:cTn id="41" dur="500"/>
                                        <p:tgtEl>
                                          <p:spTgt spid="236564"/>
                                        </p:tgtEl>
                                      </p:cBhvr>
                                    </p:animEffect>
                                  </p:childTnLst>
                                </p:cTn>
                              </p:par>
                            </p:childTnLst>
                          </p:cTn>
                        </p:par>
                        <p:par>
                          <p:cTn id="42" fill="hold">
                            <p:stCondLst>
                              <p:cond delay="1000"/>
                            </p:stCondLst>
                            <p:childTnLst>
                              <p:par>
                                <p:cTn id="43" presetID="3" presetClass="entr" presetSubtype="10" fill="hold" nodeType="afterEffect">
                                  <p:stCondLst>
                                    <p:cond delay="0"/>
                                  </p:stCondLst>
                                  <p:childTnLst>
                                    <p:set>
                                      <p:cBhvr>
                                        <p:cTn id="44" dur="1" fill="hold">
                                          <p:stCondLst>
                                            <p:cond delay="0"/>
                                          </p:stCondLst>
                                        </p:cTn>
                                        <p:tgtEl>
                                          <p:spTgt spid="236559"/>
                                        </p:tgtEl>
                                        <p:attrNameLst>
                                          <p:attrName>style.visibility</p:attrName>
                                        </p:attrNameLst>
                                      </p:cBhvr>
                                      <p:to>
                                        <p:strVal val="visible"/>
                                      </p:to>
                                    </p:set>
                                    <p:animEffect transition="in" filter="blinds(horizontal)">
                                      <p:cBhvr>
                                        <p:cTn id="45" dur="500"/>
                                        <p:tgtEl>
                                          <p:spTgt spid="236559"/>
                                        </p:tgtEl>
                                      </p:cBhvr>
                                    </p:animEffect>
                                  </p:childTnLst>
                                </p:cTn>
                              </p:par>
                            </p:childTnLst>
                          </p:cTn>
                        </p:par>
                        <p:par>
                          <p:cTn id="46" fill="hold">
                            <p:stCondLst>
                              <p:cond delay="1500"/>
                            </p:stCondLst>
                            <p:childTnLst>
                              <p:par>
                                <p:cTn id="47" presetID="3" presetClass="entr" presetSubtype="10" fill="hold" grpId="0" nodeType="afterEffect">
                                  <p:stCondLst>
                                    <p:cond delay="0"/>
                                  </p:stCondLst>
                                  <p:childTnLst>
                                    <p:set>
                                      <p:cBhvr>
                                        <p:cTn id="48" dur="1" fill="hold">
                                          <p:stCondLst>
                                            <p:cond delay="0"/>
                                          </p:stCondLst>
                                        </p:cTn>
                                        <p:tgtEl>
                                          <p:spTgt spid="236565"/>
                                        </p:tgtEl>
                                        <p:attrNameLst>
                                          <p:attrName>style.visibility</p:attrName>
                                        </p:attrNameLst>
                                      </p:cBhvr>
                                      <p:to>
                                        <p:strVal val="visible"/>
                                      </p:to>
                                    </p:set>
                                    <p:animEffect transition="in" filter="blinds(horizontal)">
                                      <p:cBhvr>
                                        <p:cTn id="49" dur="500"/>
                                        <p:tgtEl>
                                          <p:spTgt spid="236565"/>
                                        </p:tgtEl>
                                      </p:cBhvr>
                                    </p:animEffect>
                                  </p:childTnLst>
                                </p:cTn>
                              </p:par>
                            </p:childTnLst>
                          </p:cTn>
                        </p:par>
                        <p:par>
                          <p:cTn id="50" fill="hold">
                            <p:stCondLst>
                              <p:cond delay="2000"/>
                            </p:stCondLst>
                            <p:childTnLst>
                              <p:par>
                                <p:cTn id="51" presetID="3" presetClass="entr" presetSubtype="10" fill="hold" nodeType="afterEffect">
                                  <p:stCondLst>
                                    <p:cond delay="0"/>
                                  </p:stCondLst>
                                  <p:childTnLst>
                                    <p:set>
                                      <p:cBhvr>
                                        <p:cTn id="52" dur="1" fill="hold">
                                          <p:stCondLst>
                                            <p:cond delay="0"/>
                                          </p:stCondLst>
                                        </p:cTn>
                                        <p:tgtEl>
                                          <p:spTgt spid="236558"/>
                                        </p:tgtEl>
                                        <p:attrNameLst>
                                          <p:attrName>style.visibility</p:attrName>
                                        </p:attrNameLst>
                                      </p:cBhvr>
                                      <p:to>
                                        <p:strVal val="visible"/>
                                      </p:to>
                                    </p:set>
                                    <p:animEffect transition="in" filter="blinds(horizontal)">
                                      <p:cBhvr>
                                        <p:cTn id="53" dur="500"/>
                                        <p:tgtEl>
                                          <p:spTgt spid="23655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36549"/>
                                        </p:tgtEl>
                                        <p:attrNameLst>
                                          <p:attrName>style.visibility</p:attrName>
                                        </p:attrNameLst>
                                      </p:cBhvr>
                                      <p:to>
                                        <p:strVal val="visible"/>
                                      </p:to>
                                    </p:set>
                                    <p:animEffect transition="in" filter="wipe(left)">
                                      <p:cBhvr>
                                        <p:cTn id="58" dur="500"/>
                                        <p:tgtEl>
                                          <p:spTgt spid="236549"/>
                                        </p:tgtEl>
                                      </p:cBhvr>
                                    </p:animEffect>
                                  </p:childTnLst>
                                </p:cTn>
                              </p:par>
                            </p:childTnLst>
                          </p:cTn>
                        </p:par>
                        <p:par>
                          <p:cTn id="59" fill="hold">
                            <p:stCondLst>
                              <p:cond delay="500"/>
                            </p:stCondLst>
                            <p:childTnLst>
                              <p:par>
                                <p:cTn id="60" presetID="3" presetClass="entr" presetSubtype="10" fill="hold" nodeType="afterEffect">
                                  <p:stCondLst>
                                    <p:cond delay="0"/>
                                  </p:stCondLst>
                                  <p:childTnLst>
                                    <p:set>
                                      <p:cBhvr>
                                        <p:cTn id="61" dur="1" fill="hold">
                                          <p:stCondLst>
                                            <p:cond delay="0"/>
                                          </p:stCondLst>
                                        </p:cTn>
                                        <p:tgtEl>
                                          <p:spTgt spid="236551"/>
                                        </p:tgtEl>
                                        <p:attrNameLst>
                                          <p:attrName>style.visibility</p:attrName>
                                        </p:attrNameLst>
                                      </p:cBhvr>
                                      <p:to>
                                        <p:strVal val="visible"/>
                                      </p:to>
                                    </p:set>
                                    <p:animEffect transition="in" filter="blinds(horizontal)">
                                      <p:cBhvr>
                                        <p:cTn id="62" dur="500"/>
                                        <p:tgtEl>
                                          <p:spTgt spid="23655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36569"/>
                                        </p:tgtEl>
                                        <p:attrNameLst>
                                          <p:attrName>style.visibility</p:attrName>
                                        </p:attrNameLst>
                                      </p:cBhvr>
                                      <p:to>
                                        <p:strVal val="visible"/>
                                      </p:to>
                                    </p:set>
                                    <p:animEffect transition="in" filter="blinds(horizontal)">
                                      <p:cBhvr>
                                        <p:cTn id="67" dur="500"/>
                                        <p:tgtEl>
                                          <p:spTgt spid="236569"/>
                                        </p:tgtEl>
                                      </p:cBhvr>
                                    </p:animEffect>
                                  </p:childTnLst>
                                </p:cTn>
                              </p:par>
                            </p:childTnLst>
                          </p:cTn>
                        </p:par>
                        <p:par>
                          <p:cTn id="68" fill="hold">
                            <p:stCondLst>
                              <p:cond delay="500"/>
                            </p:stCondLst>
                            <p:childTnLst>
                              <p:par>
                                <p:cTn id="69" presetID="3" presetClass="entr" presetSubtype="10" fill="hold" nodeType="afterEffect">
                                  <p:stCondLst>
                                    <p:cond delay="0"/>
                                  </p:stCondLst>
                                  <p:childTnLst>
                                    <p:set>
                                      <p:cBhvr>
                                        <p:cTn id="70" dur="1" fill="hold">
                                          <p:stCondLst>
                                            <p:cond delay="0"/>
                                          </p:stCondLst>
                                        </p:cTn>
                                        <p:tgtEl>
                                          <p:spTgt spid="236568"/>
                                        </p:tgtEl>
                                        <p:attrNameLst>
                                          <p:attrName>style.visibility</p:attrName>
                                        </p:attrNameLst>
                                      </p:cBhvr>
                                      <p:to>
                                        <p:strVal val="visible"/>
                                      </p:to>
                                    </p:set>
                                    <p:animEffect transition="in" filter="blinds(horizontal)">
                                      <p:cBhvr>
                                        <p:cTn id="71" dur="500"/>
                                        <p:tgtEl>
                                          <p:spTgt spid="236568"/>
                                        </p:tgtEl>
                                      </p:cBhvr>
                                    </p:animEffect>
                                  </p:childTnLst>
                                </p:cTn>
                              </p:par>
                            </p:childTnLst>
                          </p:cTn>
                        </p:par>
                        <p:par>
                          <p:cTn id="72" fill="hold">
                            <p:stCondLst>
                              <p:cond delay="1000"/>
                            </p:stCondLst>
                            <p:childTnLst>
                              <p:par>
                                <p:cTn id="73" presetID="3" presetClass="entr" presetSubtype="10" fill="hold" nodeType="afterEffect">
                                  <p:stCondLst>
                                    <p:cond delay="0"/>
                                  </p:stCondLst>
                                  <p:childTnLst>
                                    <p:set>
                                      <p:cBhvr>
                                        <p:cTn id="74" dur="1" fill="hold">
                                          <p:stCondLst>
                                            <p:cond delay="0"/>
                                          </p:stCondLst>
                                        </p:cTn>
                                        <p:tgtEl>
                                          <p:spTgt spid="236570"/>
                                        </p:tgtEl>
                                        <p:attrNameLst>
                                          <p:attrName>style.visibility</p:attrName>
                                        </p:attrNameLst>
                                      </p:cBhvr>
                                      <p:to>
                                        <p:strVal val="visible"/>
                                      </p:to>
                                    </p:set>
                                    <p:animEffect transition="in" filter="blinds(horizontal)">
                                      <p:cBhvr>
                                        <p:cTn id="75" dur="500"/>
                                        <p:tgtEl>
                                          <p:spTgt spid="236570"/>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236571"/>
                                        </p:tgtEl>
                                        <p:attrNameLst>
                                          <p:attrName>style.visibility</p:attrName>
                                        </p:attrNameLst>
                                      </p:cBhvr>
                                      <p:to>
                                        <p:strVal val="visible"/>
                                      </p:to>
                                    </p:set>
                                    <p:animEffect transition="in" filter="blinds(horizontal)">
                                      <p:cBhvr>
                                        <p:cTn id="80" dur="500"/>
                                        <p:tgtEl>
                                          <p:spTgt spid="236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52" grpId="0" animBg="1"/>
      <p:bldP spid="236553" grpId="0" animBg="1"/>
      <p:bldP spid="236564" grpId="0" animBg="1"/>
      <p:bldP spid="236565" grpId="0" animBg="1"/>
      <p:bldP spid="23656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ChangeArrowheads="1"/>
          </p:cNvSpPr>
          <p:nvPr/>
        </p:nvSpPr>
        <p:spPr bwMode="auto">
          <a:xfrm>
            <a:off x="179388" y="260350"/>
            <a:ext cx="8675687" cy="1066800"/>
          </a:xfrm>
          <a:prstGeom prst="rect">
            <a:avLst/>
          </a:prstGeom>
          <a:noFill/>
          <a:ln w="9525">
            <a:noFill/>
            <a:miter lim="800000"/>
            <a:headEnd/>
            <a:tailEnd/>
          </a:ln>
          <a:effectLst/>
        </p:spPr>
        <p:txBody>
          <a:bodyPr>
            <a:spAutoFit/>
          </a:bodyPr>
          <a:lstStyle/>
          <a:p>
            <a:pPr eaLnBrk="0" hangingPunct="0"/>
            <a:r>
              <a:rPr kumimoji="1" lang="en-US" altLang="zh-CN" sz="3200" b="1" dirty="0">
                <a:latin typeface="华文新魏" pitchFamily="2" charset="-122"/>
                <a:ea typeface="华文新魏" pitchFamily="2" charset="-122"/>
              </a:rPr>
              <a:t>§</a:t>
            </a:r>
            <a:r>
              <a:rPr kumimoji="1" lang="zh-CN" altLang="en-US" sz="3200" b="1" dirty="0">
                <a:latin typeface="华文新魏" pitchFamily="2" charset="-122"/>
                <a:ea typeface="华文新魏" pitchFamily="2" charset="-122"/>
              </a:rPr>
              <a:t>电势差（电压）</a:t>
            </a:r>
            <a:r>
              <a:rPr kumimoji="1" lang="en-US" altLang="zh-CN" sz="3200" b="1" dirty="0">
                <a:latin typeface="华文新魏" pitchFamily="2" charset="-122"/>
                <a:ea typeface="华文新魏" pitchFamily="2" charset="-122"/>
              </a:rPr>
              <a:t>electric potential difference or voltage</a:t>
            </a:r>
          </a:p>
        </p:txBody>
      </p:sp>
      <p:sp>
        <p:nvSpPr>
          <p:cNvPr id="91139" name="Rectangle 3"/>
          <p:cNvSpPr>
            <a:spLocks noChangeArrowheads="1"/>
          </p:cNvSpPr>
          <p:nvPr/>
        </p:nvSpPr>
        <p:spPr bwMode="auto">
          <a:xfrm>
            <a:off x="755650" y="4797425"/>
            <a:ext cx="7777163" cy="1066800"/>
          </a:xfrm>
          <a:prstGeom prst="rect">
            <a:avLst/>
          </a:prstGeom>
          <a:noFill/>
          <a:ln w="9525">
            <a:noFill/>
            <a:miter lim="800000"/>
            <a:headEnd/>
            <a:tailEnd/>
          </a:ln>
        </p:spPr>
        <p:txBody>
          <a:bodyPr>
            <a:spAutoFit/>
          </a:bodyPr>
          <a:lstStyle/>
          <a:p>
            <a:r>
              <a:rPr lang="en-US" altLang="zh-CN" sz="3200" b="1">
                <a:latin typeface="Times New Roman" pitchFamily="18" charset="0"/>
                <a:ea typeface="华文新魏" pitchFamily="2" charset="-122"/>
              </a:rPr>
              <a:t>      </a:t>
            </a:r>
            <a:r>
              <a:rPr lang="zh-CN" altLang="en-US" sz="3200" b="1">
                <a:latin typeface="Times New Roman" pitchFamily="18" charset="0"/>
                <a:ea typeface="华文新魏" pitchFamily="2" charset="-122"/>
              </a:rPr>
              <a:t>某一点的电势，是该点与电势零点的电势差。通常在电路中，选择地球为零电势。</a:t>
            </a:r>
          </a:p>
        </p:txBody>
      </p:sp>
      <p:sp>
        <p:nvSpPr>
          <p:cNvPr id="91142" name="Text Box 6"/>
          <p:cNvSpPr txBox="1">
            <a:spLocks noChangeArrowheads="1"/>
          </p:cNvSpPr>
          <p:nvPr/>
        </p:nvSpPr>
        <p:spPr bwMode="auto">
          <a:xfrm>
            <a:off x="827088" y="1052513"/>
            <a:ext cx="7399337" cy="1311275"/>
          </a:xfrm>
          <a:prstGeom prst="rect">
            <a:avLst/>
          </a:prstGeom>
          <a:noFill/>
          <a:ln w="9525">
            <a:noFill/>
            <a:miter lim="800000"/>
            <a:headEnd/>
            <a:tailEnd/>
          </a:ln>
        </p:spPr>
        <p:txBody>
          <a:bodyPr>
            <a:spAutoFit/>
          </a:bodyPr>
          <a:lstStyle/>
          <a:p>
            <a:pPr eaLnBrk="0" hangingPunct="0">
              <a:lnSpc>
                <a:spcPct val="125000"/>
              </a:lnSpc>
            </a:pPr>
            <a:r>
              <a:rPr lang="en-US" altLang="zh-CN" sz="3200" b="1">
                <a:latin typeface="Times New Roman" pitchFamily="18" charset="0"/>
                <a:ea typeface="华文新魏" pitchFamily="2" charset="-122"/>
              </a:rPr>
              <a:t>      </a:t>
            </a:r>
            <a:r>
              <a:rPr lang="zh-CN" altLang="en-US" sz="3200" b="1">
                <a:latin typeface="Times New Roman" pitchFamily="18" charset="0"/>
                <a:ea typeface="华文新魏" pitchFamily="2" charset="-122"/>
              </a:rPr>
              <a:t>把一单位电荷由点</a:t>
            </a:r>
            <a:r>
              <a:rPr lang="en-US" altLang="zh-CN" sz="3200" b="1" i="1">
                <a:latin typeface="Times New Roman" pitchFamily="18" charset="0"/>
                <a:ea typeface="华文新魏" pitchFamily="2" charset="-122"/>
              </a:rPr>
              <a:t>a</a:t>
            </a:r>
            <a:r>
              <a:rPr lang="en-US" altLang="zh-CN" sz="3200" b="1">
                <a:latin typeface="Times New Roman" pitchFamily="18" charset="0"/>
                <a:ea typeface="华文新魏" pitchFamily="2" charset="-122"/>
                <a:sym typeface="Symbol" pitchFamily="18" charset="2"/>
              </a:rPr>
              <a:t></a:t>
            </a:r>
            <a:r>
              <a:rPr lang="en-US" altLang="zh-CN" sz="3200" b="1" i="1">
                <a:latin typeface="Times New Roman" pitchFamily="18" charset="0"/>
                <a:ea typeface="华文新魏" pitchFamily="2" charset="-122"/>
              </a:rPr>
              <a:t>b </a:t>
            </a:r>
            <a:r>
              <a:rPr lang="zh-CN" altLang="en-US" sz="3200" b="1">
                <a:latin typeface="Times New Roman" pitchFamily="18" charset="0"/>
                <a:ea typeface="华文新魏" pitchFamily="2" charset="-122"/>
              </a:rPr>
              <a:t>的过程中电场力作的功，叫做这两点的电势差，即</a:t>
            </a:r>
          </a:p>
        </p:txBody>
      </p:sp>
      <p:graphicFrame>
        <p:nvGraphicFramePr>
          <p:cNvPr id="91144" name="Object 8"/>
          <p:cNvGraphicFramePr>
            <a:graphicFrameLocks noGrp="1" noChangeAspect="1"/>
          </p:cNvGraphicFramePr>
          <p:nvPr>
            <p:ph sz="half" idx="1"/>
          </p:nvPr>
        </p:nvGraphicFramePr>
        <p:xfrm>
          <a:off x="3348038" y="2478088"/>
          <a:ext cx="1800225" cy="1238250"/>
        </p:xfrm>
        <a:graphic>
          <a:graphicData uri="http://schemas.openxmlformats.org/presentationml/2006/ole">
            <mc:AlternateContent xmlns:mc="http://schemas.openxmlformats.org/markup-compatibility/2006">
              <mc:Choice xmlns:v="urn:schemas-microsoft-com:vml" Requires="v">
                <p:oleObj spid="_x0000_s56323" name="公式" r:id="rId3" imgW="609480" imgH="419040" progId="Equation.3">
                  <p:embed/>
                </p:oleObj>
              </mc:Choice>
              <mc:Fallback>
                <p:oleObj name="公式" r:id="rId3" imgW="609480" imgH="419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2478088"/>
                        <a:ext cx="180022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1145" name="Rectangle 9"/>
          <p:cNvSpPr>
            <a:spLocks noChangeArrowheads="1"/>
          </p:cNvSpPr>
          <p:nvPr/>
        </p:nvSpPr>
        <p:spPr bwMode="auto">
          <a:xfrm>
            <a:off x="1619250" y="3933825"/>
            <a:ext cx="5327650" cy="519113"/>
          </a:xfrm>
          <a:prstGeom prst="rect">
            <a:avLst/>
          </a:prstGeom>
          <a:noFill/>
          <a:ln w="9525">
            <a:noFill/>
            <a:miter lim="800000"/>
            <a:headEnd/>
            <a:tailEnd/>
          </a:ln>
        </p:spPr>
        <p:txBody>
          <a:bodyPr>
            <a:spAutoFit/>
          </a:bodyPr>
          <a:lstStyle/>
          <a:p>
            <a:r>
              <a:rPr lang="zh-CN" altLang="en-US" sz="2800" b="1">
                <a:latin typeface="Times New Roman" pitchFamily="18" charset="0"/>
                <a:ea typeface="华文新魏" pitchFamily="2" charset="-122"/>
              </a:rPr>
              <a:t>标量，单位  </a:t>
            </a:r>
            <a:r>
              <a:rPr lang="en-US" altLang="zh-CN" sz="2800" b="1">
                <a:latin typeface="Times New Roman" pitchFamily="18" charset="0"/>
                <a:ea typeface="华文新魏" pitchFamily="2" charset="-122"/>
              </a:rPr>
              <a:t>1</a:t>
            </a:r>
            <a:r>
              <a:rPr lang="zh-CN" altLang="en-US" sz="2800" b="1">
                <a:latin typeface="Times New Roman" pitchFamily="18" charset="0"/>
                <a:ea typeface="华文新魏" pitchFamily="2" charset="-122"/>
              </a:rPr>
              <a:t>伏特＝</a:t>
            </a:r>
            <a:r>
              <a:rPr lang="en-US" altLang="zh-CN" sz="2800" b="1">
                <a:latin typeface="Times New Roman" pitchFamily="18" charset="0"/>
                <a:ea typeface="华文新魏" pitchFamily="2" charset="-122"/>
              </a:rPr>
              <a:t>1</a:t>
            </a:r>
            <a:r>
              <a:rPr lang="zh-CN" altLang="en-US" sz="2800" b="1">
                <a:latin typeface="Times New Roman" pitchFamily="18" charset="0"/>
                <a:ea typeface="华文新魏" pitchFamily="2" charset="-122"/>
              </a:rPr>
              <a:t>焦耳</a:t>
            </a:r>
            <a:r>
              <a:rPr lang="en-US" altLang="zh-CN" sz="2800" b="1">
                <a:latin typeface="Times New Roman" pitchFamily="18" charset="0"/>
                <a:ea typeface="华文新魏" pitchFamily="2" charset="-122"/>
              </a:rPr>
              <a:t>/</a:t>
            </a:r>
            <a:r>
              <a:rPr lang="zh-CN" altLang="en-US" sz="2800" b="1">
                <a:latin typeface="Times New Roman" pitchFamily="18" charset="0"/>
                <a:ea typeface="华文新魏" pitchFamily="2" charset="-122"/>
              </a:rPr>
              <a:t>库仑</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114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9114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911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91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autoUpdateAnimBg="0"/>
      <p:bldP spid="91142" grpId="0" autoUpdateAnimBg="0"/>
      <p:bldP spid="91145"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ChangeArrowheads="1"/>
          </p:cNvSpPr>
          <p:nvPr/>
        </p:nvSpPr>
        <p:spPr bwMode="auto">
          <a:xfrm>
            <a:off x="395288" y="404813"/>
            <a:ext cx="5616575" cy="579437"/>
          </a:xfrm>
          <a:prstGeom prst="rect">
            <a:avLst/>
          </a:prstGeom>
          <a:noFill/>
          <a:ln w="9525">
            <a:noFill/>
            <a:miter lim="800000"/>
            <a:headEnd/>
            <a:tailEnd/>
          </a:ln>
        </p:spPr>
        <p:txBody>
          <a:bodyPr>
            <a:spAutoFit/>
          </a:bodyPr>
          <a:lstStyle/>
          <a:p>
            <a:r>
              <a:rPr lang="zh-CN" altLang="en-US" sz="3200" b="1" dirty="0">
                <a:solidFill>
                  <a:srgbClr val="0033CC"/>
                </a:solidFill>
                <a:latin typeface="Times New Roman" pitchFamily="18" charset="0"/>
                <a:ea typeface="华文新魏" pitchFamily="2" charset="-122"/>
              </a:rPr>
              <a:t>电势梯度 （</a:t>
            </a:r>
            <a:r>
              <a:rPr lang="en-US" altLang="zh-CN" sz="3200" b="1" dirty="0">
                <a:solidFill>
                  <a:srgbClr val="0033CC"/>
                </a:solidFill>
                <a:latin typeface="Times New Roman" pitchFamily="18" charset="0"/>
                <a:ea typeface="华文新魏" pitchFamily="2" charset="-122"/>
              </a:rPr>
              <a:t>potential gradient</a:t>
            </a:r>
            <a:r>
              <a:rPr lang="zh-CN" altLang="en-US" sz="3200" b="1" dirty="0">
                <a:solidFill>
                  <a:srgbClr val="0033CC"/>
                </a:solidFill>
                <a:latin typeface="Times New Roman" pitchFamily="18" charset="0"/>
                <a:ea typeface="华文新魏" pitchFamily="2" charset="-122"/>
              </a:rPr>
              <a:t>）</a:t>
            </a:r>
          </a:p>
        </p:txBody>
      </p:sp>
      <p:sp>
        <p:nvSpPr>
          <p:cNvPr id="94212" name="Rectangle 4"/>
          <p:cNvSpPr>
            <a:spLocks noChangeArrowheads="1"/>
          </p:cNvSpPr>
          <p:nvPr/>
        </p:nvSpPr>
        <p:spPr bwMode="auto">
          <a:xfrm>
            <a:off x="827088" y="1052513"/>
            <a:ext cx="7272337" cy="1006475"/>
          </a:xfrm>
          <a:prstGeom prst="rect">
            <a:avLst/>
          </a:prstGeom>
          <a:noFill/>
          <a:ln w="9525">
            <a:noFill/>
            <a:miter lim="800000"/>
            <a:headEnd/>
            <a:tailEnd/>
          </a:ln>
        </p:spPr>
        <p:txBody>
          <a:bodyPr>
            <a:spAutoFit/>
          </a:bodyPr>
          <a:lstStyle/>
          <a:p>
            <a:pPr eaLnBrk="0" hangingPunct="0"/>
            <a:r>
              <a:rPr lang="en-US" altLang="zh-CN" sz="3200" b="1">
                <a:solidFill>
                  <a:srgbClr val="993300"/>
                </a:solidFill>
                <a:latin typeface="Times New Roman" pitchFamily="18" charset="0"/>
                <a:ea typeface="华文新魏" pitchFamily="2" charset="-122"/>
              </a:rPr>
              <a:t>      </a:t>
            </a:r>
            <a:r>
              <a:rPr lang="zh-CN" altLang="en-US" sz="2800" b="1">
                <a:solidFill>
                  <a:srgbClr val="993300"/>
                </a:solidFill>
                <a:latin typeface="Times New Roman" pitchFamily="18" charset="0"/>
                <a:ea typeface="华文新魏" pitchFamily="2" charset="-122"/>
              </a:rPr>
              <a:t>在电场中，两点间的电势差与电场强度 </a:t>
            </a:r>
            <a:r>
              <a:rPr lang="en-US" altLang="zh-CN" sz="2800" b="1">
                <a:solidFill>
                  <a:srgbClr val="993300"/>
                </a:solidFill>
                <a:latin typeface="Times New Roman" pitchFamily="18" charset="0"/>
                <a:ea typeface="华文新魏" pitchFamily="2" charset="-122"/>
              </a:rPr>
              <a:t>E</a:t>
            </a:r>
            <a:r>
              <a:rPr lang="zh-CN" altLang="en-US" sz="2800" b="1">
                <a:solidFill>
                  <a:srgbClr val="993300"/>
                </a:solidFill>
                <a:latin typeface="Times New Roman" pitchFamily="18" charset="0"/>
                <a:ea typeface="华文新魏" pitchFamily="2" charset="-122"/>
              </a:rPr>
              <a:t>有关，</a:t>
            </a:r>
          </a:p>
        </p:txBody>
      </p:sp>
      <p:sp>
        <p:nvSpPr>
          <p:cNvPr id="94240" name="Rectangle 32"/>
          <p:cNvSpPr>
            <a:spLocks noChangeArrowheads="1"/>
          </p:cNvSpPr>
          <p:nvPr/>
        </p:nvSpPr>
        <p:spPr bwMode="auto">
          <a:xfrm>
            <a:off x="900113" y="5070475"/>
            <a:ext cx="4679950" cy="519113"/>
          </a:xfrm>
          <a:prstGeom prst="rect">
            <a:avLst/>
          </a:prstGeom>
          <a:noFill/>
          <a:ln w="9525">
            <a:noFill/>
            <a:miter lim="800000"/>
            <a:headEnd/>
            <a:tailEnd/>
          </a:ln>
        </p:spPr>
        <p:txBody>
          <a:bodyPr>
            <a:spAutoFit/>
          </a:bodyPr>
          <a:lstStyle/>
          <a:p>
            <a:pPr eaLnBrk="0" hangingPunct="0"/>
            <a:r>
              <a:rPr lang="zh-CN" altLang="en-US" sz="2800" b="1">
                <a:solidFill>
                  <a:srgbClr val="993300"/>
                </a:solidFill>
                <a:latin typeface="华文新魏" pitchFamily="2" charset="-122"/>
                <a:ea typeface="华文新魏" pitchFamily="2" charset="-122"/>
              </a:rPr>
              <a:t>对于平行板间的均匀电场，</a:t>
            </a:r>
          </a:p>
        </p:txBody>
      </p:sp>
      <p:graphicFrame>
        <p:nvGraphicFramePr>
          <p:cNvPr id="94242" name="Object 34"/>
          <p:cNvGraphicFramePr>
            <a:graphicFrameLocks noChangeAspect="1"/>
          </p:cNvGraphicFramePr>
          <p:nvPr/>
        </p:nvGraphicFramePr>
        <p:xfrm>
          <a:off x="2339975" y="5588000"/>
          <a:ext cx="1395413" cy="1009650"/>
        </p:xfrm>
        <a:graphic>
          <a:graphicData uri="http://schemas.openxmlformats.org/presentationml/2006/ole">
            <mc:AlternateContent xmlns:mc="http://schemas.openxmlformats.org/markup-compatibility/2006">
              <mc:Choice xmlns:v="urn:schemas-microsoft-com:vml" Requires="v">
                <p:oleObj spid="_x0000_s57349" name="公式" r:id="rId4" imgW="749160" imgH="558720" progId="Equation.3">
                  <p:embed/>
                </p:oleObj>
              </mc:Choice>
              <mc:Fallback>
                <p:oleObj name="公式" r:id="rId4" imgW="749160" imgH="55872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5588000"/>
                        <a:ext cx="1395413"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pic>
        <p:nvPicPr>
          <p:cNvPr id="94243" name="Picture 35" descr="hw22"/>
          <p:cNvPicPr>
            <a:picLocks noChangeAspect="1" noChangeArrowheads="1"/>
          </p:cNvPicPr>
          <p:nvPr/>
        </p:nvPicPr>
        <p:blipFill>
          <a:blip r:embed="rId6" cstate="print"/>
          <a:srcRect l="19931" r="19931"/>
          <a:stretch>
            <a:fillRect/>
          </a:stretch>
        </p:blipFill>
        <p:spPr bwMode="auto">
          <a:xfrm>
            <a:off x="5651500" y="5156200"/>
            <a:ext cx="2468563" cy="1611313"/>
          </a:xfrm>
          <a:prstGeom prst="rect">
            <a:avLst/>
          </a:prstGeom>
          <a:noFill/>
          <a:ln w="9525">
            <a:noFill/>
            <a:miter lim="800000"/>
            <a:headEnd/>
            <a:tailEnd/>
          </a:ln>
        </p:spPr>
      </p:pic>
      <p:graphicFrame>
        <p:nvGraphicFramePr>
          <p:cNvPr id="94244" name="Object 36"/>
          <p:cNvGraphicFramePr>
            <a:graphicFrameLocks noChangeAspect="1"/>
          </p:cNvGraphicFramePr>
          <p:nvPr/>
        </p:nvGraphicFramePr>
        <p:xfrm>
          <a:off x="1457325" y="1741488"/>
          <a:ext cx="4502150" cy="1255712"/>
        </p:xfrm>
        <a:graphic>
          <a:graphicData uri="http://schemas.openxmlformats.org/presentationml/2006/ole">
            <mc:AlternateContent xmlns:mc="http://schemas.openxmlformats.org/markup-compatibility/2006">
              <mc:Choice xmlns:v="urn:schemas-microsoft-com:vml" Requires="v">
                <p:oleObj spid="_x0000_s57350" name="公式" r:id="rId7" imgW="1536480" imgH="431640" progId="Equation.3">
                  <p:embed/>
                </p:oleObj>
              </mc:Choice>
              <mc:Fallback>
                <p:oleObj name="公式" r:id="rId7" imgW="1536480" imgH="43164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7325" y="1741488"/>
                        <a:ext cx="4502150" cy="1255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4246" name="AutoShape 38"/>
          <p:cNvSpPr>
            <a:spLocks noChangeArrowheads="1"/>
          </p:cNvSpPr>
          <p:nvPr/>
        </p:nvSpPr>
        <p:spPr bwMode="auto">
          <a:xfrm>
            <a:off x="6443663" y="1989138"/>
            <a:ext cx="1944687" cy="863600"/>
          </a:xfrm>
          <a:prstGeom prst="wedgeRectCallout">
            <a:avLst>
              <a:gd name="adj1" fmla="val -84042"/>
              <a:gd name="adj2" fmla="val 33088"/>
            </a:avLst>
          </a:prstGeom>
          <a:solidFill>
            <a:schemeClr val="accent1"/>
          </a:solidFill>
          <a:ln w="9525">
            <a:solidFill>
              <a:schemeClr val="tx1"/>
            </a:solidFill>
            <a:miter lim="800000"/>
            <a:headEnd/>
            <a:tailEnd/>
          </a:ln>
          <a:effectLst/>
        </p:spPr>
        <p:txBody>
          <a:bodyPr/>
          <a:lstStyle/>
          <a:p>
            <a:pPr algn="ctr"/>
            <a:r>
              <a:rPr lang="zh-CN" altLang="en-US" sz="2800" b="1"/>
              <a:t>等势面法线方向</a:t>
            </a:r>
          </a:p>
        </p:txBody>
      </p:sp>
      <p:sp>
        <p:nvSpPr>
          <p:cNvPr id="94247" name="Text Box 39"/>
          <p:cNvSpPr txBox="1">
            <a:spLocks noChangeArrowheads="1"/>
          </p:cNvSpPr>
          <p:nvPr/>
        </p:nvSpPr>
        <p:spPr bwMode="auto">
          <a:xfrm>
            <a:off x="250825" y="3357563"/>
            <a:ext cx="8135938" cy="946150"/>
          </a:xfrm>
          <a:prstGeom prst="rect">
            <a:avLst/>
          </a:prstGeom>
          <a:noFill/>
          <a:ln w="9525">
            <a:noFill/>
            <a:miter lim="800000"/>
            <a:headEnd/>
            <a:tailEnd/>
          </a:ln>
          <a:effectLst/>
        </p:spPr>
        <p:txBody>
          <a:bodyPr>
            <a:spAutoFit/>
          </a:bodyPr>
          <a:lstStyle/>
          <a:p>
            <a:pPr>
              <a:spcBef>
                <a:spcPct val="50000"/>
              </a:spcBef>
            </a:pPr>
            <a:r>
              <a:rPr lang="zh-CN" altLang="en-US" sz="2800" b="1">
                <a:latin typeface="Times New Roman" pitchFamily="18" charset="0"/>
                <a:ea typeface="黑体" pitchFamily="2" charset="-122"/>
              </a:rPr>
              <a:t>可以定义一个矢量，它沿着</a:t>
            </a:r>
            <a:r>
              <a:rPr lang="en-US" altLang="zh-CN" sz="2800" b="1" i="1">
                <a:latin typeface="Times New Roman" pitchFamily="18" charset="0"/>
                <a:ea typeface="黑体" pitchFamily="2" charset="-122"/>
              </a:rPr>
              <a:t>n</a:t>
            </a:r>
            <a:r>
              <a:rPr lang="zh-CN" altLang="en-US" sz="2800" b="1">
                <a:latin typeface="Times New Roman" pitchFamily="18" charset="0"/>
                <a:ea typeface="黑体" pitchFamily="2" charset="-122"/>
              </a:rPr>
              <a:t>方向，大小等于。这个矢量叫做</a:t>
            </a:r>
            <a:r>
              <a:rPr lang="en-US" altLang="zh-CN" sz="2800" b="1" i="1">
                <a:latin typeface="Times New Roman" pitchFamily="18" charset="0"/>
                <a:ea typeface="黑体" pitchFamily="2" charset="-122"/>
              </a:rPr>
              <a:t>U</a:t>
            </a:r>
            <a:r>
              <a:rPr lang="zh-CN" altLang="en-US" sz="2800" b="1">
                <a:latin typeface="Times New Roman" pitchFamily="18" charset="0"/>
                <a:ea typeface="黑体" pitchFamily="2" charset="-122"/>
              </a:rPr>
              <a:t>的梯度</a:t>
            </a:r>
            <a:r>
              <a:rPr lang="en-US" altLang="zh-CN" sz="2800" b="1">
                <a:latin typeface="Times New Roman" pitchFamily="18" charset="0"/>
                <a:ea typeface="黑体" pitchFamily="2" charset="-122"/>
              </a:rPr>
              <a:t>(gradient)</a:t>
            </a:r>
            <a:r>
              <a:rPr lang="zh-CN" altLang="en-US" sz="2800" b="1">
                <a:latin typeface="Times New Roman" pitchFamily="18" charset="0"/>
                <a:ea typeface="黑体" pitchFamily="2" charset="-122"/>
              </a:rPr>
              <a:t>，用</a:t>
            </a:r>
            <a:r>
              <a:rPr lang="zh-CN" altLang="en-US" sz="2800" b="1">
                <a:latin typeface="Times New Roman" pitchFamily="18" charset="0"/>
                <a:ea typeface="黑体" pitchFamily="2" charset="-122"/>
                <a:sym typeface="Symbol" pitchFamily="18" charset="2"/>
              </a:rPr>
              <a:t></a:t>
            </a:r>
            <a:r>
              <a:rPr lang="en-US" altLang="zh-CN" sz="2800" b="1" i="1">
                <a:latin typeface="Times New Roman" pitchFamily="18" charset="0"/>
                <a:ea typeface="黑体" pitchFamily="2" charset="-122"/>
              </a:rPr>
              <a:t>U</a:t>
            </a:r>
            <a:r>
              <a:rPr lang="zh-CN" altLang="en-US" sz="2800" b="1">
                <a:latin typeface="Times New Roman" pitchFamily="18" charset="0"/>
                <a:ea typeface="黑体" pitchFamily="2" charset="-122"/>
              </a:rPr>
              <a:t>或</a:t>
            </a:r>
            <a:r>
              <a:rPr lang="en-US" altLang="zh-CN" sz="2800" b="1">
                <a:latin typeface="Times New Roman" pitchFamily="18" charset="0"/>
                <a:ea typeface="黑体" pitchFamily="2" charset="-122"/>
              </a:rPr>
              <a:t>grad</a:t>
            </a:r>
            <a:r>
              <a:rPr lang="en-US" altLang="zh-CN" sz="2800" b="1" i="1">
                <a:latin typeface="Times New Roman" pitchFamily="18" charset="0"/>
                <a:ea typeface="黑体" pitchFamily="2" charset="-122"/>
              </a:rPr>
              <a:t>U</a:t>
            </a:r>
            <a:r>
              <a:rPr lang="zh-CN" altLang="en-US" sz="2800" b="1">
                <a:latin typeface="Times New Roman" pitchFamily="18" charset="0"/>
                <a:ea typeface="黑体" pitchFamily="2" charset="-122"/>
              </a:rPr>
              <a:t>表示。 </a:t>
            </a:r>
          </a:p>
        </p:txBody>
      </p:sp>
      <p:sp>
        <p:nvSpPr>
          <p:cNvPr id="94248" name="Line 40"/>
          <p:cNvSpPr>
            <a:spLocks noChangeShapeType="1"/>
          </p:cNvSpPr>
          <p:nvPr/>
        </p:nvSpPr>
        <p:spPr bwMode="auto">
          <a:xfrm flipH="1" flipV="1">
            <a:off x="5651500" y="2924175"/>
            <a:ext cx="360363" cy="504825"/>
          </a:xfrm>
          <a:prstGeom prst="line">
            <a:avLst/>
          </a:prstGeom>
          <a:noFill/>
          <a:ln w="57150">
            <a:solidFill>
              <a:srgbClr val="FF0000"/>
            </a:solidFill>
            <a:round/>
            <a:headEnd/>
            <a:tailEnd type="arrow" w="med" len="med"/>
          </a:ln>
          <a:effectLst/>
        </p:spPr>
        <p:txBody>
          <a:bodyPr/>
          <a:lstStyle/>
          <a:p>
            <a:endParaRPr lang="zh-CN" altLang="en-US"/>
          </a:p>
        </p:txBody>
      </p:sp>
      <p:sp>
        <p:nvSpPr>
          <p:cNvPr id="94250" name="Rectangle 42"/>
          <p:cNvSpPr>
            <a:spLocks noChangeArrowheads="1"/>
          </p:cNvSpPr>
          <p:nvPr/>
        </p:nvSpPr>
        <p:spPr bwMode="auto">
          <a:xfrm>
            <a:off x="0" y="3338513"/>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94249" name="Object 41"/>
          <p:cNvGraphicFramePr>
            <a:graphicFrameLocks noChangeAspect="1"/>
          </p:cNvGraphicFramePr>
          <p:nvPr/>
        </p:nvGraphicFramePr>
        <p:xfrm>
          <a:off x="2843213" y="4208463"/>
          <a:ext cx="2449512" cy="830262"/>
        </p:xfrm>
        <a:graphic>
          <a:graphicData uri="http://schemas.openxmlformats.org/presentationml/2006/ole">
            <mc:AlternateContent xmlns:mc="http://schemas.openxmlformats.org/markup-compatibility/2006">
              <mc:Choice xmlns:v="urn:schemas-microsoft-com:vml" Requires="v">
                <p:oleObj spid="_x0000_s57351" name="公式" r:id="rId9" imgW="647640" imgH="215640" progId="Equation.3">
                  <p:embed/>
                </p:oleObj>
              </mc:Choice>
              <mc:Fallback>
                <p:oleObj name="公式" r:id="rId9" imgW="647640" imgH="21564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213" y="4208463"/>
                        <a:ext cx="2449512" cy="830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40"/>
                                        </p:tgtEl>
                                        <p:attrNameLst>
                                          <p:attrName>style.visibility</p:attrName>
                                        </p:attrNameLst>
                                      </p:cBhvr>
                                      <p:to>
                                        <p:strVal val="visible"/>
                                      </p:to>
                                    </p:set>
                                    <p:animEffect transition="in" filter="wipe(left)">
                                      <p:cBhvr>
                                        <p:cTn id="7" dur="500"/>
                                        <p:tgtEl>
                                          <p:spTgt spid="9424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4243"/>
                                        </p:tgtEl>
                                        <p:attrNameLst>
                                          <p:attrName>style.visibility</p:attrName>
                                        </p:attrNameLst>
                                      </p:cBhvr>
                                      <p:to>
                                        <p:strVal val="visible"/>
                                      </p:to>
                                    </p:set>
                                    <p:animEffect transition="in" filter="wipe(down)">
                                      <p:cBhvr>
                                        <p:cTn id="11" dur="500"/>
                                        <p:tgtEl>
                                          <p:spTgt spid="9424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94242"/>
                                        </p:tgtEl>
                                        <p:attrNameLst>
                                          <p:attrName>style.visibility</p:attrName>
                                        </p:attrNameLst>
                                      </p:cBhvr>
                                      <p:to>
                                        <p:strVal val="visible"/>
                                      </p:to>
                                    </p:set>
                                    <p:animEffect transition="in" filter="wipe(left)">
                                      <p:cBhvr>
                                        <p:cTn id="15" dur="500"/>
                                        <p:tgtEl>
                                          <p:spTgt spid="9424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4212"/>
                                        </p:tgtEl>
                                        <p:attrNameLst>
                                          <p:attrName>style.visibility</p:attrName>
                                        </p:attrNameLst>
                                      </p:cBhvr>
                                      <p:to>
                                        <p:strVal val="visible"/>
                                      </p:to>
                                    </p:set>
                                    <p:animEffect transition="in" filter="wipe(left)">
                                      <p:cBhvr>
                                        <p:cTn id="20" dur="500"/>
                                        <p:tgtEl>
                                          <p:spTgt spid="94212"/>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4244"/>
                                        </p:tgtEl>
                                        <p:attrNameLst>
                                          <p:attrName>style.visibility</p:attrName>
                                        </p:attrNameLst>
                                      </p:cBhvr>
                                      <p:to>
                                        <p:strVal val="visible"/>
                                      </p:to>
                                    </p:set>
                                    <p:animEffect transition="in" filter="blinds(horizontal)">
                                      <p:cBhvr>
                                        <p:cTn id="25" dur="500"/>
                                        <p:tgtEl>
                                          <p:spTgt spid="94244"/>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94246"/>
                                        </p:tgtEl>
                                        <p:attrNameLst>
                                          <p:attrName>style.visibility</p:attrName>
                                        </p:attrNameLst>
                                      </p:cBhvr>
                                      <p:to>
                                        <p:strVal val="visible"/>
                                      </p:to>
                                    </p:set>
                                    <p:animEffect transition="in" filter="blinds(horizontal)">
                                      <p:cBhvr>
                                        <p:cTn id="29" dur="500"/>
                                        <p:tgtEl>
                                          <p:spTgt spid="94246"/>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94247"/>
                                        </p:tgtEl>
                                        <p:attrNameLst>
                                          <p:attrName>style.visibility</p:attrName>
                                        </p:attrNameLst>
                                      </p:cBhvr>
                                      <p:to>
                                        <p:strVal val="visible"/>
                                      </p:to>
                                    </p:set>
                                    <p:animEffect transition="in" filter="blinds(horizontal)">
                                      <p:cBhvr>
                                        <p:cTn id="34" dur="500"/>
                                        <p:tgtEl>
                                          <p:spTgt spid="94247"/>
                                        </p:tgtEl>
                                      </p:cBhvr>
                                    </p:animEffect>
                                  </p:childTnLst>
                                </p:cTn>
                              </p:par>
                            </p:childTnLst>
                          </p:cTn>
                        </p:par>
                        <p:par>
                          <p:cTn id="35" fill="hold">
                            <p:stCondLst>
                              <p:cond delay="500"/>
                            </p:stCondLst>
                            <p:childTnLst>
                              <p:par>
                                <p:cTn id="36" presetID="3" presetClass="entr" presetSubtype="10" fill="hold" grpId="0" nodeType="afterEffect">
                                  <p:stCondLst>
                                    <p:cond delay="0"/>
                                  </p:stCondLst>
                                  <p:childTnLst>
                                    <p:set>
                                      <p:cBhvr>
                                        <p:cTn id="37" dur="1" fill="hold">
                                          <p:stCondLst>
                                            <p:cond delay="0"/>
                                          </p:stCondLst>
                                        </p:cTn>
                                        <p:tgtEl>
                                          <p:spTgt spid="94248"/>
                                        </p:tgtEl>
                                        <p:attrNameLst>
                                          <p:attrName>style.visibility</p:attrName>
                                        </p:attrNameLst>
                                      </p:cBhvr>
                                      <p:to>
                                        <p:strVal val="visible"/>
                                      </p:to>
                                    </p:set>
                                    <p:animEffect transition="in" filter="blinds(horizontal)">
                                      <p:cBhvr>
                                        <p:cTn id="38" dur="500"/>
                                        <p:tgtEl>
                                          <p:spTgt spid="94248"/>
                                        </p:tgtEl>
                                      </p:cBhvr>
                                    </p:animEffect>
                                  </p:childTnLst>
                                </p:cTn>
                              </p:par>
                            </p:childTnLst>
                          </p:cTn>
                        </p:par>
                        <p:par>
                          <p:cTn id="39" fill="hold">
                            <p:stCondLst>
                              <p:cond delay="1000"/>
                            </p:stCondLst>
                            <p:childTnLst>
                              <p:par>
                                <p:cTn id="40" presetID="3" presetClass="entr" presetSubtype="10" fill="hold" nodeType="afterEffect">
                                  <p:stCondLst>
                                    <p:cond delay="0"/>
                                  </p:stCondLst>
                                  <p:childTnLst>
                                    <p:set>
                                      <p:cBhvr>
                                        <p:cTn id="41" dur="1" fill="hold">
                                          <p:stCondLst>
                                            <p:cond delay="0"/>
                                          </p:stCondLst>
                                        </p:cTn>
                                        <p:tgtEl>
                                          <p:spTgt spid="94249"/>
                                        </p:tgtEl>
                                        <p:attrNameLst>
                                          <p:attrName>style.visibility</p:attrName>
                                        </p:attrNameLst>
                                      </p:cBhvr>
                                      <p:to>
                                        <p:strVal val="visible"/>
                                      </p:to>
                                    </p:set>
                                    <p:animEffect transition="in" filter="blinds(horizontal)">
                                      <p:cBhvr>
                                        <p:cTn id="42" dur="500"/>
                                        <p:tgtEl>
                                          <p:spTgt spid="94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p:bldP spid="94240" grpId="0"/>
      <p:bldP spid="94246" grpId="0" animBg="1"/>
      <p:bldP spid="94247" grpId="0"/>
      <p:bldP spid="942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33CC"/>
                </a:solidFill>
                <a:latin typeface="幼圆" pitchFamily="49" charset="-122"/>
                <a:ea typeface="幼圆" pitchFamily="49" charset="-122"/>
              </a:rPr>
              <a:t>主要内容</a:t>
            </a:r>
            <a:endParaRPr lang="zh-CN" altLang="en-US" b="1" dirty="0">
              <a:solidFill>
                <a:srgbClr val="0033CC"/>
              </a:solidFill>
              <a:latin typeface="幼圆" pitchFamily="49" charset="-122"/>
              <a:ea typeface="幼圆" pitchFamily="49" charset="-122"/>
            </a:endParaRPr>
          </a:p>
        </p:txBody>
      </p:sp>
      <p:sp>
        <p:nvSpPr>
          <p:cNvPr id="3" name="内容占位符 2"/>
          <p:cNvSpPr>
            <a:spLocks noGrp="1"/>
          </p:cNvSpPr>
          <p:nvPr>
            <p:ph idx="1"/>
          </p:nvPr>
        </p:nvSpPr>
        <p:spPr/>
        <p:txBody>
          <a:bodyPr/>
          <a:lstStyle/>
          <a:p>
            <a:pPr>
              <a:lnSpc>
                <a:spcPct val="150000"/>
              </a:lnSpc>
            </a:pPr>
            <a:r>
              <a:rPr lang="zh-CN" altLang="en-US" b="1" dirty="0" smtClean="0">
                <a:latin typeface="幼圆" pitchFamily="49" charset="-122"/>
                <a:ea typeface="幼圆" pitchFamily="49" charset="-122"/>
              </a:rPr>
              <a:t>电的基本理论</a:t>
            </a:r>
            <a:endParaRPr lang="en-US" altLang="zh-CN" b="1" dirty="0" smtClean="0">
              <a:latin typeface="幼圆" pitchFamily="49" charset="-122"/>
              <a:ea typeface="幼圆" pitchFamily="49" charset="-122"/>
            </a:endParaRPr>
          </a:p>
          <a:p>
            <a:pPr>
              <a:lnSpc>
                <a:spcPct val="150000"/>
              </a:lnSpc>
            </a:pPr>
            <a:r>
              <a:rPr lang="zh-CN" altLang="en-US" b="1" dirty="0" smtClean="0">
                <a:latin typeface="幼圆" pitchFamily="49" charset="-122"/>
                <a:ea typeface="幼圆" pitchFamily="49" charset="-122"/>
              </a:rPr>
              <a:t>电在医学上的应用</a:t>
            </a:r>
            <a:endParaRPr lang="en-US" altLang="zh-CN" b="1" dirty="0" smtClean="0">
              <a:latin typeface="幼圆" pitchFamily="49" charset="-122"/>
              <a:ea typeface="幼圆" pitchFamily="49" charset="-122"/>
            </a:endParaRPr>
          </a:p>
          <a:p>
            <a:pPr>
              <a:lnSpc>
                <a:spcPct val="150000"/>
              </a:lnSpc>
            </a:pPr>
            <a:r>
              <a:rPr lang="zh-CN" altLang="en-US" b="1" dirty="0" smtClean="0">
                <a:latin typeface="幼圆" pitchFamily="49" charset="-122"/>
                <a:ea typeface="幼圆" pitchFamily="49" charset="-122"/>
              </a:rPr>
              <a:t>磁的基本理论</a:t>
            </a:r>
            <a:endParaRPr lang="en-US" altLang="zh-CN" b="1" dirty="0" smtClean="0">
              <a:latin typeface="幼圆" pitchFamily="49" charset="-122"/>
              <a:ea typeface="幼圆" pitchFamily="49" charset="-122"/>
            </a:endParaRPr>
          </a:p>
          <a:p>
            <a:pPr>
              <a:lnSpc>
                <a:spcPct val="150000"/>
              </a:lnSpc>
            </a:pPr>
            <a:r>
              <a:rPr lang="zh-CN" altLang="en-US" b="1" dirty="0" smtClean="0">
                <a:latin typeface="幼圆" pitchFamily="49" charset="-122"/>
                <a:ea typeface="幼圆" pitchFamily="49" charset="-122"/>
              </a:rPr>
              <a:t>磁在医学上的应用</a:t>
            </a:r>
            <a:endParaRPr lang="zh-CN" altLang="en-US" b="1" dirty="0">
              <a:latin typeface="幼圆" pitchFamily="49" charset="-122"/>
              <a:ea typeface="幼圆"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ChangeArrowheads="1"/>
          </p:cNvSpPr>
          <p:nvPr/>
        </p:nvSpPr>
        <p:spPr bwMode="auto">
          <a:xfrm>
            <a:off x="468313" y="433388"/>
            <a:ext cx="5543550" cy="579437"/>
          </a:xfrm>
          <a:prstGeom prst="rect">
            <a:avLst/>
          </a:prstGeom>
          <a:noFill/>
          <a:ln w="9525">
            <a:noFill/>
            <a:miter lim="800000"/>
            <a:headEnd/>
            <a:tailEnd/>
          </a:ln>
          <a:effectLst/>
        </p:spPr>
        <p:txBody>
          <a:bodyPr>
            <a:spAutoFit/>
          </a:bodyPr>
          <a:lstStyle/>
          <a:p>
            <a:pPr eaLnBrk="0" hangingPunct="0"/>
            <a:r>
              <a:rPr kumimoji="1" lang="en-US" altLang="zh-CN" sz="3200" b="1" dirty="0">
                <a:solidFill>
                  <a:srgbClr val="0033CC"/>
                </a:solidFill>
                <a:latin typeface="华文新魏" pitchFamily="2" charset="-122"/>
                <a:ea typeface="华文新魏" pitchFamily="2" charset="-122"/>
              </a:rPr>
              <a:t>§</a:t>
            </a:r>
            <a:r>
              <a:rPr kumimoji="1" lang="zh-CN" altLang="en-US" sz="3200" b="1" dirty="0">
                <a:solidFill>
                  <a:srgbClr val="0033CC"/>
                </a:solidFill>
                <a:latin typeface="华文新魏" pitchFamily="2" charset="-122"/>
                <a:ea typeface="华文新魏" pitchFamily="2" charset="-122"/>
              </a:rPr>
              <a:t>电容  </a:t>
            </a:r>
            <a:r>
              <a:rPr kumimoji="1" lang="en-US" altLang="zh-CN" sz="3200" b="1" dirty="0">
                <a:solidFill>
                  <a:srgbClr val="0033CC"/>
                </a:solidFill>
                <a:latin typeface="华文新魏" pitchFamily="2" charset="-122"/>
                <a:ea typeface="华文新魏" pitchFamily="2" charset="-122"/>
              </a:rPr>
              <a:t>(electric  capacity)</a:t>
            </a:r>
          </a:p>
        </p:txBody>
      </p:sp>
      <p:sp>
        <p:nvSpPr>
          <p:cNvPr id="96259" name="Rectangle 3"/>
          <p:cNvSpPr>
            <a:spLocks noChangeArrowheads="1"/>
          </p:cNvSpPr>
          <p:nvPr/>
        </p:nvSpPr>
        <p:spPr bwMode="auto">
          <a:xfrm>
            <a:off x="971550" y="2852738"/>
            <a:ext cx="2881313" cy="579437"/>
          </a:xfrm>
          <a:prstGeom prst="rect">
            <a:avLst/>
          </a:prstGeom>
          <a:noFill/>
          <a:ln w="9525">
            <a:noFill/>
            <a:miter lim="800000"/>
            <a:headEnd/>
            <a:tailEnd/>
          </a:ln>
        </p:spPr>
        <p:txBody>
          <a:bodyPr>
            <a:spAutoFit/>
          </a:bodyPr>
          <a:lstStyle/>
          <a:p>
            <a:r>
              <a:rPr lang="zh-CN" altLang="en-US" sz="3200" b="1">
                <a:solidFill>
                  <a:schemeClr val="accent2"/>
                </a:solidFill>
                <a:latin typeface="Times New Roman" pitchFamily="18" charset="0"/>
                <a:ea typeface="华文新魏" pitchFamily="2" charset="-122"/>
              </a:rPr>
              <a:t>平行板电容器</a:t>
            </a:r>
          </a:p>
        </p:txBody>
      </p:sp>
      <p:graphicFrame>
        <p:nvGraphicFramePr>
          <p:cNvPr id="96266" name="Object 10"/>
          <p:cNvGraphicFramePr>
            <a:graphicFrameLocks noGrp="1" noChangeAspect="1"/>
          </p:cNvGraphicFramePr>
          <p:nvPr>
            <p:ph sz="half" idx="1"/>
          </p:nvPr>
        </p:nvGraphicFramePr>
        <p:xfrm>
          <a:off x="3419475" y="2133600"/>
          <a:ext cx="1368425" cy="487363"/>
        </p:xfrm>
        <a:graphic>
          <a:graphicData uri="http://schemas.openxmlformats.org/presentationml/2006/ole">
            <mc:AlternateContent xmlns:mc="http://schemas.openxmlformats.org/markup-compatibility/2006">
              <mc:Choice xmlns:v="urn:schemas-microsoft-com:vml" Requires="v">
                <p:oleObj spid="_x0000_s58373" name="公式" r:id="rId3" imgW="749160" imgH="266400" progId="Equation.3">
                  <p:embed/>
                </p:oleObj>
              </mc:Choice>
              <mc:Fallback>
                <p:oleObj name="公式" r:id="rId3" imgW="749160" imgH="2664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133600"/>
                        <a:ext cx="136842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4" name="Object 8"/>
          <p:cNvGraphicFramePr>
            <a:graphicFrameLocks noGrp="1" noChangeAspect="1"/>
          </p:cNvGraphicFramePr>
          <p:nvPr>
            <p:ph sz="quarter" idx="2"/>
          </p:nvPr>
        </p:nvGraphicFramePr>
        <p:xfrm>
          <a:off x="2987675" y="5373688"/>
          <a:ext cx="2592388" cy="803275"/>
        </p:xfrm>
        <a:graphic>
          <a:graphicData uri="http://schemas.openxmlformats.org/presentationml/2006/ole">
            <mc:AlternateContent xmlns:mc="http://schemas.openxmlformats.org/markup-compatibility/2006">
              <mc:Choice xmlns:v="urn:schemas-microsoft-com:vml" Requires="v">
                <p:oleObj spid="_x0000_s58374" name="公式" r:id="rId5" imgW="1269720" imgH="393480" progId="Equation.3">
                  <p:embed/>
                </p:oleObj>
              </mc:Choice>
              <mc:Fallback>
                <p:oleObj name="公式" r:id="rId5" imgW="126972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5373688"/>
                        <a:ext cx="2592388" cy="80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6269" name="Rectangle 13"/>
          <p:cNvSpPr>
            <a:spLocks noChangeArrowheads="1"/>
          </p:cNvSpPr>
          <p:nvPr/>
        </p:nvSpPr>
        <p:spPr bwMode="auto">
          <a:xfrm>
            <a:off x="1116013" y="1196975"/>
            <a:ext cx="6697662" cy="579438"/>
          </a:xfrm>
          <a:prstGeom prst="rect">
            <a:avLst/>
          </a:prstGeom>
          <a:noFill/>
          <a:ln w="9525">
            <a:noFill/>
            <a:miter lim="800000"/>
            <a:headEnd/>
            <a:tailEnd/>
          </a:ln>
          <a:effectLst/>
        </p:spPr>
        <p:txBody>
          <a:bodyPr>
            <a:spAutoFit/>
          </a:bodyPr>
          <a:lstStyle/>
          <a:p>
            <a:pPr>
              <a:spcBef>
                <a:spcPct val="50000"/>
              </a:spcBef>
            </a:pPr>
            <a:r>
              <a:rPr lang="zh-CN" altLang="en-US" sz="3200" b="1">
                <a:solidFill>
                  <a:schemeClr val="accent2"/>
                </a:solidFill>
                <a:latin typeface="华文新魏" pitchFamily="2" charset="-122"/>
                <a:ea typeface="华文新魏" pitchFamily="2" charset="-122"/>
              </a:rPr>
              <a:t>电容器的用途</a:t>
            </a:r>
            <a:r>
              <a:rPr lang="en-US" altLang="zh-CN" sz="3200" b="1">
                <a:solidFill>
                  <a:schemeClr val="accent2"/>
                </a:solidFill>
                <a:latin typeface="Times New Roman"/>
                <a:ea typeface="华文新魏" pitchFamily="2" charset="-122"/>
              </a:rPr>
              <a:t>—</a:t>
            </a:r>
            <a:r>
              <a:rPr lang="zh-CN" altLang="en-US" sz="3200" b="1">
                <a:solidFill>
                  <a:schemeClr val="accent2"/>
                </a:solidFill>
                <a:latin typeface="Times New Roman" pitchFamily="18" charset="0"/>
                <a:ea typeface="华文新魏" pitchFamily="2" charset="-122"/>
              </a:rPr>
              <a:t>储存能量，储存电荷</a:t>
            </a:r>
          </a:p>
        </p:txBody>
      </p:sp>
      <p:sp>
        <p:nvSpPr>
          <p:cNvPr id="96270" name="Rectangle 14"/>
          <p:cNvSpPr>
            <a:spLocks noChangeArrowheads="1"/>
          </p:cNvSpPr>
          <p:nvPr/>
        </p:nvSpPr>
        <p:spPr bwMode="auto">
          <a:xfrm>
            <a:off x="7053263" y="4460875"/>
            <a:ext cx="1212850" cy="1058863"/>
          </a:xfrm>
          <a:prstGeom prst="rect">
            <a:avLst/>
          </a:prstGeom>
          <a:noFill/>
          <a:ln w="9525">
            <a:noFill/>
            <a:miter lim="800000"/>
            <a:headEnd/>
            <a:tailEnd/>
          </a:ln>
        </p:spPr>
        <p:txBody>
          <a:bodyPr/>
          <a:lstStyle/>
          <a:p>
            <a:endParaRPr lang="zh-CN" altLang="en-US"/>
          </a:p>
        </p:txBody>
      </p:sp>
      <p:pic>
        <p:nvPicPr>
          <p:cNvPr id="96272" name="Picture 16" descr="hw22"/>
          <p:cNvPicPr>
            <a:picLocks noChangeAspect="1" noChangeArrowheads="1"/>
          </p:cNvPicPr>
          <p:nvPr/>
        </p:nvPicPr>
        <p:blipFill>
          <a:blip r:embed="rId7" cstate="print"/>
          <a:srcRect/>
          <a:stretch>
            <a:fillRect/>
          </a:stretch>
        </p:blipFill>
        <p:spPr bwMode="auto">
          <a:xfrm>
            <a:off x="4211638" y="3141663"/>
            <a:ext cx="4422775" cy="1736725"/>
          </a:xfrm>
          <a:prstGeom prst="rect">
            <a:avLst/>
          </a:prstGeom>
          <a:noFill/>
        </p:spPr>
      </p:pic>
      <p:sp>
        <p:nvSpPr>
          <p:cNvPr id="96275" name="Rectangle 19"/>
          <p:cNvSpPr>
            <a:spLocks noChangeArrowheads="1"/>
          </p:cNvSpPr>
          <p:nvPr/>
        </p:nvSpPr>
        <p:spPr bwMode="auto">
          <a:xfrm>
            <a:off x="827088" y="4724400"/>
            <a:ext cx="3435350" cy="579438"/>
          </a:xfrm>
          <a:prstGeom prst="rect">
            <a:avLst/>
          </a:prstGeom>
          <a:noFill/>
          <a:ln w="9525">
            <a:noFill/>
            <a:miter lim="800000"/>
            <a:headEnd/>
            <a:tailEnd/>
          </a:ln>
          <a:effectLst/>
        </p:spPr>
        <p:txBody>
          <a:bodyPr wrap="none">
            <a:spAutoFit/>
          </a:bodyPr>
          <a:lstStyle/>
          <a:p>
            <a:pPr>
              <a:spcBef>
                <a:spcPct val="50000"/>
              </a:spcBef>
            </a:pPr>
            <a:r>
              <a:rPr lang="zh-CN" altLang="en-US" sz="3200" b="1">
                <a:solidFill>
                  <a:schemeClr val="accent2"/>
                </a:solidFill>
                <a:latin typeface="华文新魏" pitchFamily="2" charset="-122"/>
                <a:ea typeface="华文新魏" pitchFamily="2" charset="-122"/>
              </a:rPr>
              <a:t>电容器储存的能量</a:t>
            </a:r>
          </a:p>
        </p:txBody>
      </p:sp>
      <p:graphicFrame>
        <p:nvGraphicFramePr>
          <p:cNvPr id="96288" name="Object 32"/>
          <p:cNvGraphicFramePr>
            <a:graphicFrameLocks noGrp="1" noChangeAspect="1"/>
          </p:cNvGraphicFramePr>
          <p:nvPr>
            <p:ph sz="quarter" idx="3"/>
          </p:nvPr>
        </p:nvGraphicFramePr>
        <p:xfrm>
          <a:off x="1835150" y="3573463"/>
          <a:ext cx="1728788" cy="957262"/>
        </p:xfrm>
        <a:graphic>
          <a:graphicData uri="http://schemas.openxmlformats.org/presentationml/2006/ole">
            <mc:AlternateContent xmlns:mc="http://schemas.openxmlformats.org/markup-compatibility/2006">
              <mc:Choice xmlns:v="urn:schemas-microsoft-com:vml" Requires="v">
                <p:oleObj spid="_x0000_s58375" name="公式" r:id="rId8" imgW="711000" imgH="393480" progId="Equation.3">
                  <p:embed/>
                </p:oleObj>
              </mc:Choice>
              <mc:Fallback>
                <p:oleObj name="公式" r:id="rId8" imgW="711000" imgH="39348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5150" y="3573463"/>
                        <a:ext cx="1728788" cy="957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9626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9626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96259"/>
                                        </p:tgtEl>
                                        <p:attrNameLst>
                                          <p:attrName>style.visibility</p:attrName>
                                        </p:attrNameLst>
                                      </p:cBhvr>
                                      <p:to>
                                        <p:strVal val="visible"/>
                                      </p:to>
                                    </p:set>
                                  </p:childTnLst>
                                </p:cTn>
                              </p:par>
                            </p:childTnLst>
                          </p:cTn>
                        </p:par>
                        <p:par>
                          <p:cTn id="14" fill="hold">
                            <p:stCondLst>
                              <p:cond delay="500"/>
                            </p:stCondLst>
                            <p:childTnLst>
                              <p:par>
                                <p:cTn id="15" presetID="22" presetClass="entr" presetSubtype="4" fill="hold" nodeType="afterEffect">
                                  <p:stCondLst>
                                    <p:cond delay="0"/>
                                  </p:stCondLst>
                                  <p:childTnLst>
                                    <p:set>
                                      <p:cBhvr>
                                        <p:cTn id="16" dur="1" fill="hold">
                                          <p:stCondLst>
                                            <p:cond delay="0"/>
                                          </p:stCondLst>
                                        </p:cTn>
                                        <p:tgtEl>
                                          <p:spTgt spid="96272"/>
                                        </p:tgtEl>
                                        <p:attrNameLst>
                                          <p:attrName>style.visibility</p:attrName>
                                        </p:attrNameLst>
                                      </p:cBhvr>
                                      <p:to>
                                        <p:strVal val="visible"/>
                                      </p:to>
                                    </p:set>
                                    <p:animEffect transition="in" filter="wipe(down)">
                                      <p:cBhvr>
                                        <p:cTn id="17" dur="500"/>
                                        <p:tgtEl>
                                          <p:spTgt spid="96272"/>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499"/>
                                          </p:stCondLst>
                                        </p:cTn>
                                        <p:tgtEl>
                                          <p:spTgt spid="9628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96275"/>
                                        </p:tgtEl>
                                        <p:attrNameLst>
                                          <p:attrName>style.visibility</p:attrName>
                                        </p:attrNameLst>
                                      </p:cBhvr>
                                      <p:to>
                                        <p:strVal val="visible"/>
                                      </p:to>
                                    </p:se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499"/>
                                          </p:stCondLst>
                                        </p:cTn>
                                        <p:tgtEl>
                                          <p:spTgt spid="96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autoUpdateAnimBg="0"/>
      <p:bldP spid="96269" grpId="0" autoUpdateAnimBg="0"/>
      <p:bldP spid="96275"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ChangeArrowheads="1"/>
          </p:cNvSpPr>
          <p:nvPr/>
        </p:nvSpPr>
        <p:spPr bwMode="auto">
          <a:xfrm>
            <a:off x="395288" y="404813"/>
            <a:ext cx="3028950" cy="579437"/>
          </a:xfrm>
          <a:prstGeom prst="rect">
            <a:avLst/>
          </a:prstGeom>
          <a:noFill/>
          <a:ln w="9525">
            <a:noFill/>
            <a:miter lim="800000"/>
            <a:headEnd/>
            <a:tailEnd/>
          </a:ln>
          <a:effectLst/>
        </p:spPr>
        <p:txBody>
          <a:bodyPr wrap="none">
            <a:spAutoFit/>
          </a:bodyPr>
          <a:lstStyle/>
          <a:p>
            <a:pPr>
              <a:spcBef>
                <a:spcPct val="50000"/>
              </a:spcBef>
            </a:pPr>
            <a:r>
              <a:rPr lang="zh-CN" altLang="en-US" sz="3200" b="1" dirty="0">
                <a:solidFill>
                  <a:srgbClr val="0033CC"/>
                </a:solidFill>
                <a:latin typeface="华文新魏" pitchFamily="2" charset="-122"/>
                <a:ea typeface="华文新魏" pitchFamily="2" charset="-122"/>
              </a:rPr>
              <a:t>电容器串、并联</a:t>
            </a:r>
          </a:p>
        </p:txBody>
      </p:sp>
      <p:sp>
        <p:nvSpPr>
          <p:cNvPr id="98308" name="Rectangle 4"/>
          <p:cNvSpPr>
            <a:spLocks noChangeArrowheads="1"/>
          </p:cNvSpPr>
          <p:nvPr/>
        </p:nvSpPr>
        <p:spPr bwMode="auto">
          <a:xfrm>
            <a:off x="684213" y="1700213"/>
            <a:ext cx="1195387" cy="519112"/>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0033CC"/>
                </a:solidFill>
                <a:latin typeface="华文新魏" pitchFamily="2" charset="-122"/>
                <a:ea typeface="华文新魏" pitchFamily="2" charset="-122"/>
              </a:rPr>
              <a:t>串联：</a:t>
            </a:r>
          </a:p>
        </p:txBody>
      </p:sp>
      <p:graphicFrame>
        <p:nvGraphicFramePr>
          <p:cNvPr id="98309" name="Object 5"/>
          <p:cNvGraphicFramePr>
            <a:graphicFrameLocks noChangeAspect="1"/>
          </p:cNvGraphicFramePr>
          <p:nvPr/>
        </p:nvGraphicFramePr>
        <p:xfrm>
          <a:off x="2771775" y="3429000"/>
          <a:ext cx="4017963" cy="958850"/>
        </p:xfrm>
        <a:graphic>
          <a:graphicData uri="http://schemas.openxmlformats.org/presentationml/2006/ole">
            <mc:AlternateContent xmlns:mc="http://schemas.openxmlformats.org/markup-compatibility/2006">
              <mc:Choice xmlns:v="urn:schemas-microsoft-com:vml" Requires="v">
                <p:oleObj spid="_x0000_s59396" name="公式" r:id="rId3" imgW="2717640" imgH="622080" progId="Equation.3">
                  <p:embed/>
                </p:oleObj>
              </mc:Choice>
              <mc:Fallback>
                <p:oleObj name="公式" r:id="rId3" imgW="2717640" imgH="6220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3429000"/>
                        <a:ext cx="4017963"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36" name="Rectangle 32"/>
          <p:cNvSpPr>
            <a:spLocks noChangeArrowheads="1"/>
          </p:cNvSpPr>
          <p:nvPr/>
        </p:nvSpPr>
        <p:spPr bwMode="auto">
          <a:xfrm>
            <a:off x="663575" y="4376738"/>
            <a:ext cx="2316163" cy="519112"/>
          </a:xfrm>
          <a:prstGeom prst="rect">
            <a:avLst/>
          </a:prstGeom>
          <a:noFill/>
          <a:ln w="9525">
            <a:noFill/>
            <a:miter lim="800000"/>
            <a:headEnd/>
            <a:tailEnd/>
          </a:ln>
          <a:effectLst/>
        </p:spPr>
        <p:txBody>
          <a:bodyPr>
            <a:spAutoFit/>
          </a:bodyPr>
          <a:lstStyle/>
          <a:p>
            <a:pPr>
              <a:spcBef>
                <a:spcPct val="50000"/>
              </a:spcBef>
            </a:pPr>
            <a:r>
              <a:rPr lang="zh-CN" altLang="en-US" sz="2800" b="1" dirty="0">
                <a:solidFill>
                  <a:srgbClr val="0033CC"/>
                </a:solidFill>
                <a:latin typeface="华文新魏" pitchFamily="2" charset="-122"/>
                <a:ea typeface="华文新魏" pitchFamily="2" charset="-122"/>
              </a:rPr>
              <a:t>并联：</a:t>
            </a:r>
          </a:p>
        </p:txBody>
      </p:sp>
      <p:graphicFrame>
        <p:nvGraphicFramePr>
          <p:cNvPr id="98337" name="Object 33"/>
          <p:cNvGraphicFramePr>
            <a:graphicFrameLocks noChangeAspect="1"/>
          </p:cNvGraphicFramePr>
          <p:nvPr/>
        </p:nvGraphicFramePr>
        <p:xfrm>
          <a:off x="2693988" y="5926138"/>
          <a:ext cx="3689350" cy="768350"/>
        </p:xfrm>
        <a:graphic>
          <a:graphicData uri="http://schemas.openxmlformats.org/presentationml/2006/ole">
            <mc:AlternateContent xmlns:mc="http://schemas.openxmlformats.org/markup-compatibility/2006">
              <mc:Choice xmlns:v="urn:schemas-microsoft-com:vml" Requires="v">
                <p:oleObj spid="_x0000_s59397" name="公式" r:id="rId5" imgW="2412720" imgH="482400" progId="Equation.3">
                  <p:embed/>
                </p:oleObj>
              </mc:Choice>
              <mc:Fallback>
                <p:oleObj name="公式" r:id="rId5" imgW="2412720" imgH="482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3988" y="5926138"/>
                        <a:ext cx="368935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8338" name="Rectangle 34"/>
          <p:cNvSpPr>
            <a:spLocks noChangeArrowheads="1"/>
          </p:cNvSpPr>
          <p:nvPr/>
        </p:nvSpPr>
        <p:spPr bwMode="auto">
          <a:xfrm>
            <a:off x="1403350" y="1052513"/>
            <a:ext cx="3760788" cy="519112"/>
          </a:xfrm>
          <a:prstGeom prst="rect">
            <a:avLst/>
          </a:prstGeom>
          <a:noFill/>
          <a:ln w="9525">
            <a:noFill/>
            <a:miter lim="800000"/>
            <a:headEnd/>
            <a:tailEnd/>
          </a:ln>
          <a:effectLst/>
        </p:spPr>
        <p:txBody>
          <a:bodyPr>
            <a:spAutoFit/>
          </a:bodyPr>
          <a:lstStyle/>
          <a:p>
            <a:pPr>
              <a:spcBef>
                <a:spcPct val="50000"/>
              </a:spcBef>
            </a:pPr>
            <a:r>
              <a:rPr lang="zh-CN" altLang="en-US" sz="2800" b="1">
                <a:solidFill>
                  <a:srgbClr val="993300"/>
                </a:solidFill>
                <a:latin typeface="华文新魏" pitchFamily="2" charset="-122"/>
                <a:ea typeface="华文新魏" pitchFamily="2" charset="-122"/>
              </a:rPr>
              <a:t>等效电容器（总电容）</a:t>
            </a:r>
          </a:p>
        </p:txBody>
      </p:sp>
      <p:sp>
        <p:nvSpPr>
          <p:cNvPr id="98339" name="Rectangle 35"/>
          <p:cNvSpPr>
            <a:spLocks noChangeArrowheads="1"/>
          </p:cNvSpPr>
          <p:nvPr/>
        </p:nvSpPr>
        <p:spPr bwMode="auto">
          <a:xfrm>
            <a:off x="611188" y="2055813"/>
            <a:ext cx="8158162" cy="1373187"/>
          </a:xfrm>
          <a:prstGeom prst="rect">
            <a:avLst/>
          </a:prstGeom>
          <a:noFill/>
          <a:ln w="9525">
            <a:noFill/>
            <a:miter lim="800000"/>
            <a:headEnd/>
            <a:tailEnd/>
          </a:ln>
          <a:effectLst/>
        </p:spPr>
        <p:txBody>
          <a:bodyPr>
            <a:spAutoFit/>
          </a:bodyPr>
          <a:lstStyle/>
          <a:p>
            <a:pPr>
              <a:spcBef>
                <a:spcPct val="50000"/>
              </a:spcBef>
            </a:pPr>
            <a:r>
              <a:rPr lang="en-US" altLang="zh-CN" sz="2800" b="1" dirty="0">
                <a:solidFill>
                  <a:schemeClr val="hlink"/>
                </a:solidFill>
                <a:latin typeface="华文新魏" pitchFamily="2" charset="-122"/>
                <a:ea typeface="华文新魏" pitchFamily="2" charset="-122"/>
              </a:rPr>
              <a:t>      </a:t>
            </a:r>
            <a:r>
              <a:rPr lang="zh-CN" altLang="en-US" sz="2800" b="1" dirty="0">
                <a:solidFill>
                  <a:schemeClr val="accent2"/>
                </a:solidFill>
                <a:latin typeface="华文新魏" pitchFamily="2" charset="-122"/>
                <a:ea typeface="华文新魏" pitchFamily="2" charset="-122"/>
              </a:rPr>
              <a:t>当电势差</a:t>
            </a:r>
            <a:r>
              <a:rPr lang="en-US" altLang="zh-CN" sz="2800" b="1" dirty="0">
                <a:solidFill>
                  <a:schemeClr val="accent2"/>
                </a:solidFill>
                <a:latin typeface="华文新魏" pitchFamily="2" charset="-122"/>
                <a:ea typeface="华文新魏" pitchFamily="2" charset="-122"/>
              </a:rPr>
              <a:t>U</a:t>
            </a:r>
            <a:r>
              <a:rPr lang="zh-CN" altLang="en-US" sz="2800" b="1" dirty="0">
                <a:solidFill>
                  <a:schemeClr val="accent2"/>
                </a:solidFill>
                <a:latin typeface="华文新魏" pitchFamily="2" charset="-122"/>
                <a:ea typeface="华文新魏" pitchFamily="2" charset="-122"/>
              </a:rPr>
              <a:t>加在几个串联的电容器上时，这些电容器具有相等的电荷</a:t>
            </a:r>
            <a:r>
              <a:rPr lang="en-US" altLang="zh-CN" sz="2800" b="1" dirty="0">
                <a:solidFill>
                  <a:schemeClr val="accent2"/>
                </a:solidFill>
                <a:latin typeface="华文新魏" pitchFamily="2" charset="-122"/>
                <a:ea typeface="华文新魏" pitchFamily="2" charset="-122"/>
              </a:rPr>
              <a:t>q</a:t>
            </a:r>
            <a:r>
              <a:rPr lang="zh-CN" altLang="en-US" sz="2800" b="1" dirty="0">
                <a:solidFill>
                  <a:schemeClr val="accent2"/>
                </a:solidFill>
                <a:latin typeface="华文新魏" pitchFamily="2" charset="-122"/>
                <a:ea typeface="华文新魏" pitchFamily="2" charset="-122"/>
              </a:rPr>
              <a:t>。所有电容器的电势差之和等于所加的电势差。</a:t>
            </a:r>
          </a:p>
        </p:txBody>
      </p:sp>
      <p:sp>
        <p:nvSpPr>
          <p:cNvPr id="98340" name="Rectangle 36"/>
          <p:cNvSpPr>
            <a:spLocks noChangeArrowheads="1"/>
          </p:cNvSpPr>
          <p:nvPr/>
        </p:nvSpPr>
        <p:spPr bwMode="auto">
          <a:xfrm>
            <a:off x="611188" y="4797425"/>
            <a:ext cx="8158162" cy="946150"/>
          </a:xfrm>
          <a:prstGeom prst="rect">
            <a:avLst/>
          </a:prstGeom>
          <a:noFill/>
          <a:ln w="9525">
            <a:noFill/>
            <a:miter lim="800000"/>
            <a:headEnd/>
            <a:tailEnd/>
          </a:ln>
          <a:effectLst/>
        </p:spPr>
        <p:txBody>
          <a:bodyPr>
            <a:spAutoFit/>
          </a:bodyPr>
          <a:lstStyle/>
          <a:p>
            <a:pPr>
              <a:spcBef>
                <a:spcPct val="50000"/>
              </a:spcBef>
            </a:pPr>
            <a:r>
              <a:rPr lang="en-US" altLang="zh-CN" sz="2800" b="1">
                <a:solidFill>
                  <a:schemeClr val="hlink"/>
                </a:solidFill>
                <a:latin typeface="华文新魏" pitchFamily="2" charset="-122"/>
                <a:ea typeface="华文新魏" pitchFamily="2" charset="-122"/>
              </a:rPr>
              <a:t>      </a:t>
            </a:r>
            <a:r>
              <a:rPr lang="zh-CN" altLang="en-US" sz="2800" b="1">
                <a:solidFill>
                  <a:schemeClr val="accent2"/>
                </a:solidFill>
                <a:latin typeface="华文新魏" pitchFamily="2" charset="-122"/>
                <a:ea typeface="华文新魏" pitchFamily="2" charset="-122"/>
              </a:rPr>
              <a:t>当电势差</a:t>
            </a:r>
            <a:r>
              <a:rPr lang="en-US" altLang="zh-CN" sz="2800" b="1">
                <a:solidFill>
                  <a:schemeClr val="accent2"/>
                </a:solidFill>
                <a:latin typeface="华文新魏" pitchFamily="2" charset="-122"/>
                <a:ea typeface="华文新魏" pitchFamily="2" charset="-122"/>
              </a:rPr>
              <a:t>U</a:t>
            </a:r>
            <a:r>
              <a:rPr lang="zh-CN" altLang="en-US" sz="2800" b="1">
                <a:solidFill>
                  <a:schemeClr val="accent2"/>
                </a:solidFill>
                <a:latin typeface="华文新魏" pitchFamily="2" charset="-122"/>
                <a:ea typeface="华文新魏" pitchFamily="2" charset="-122"/>
              </a:rPr>
              <a:t>加在几个并联的电容器上时，该电势差加到每个电容器上。</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830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9833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9830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9833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98336"/>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499"/>
                                          </p:stCondLst>
                                        </p:cTn>
                                        <p:tgtEl>
                                          <p:spTgt spid="98337"/>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499"/>
                                          </p:stCondLst>
                                        </p:cTn>
                                        <p:tgtEl>
                                          <p:spTgt spid="98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utoUpdateAnimBg="0"/>
      <p:bldP spid="98336" grpId="0" autoUpdateAnimBg="0"/>
      <p:bldP spid="98338" grpId="0" autoUpdateAnimBg="0"/>
      <p:bldP spid="98339" grpId="0" autoUpdateAnimBg="0"/>
      <p:bldP spid="98340"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80" name="Rectangle 8"/>
          <p:cNvSpPr>
            <a:spLocks noChangeArrowheads="1"/>
          </p:cNvSpPr>
          <p:nvPr/>
        </p:nvSpPr>
        <p:spPr bwMode="auto">
          <a:xfrm>
            <a:off x="684213" y="4941888"/>
            <a:ext cx="1079500" cy="431800"/>
          </a:xfrm>
          <a:prstGeom prst="rect">
            <a:avLst/>
          </a:prstGeom>
          <a:solidFill>
            <a:schemeClr val="accent1"/>
          </a:solidFill>
          <a:ln w="9525">
            <a:noFill/>
            <a:miter lim="800000"/>
            <a:headEnd/>
            <a:tailEnd/>
          </a:ln>
          <a:effectLst/>
        </p:spPr>
        <p:txBody>
          <a:bodyPr wrap="none" anchor="ctr"/>
          <a:lstStyle/>
          <a:p>
            <a:endParaRPr lang="zh-CN" altLang="en-US"/>
          </a:p>
        </p:txBody>
      </p:sp>
      <p:sp>
        <p:nvSpPr>
          <p:cNvPr id="105474" name="Text Box 2">
            <a:hlinkClick r:id="rId3" action="ppaction://hlinksldjump"/>
          </p:cNvPr>
          <p:cNvSpPr txBox="1">
            <a:spLocks noChangeArrowheads="1"/>
          </p:cNvSpPr>
          <p:nvPr/>
        </p:nvSpPr>
        <p:spPr bwMode="auto">
          <a:xfrm>
            <a:off x="539750" y="476250"/>
            <a:ext cx="5256213" cy="579438"/>
          </a:xfrm>
          <a:prstGeom prst="rect">
            <a:avLst/>
          </a:prstGeom>
          <a:noFill/>
          <a:ln w="9525">
            <a:noFill/>
            <a:miter lim="800000"/>
            <a:headEnd/>
            <a:tailEnd/>
          </a:ln>
          <a:effectLst/>
        </p:spPr>
        <p:txBody>
          <a:bodyPr>
            <a:spAutoFit/>
          </a:bodyPr>
          <a:lstStyle/>
          <a:p>
            <a:pPr eaLnBrk="0" hangingPunct="0"/>
            <a:r>
              <a:rPr kumimoji="1" lang="en-US" altLang="zh-CN" sz="3200" b="1" dirty="0">
                <a:solidFill>
                  <a:srgbClr val="0033CC"/>
                </a:solidFill>
                <a:latin typeface="华文新魏" pitchFamily="2" charset="-122"/>
                <a:ea typeface="华文新魏" pitchFamily="2" charset="-122"/>
              </a:rPr>
              <a:t>§ </a:t>
            </a:r>
            <a:r>
              <a:rPr kumimoji="1" lang="zh-CN" altLang="en-US" sz="3200" b="1" dirty="0">
                <a:solidFill>
                  <a:srgbClr val="0033CC"/>
                </a:solidFill>
                <a:latin typeface="华文新魏" pitchFamily="2" charset="-122"/>
                <a:ea typeface="华文新魏" pitchFamily="2" charset="-122"/>
              </a:rPr>
              <a:t>电流   </a:t>
            </a:r>
            <a:r>
              <a:rPr kumimoji="1" lang="en-US" altLang="zh-CN" sz="3200" b="1" dirty="0">
                <a:solidFill>
                  <a:srgbClr val="0033CC"/>
                </a:solidFill>
                <a:latin typeface="华文新魏" pitchFamily="2" charset="-122"/>
                <a:ea typeface="华文新魏" pitchFamily="2" charset="-122"/>
              </a:rPr>
              <a:t>electric current</a:t>
            </a:r>
          </a:p>
        </p:txBody>
      </p:sp>
      <p:sp>
        <p:nvSpPr>
          <p:cNvPr id="105475" name="Rectangle 3"/>
          <p:cNvSpPr>
            <a:spLocks noChangeArrowheads="1"/>
          </p:cNvSpPr>
          <p:nvPr/>
        </p:nvSpPr>
        <p:spPr bwMode="auto">
          <a:xfrm>
            <a:off x="293688" y="1309688"/>
            <a:ext cx="4183062" cy="579437"/>
          </a:xfrm>
          <a:prstGeom prst="rect">
            <a:avLst/>
          </a:prstGeom>
          <a:noFill/>
          <a:ln w="9525">
            <a:noFill/>
            <a:miter lim="800000"/>
            <a:headEnd/>
            <a:tailEnd/>
          </a:ln>
          <a:effectLst/>
        </p:spPr>
        <p:txBody>
          <a:bodyPr>
            <a:spAutoFit/>
          </a:bodyPr>
          <a:lstStyle/>
          <a:p>
            <a:pPr>
              <a:spcBef>
                <a:spcPct val="50000"/>
              </a:spcBef>
            </a:pPr>
            <a:r>
              <a:rPr lang="en-US" altLang="zh-CN" sz="3200" dirty="0">
                <a:solidFill>
                  <a:srgbClr val="0033CC"/>
                </a:solidFill>
                <a:latin typeface="华文新魏" pitchFamily="2" charset="-122"/>
                <a:ea typeface="华文新魏" pitchFamily="2" charset="-122"/>
              </a:rPr>
              <a:t>1</a:t>
            </a:r>
            <a:r>
              <a:rPr lang="zh-CN" altLang="en-US" sz="3200" dirty="0">
                <a:solidFill>
                  <a:srgbClr val="0033CC"/>
                </a:solidFill>
                <a:latin typeface="华文新魏" pitchFamily="2" charset="-122"/>
                <a:ea typeface="华文新魏" pitchFamily="2" charset="-122"/>
              </a:rPr>
              <a:t>、运动电荷与电流</a:t>
            </a:r>
          </a:p>
        </p:txBody>
      </p:sp>
      <p:sp>
        <p:nvSpPr>
          <p:cNvPr id="105476" name="Text Box 4"/>
          <p:cNvSpPr txBox="1">
            <a:spLocks noChangeArrowheads="1"/>
          </p:cNvSpPr>
          <p:nvPr/>
        </p:nvSpPr>
        <p:spPr bwMode="auto">
          <a:xfrm>
            <a:off x="603250" y="3554413"/>
            <a:ext cx="8062913" cy="1117600"/>
          </a:xfrm>
          <a:prstGeom prst="rect">
            <a:avLst/>
          </a:prstGeom>
          <a:noFill/>
          <a:ln w="9525">
            <a:noFill/>
            <a:miter lim="800000"/>
            <a:headEnd/>
            <a:tailEnd/>
          </a:ln>
          <a:effectLst/>
        </p:spPr>
        <p:txBody>
          <a:bodyPr>
            <a:spAutoFit/>
          </a:bodyPr>
          <a:lstStyle/>
          <a:p>
            <a:pPr marL="1238250" indent="-1238250">
              <a:lnSpc>
                <a:spcPct val="120000"/>
              </a:lnSpc>
              <a:spcBef>
                <a:spcPct val="50000"/>
              </a:spcBef>
            </a:pPr>
            <a:r>
              <a:rPr kumimoji="1" lang="zh-CN" altLang="en-US" sz="2800">
                <a:solidFill>
                  <a:schemeClr val="accent2"/>
                </a:solidFill>
                <a:latin typeface="华文新魏" pitchFamily="2" charset="-122"/>
                <a:ea typeface="华文新魏" pitchFamily="2" charset="-122"/>
              </a:rPr>
              <a:t>一截孤立铜线中的自由电子以 </a:t>
            </a:r>
            <a:r>
              <a:rPr kumimoji="1" lang="en-US" altLang="zh-CN" sz="2800">
                <a:solidFill>
                  <a:schemeClr val="accent2"/>
                </a:solidFill>
                <a:latin typeface="华文新魏" pitchFamily="2" charset="-122"/>
                <a:ea typeface="华文新魏" pitchFamily="2" charset="-122"/>
              </a:rPr>
              <a:t>10</a:t>
            </a:r>
            <a:r>
              <a:rPr kumimoji="1" lang="en-US" altLang="zh-CN" sz="2800" baseline="30000">
                <a:solidFill>
                  <a:schemeClr val="accent2"/>
                </a:solidFill>
                <a:latin typeface="华文新魏" pitchFamily="2" charset="-122"/>
                <a:ea typeface="华文新魏" pitchFamily="2" charset="-122"/>
              </a:rPr>
              <a:t>6</a:t>
            </a:r>
            <a:r>
              <a:rPr kumimoji="1" lang="en-US" altLang="zh-CN" sz="2800">
                <a:solidFill>
                  <a:schemeClr val="accent2"/>
                </a:solidFill>
                <a:latin typeface="华文新魏" pitchFamily="2" charset="-122"/>
                <a:ea typeface="华文新魏" pitchFamily="2" charset="-122"/>
              </a:rPr>
              <a:t>m/s </a:t>
            </a:r>
            <a:r>
              <a:rPr kumimoji="1" lang="zh-CN" altLang="en-US" sz="2800">
                <a:solidFill>
                  <a:schemeClr val="accent2"/>
                </a:solidFill>
                <a:latin typeface="华文新魏" pitchFamily="2" charset="-122"/>
                <a:ea typeface="华文新魏" pitchFamily="2" charset="-122"/>
              </a:rPr>
              <a:t>数量级的速率作无规则运动。</a:t>
            </a:r>
          </a:p>
        </p:txBody>
      </p:sp>
      <p:sp>
        <p:nvSpPr>
          <p:cNvPr id="105477" name="Rectangle 5"/>
          <p:cNvSpPr>
            <a:spLocks noChangeArrowheads="1"/>
          </p:cNvSpPr>
          <p:nvPr/>
        </p:nvSpPr>
        <p:spPr bwMode="auto">
          <a:xfrm>
            <a:off x="838200" y="2017713"/>
            <a:ext cx="7567613" cy="1373187"/>
          </a:xfrm>
          <a:prstGeom prst="rect">
            <a:avLst/>
          </a:prstGeom>
          <a:noFill/>
          <a:ln w="9525">
            <a:noFill/>
            <a:miter lim="800000"/>
            <a:headEnd/>
            <a:tailEnd/>
          </a:ln>
          <a:effectLst/>
        </p:spPr>
        <p:txBody>
          <a:bodyPr>
            <a:spAutoFit/>
          </a:bodyPr>
          <a:lstStyle/>
          <a:p>
            <a:r>
              <a:rPr kumimoji="1" lang="zh-CN" altLang="en-US" sz="2800">
                <a:solidFill>
                  <a:schemeClr val="accent2"/>
                </a:solidFill>
                <a:latin typeface="Times New Roman" pitchFamily="18" charset="0"/>
                <a:ea typeface="华文新魏" pitchFamily="2" charset="-122"/>
              </a:rPr>
              <a:t>电流实例</a:t>
            </a:r>
            <a:r>
              <a:rPr kumimoji="1" lang="en-US" altLang="zh-CN" sz="2800">
                <a:solidFill>
                  <a:schemeClr val="accent2"/>
                </a:solidFill>
                <a:latin typeface="Times New Roman" pitchFamily="18" charset="0"/>
                <a:ea typeface="华文新魏" pitchFamily="2" charset="-122"/>
                <a:cs typeface="Times New Roman" pitchFamily="18" charset="0"/>
              </a:rPr>
              <a:t>—</a:t>
            </a:r>
            <a:r>
              <a:rPr kumimoji="1" lang="zh-CN" altLang="en-US" sz="2800">
                <a:solidFill>
                  <a:srgbClr val="993300"/>
                </a:solidFill>
                <a:latin typeface="Times New Roman" pitchFamily="18" charset="0"/>
                <a:ea typeface="华文新魏" pitchFamily="2" charset="-122"/>
              </a:rPr>
              <a:t>导线、电气设备、雷电、神经电流、</a:t>
            </a:r>
          </a:p>
          <a:p>
            <a:r>
              <a:rPr kumimoji="1" lang="zh-CN" altLang="en-US" sz="2800">
                <a:solidFill>
                  <a:srgbClr val="993300"/>
                </a:solidFill>
                <a:latin typeface="Times New Roman" pitchFamily="18" charset="0"/>
                <a:ea typeface="华文新魏" pitchFamily="2" charset="-122"/>
              </a:rPr>
              <a:t>                    显象管中电子束、芯片、太阳风、</a:t>
            </a:r>
          </a:p>
          <a:p>
            <a:r>
              <a:rPr kumimoji="1" lang="zh-CN" altLang="en-US" sz="2800">
                <a:solidFill>
                  <a:srgbClr val="993300"/>
                </a:solidFill>
                <a:latin typeface="Times New Roman" pitchFamily="18" charset="0"/>
                <a:ea typeface="华文新魏" pitchFamily="2" charset="-122"/>
              </a:rPr>
              <a:t>                    高能宇宙射线</a:t>
            </a:r>
            <a:r>
              <a:rPr kumimoji="1" lang="en-US" altLang="zh-CN" sz="2800">
                <a:solidFill>
                  <a:srgbClr val="993300"/>
                </a:solidFill>
                <a:latin typeface="Times New Roman" pitchFamily="18" charset="0"/>
                <a:ea typeface="华文新魏" pitchFamily="2" charset="-122"/>
              </a:rPr>
              <a:t>……</a:t>
            </a:r>
          </a:p>
        </p:txBody>
      </p:sp>
      <p:sp>
        <p:nvSpPr>
          <p:cNvPr id="105478" name="Text Box 6"/>
          <p:cNvSpPr txBox="1">
            <a:spLocks noChangeArrowheads="1"/>
          </p:cNvSpPr>
          <p:nvPr/>
        </p:nvSpPr>
        <p:spPr bwMode="auto">
          <a:xfrm>
            <a:off x="611188" y="4797425"/>
            <a:ext cx="7705725" cy="604838"/>
          </a:xfrm>
          <a:prstGeom prst="rect">
            <a:avLst/>
          </a:prstGeom>
          <a:noFill/>
          <a:ln w="9525">
            <a:noFill/>
            <a:miter lim="800000"/>
            <a:headEnd/>
            <a:tailEnd/>
          </a:ln>
          <a:effectLst/>
        </p:spPr>
        <p:txBody>
          <a:bodyPr>
            <a:spAutoFit/>
          </a:bodyPr>
          <a:lstStyle/>
          <a:p>
            <a:pPr marL="1238250" indent="-1238250">
              <a:lnSpc>
                <a:spcPct val="120000"/>
              </a:lnSpc>
              <a:spcBef>
                <a:spcPct val="50000"/>
              </a:spcBef>
            </a:pPr>
            <a:r>
              <a:rPr kumimoji="1" lang="zh-CN" altLang="en-US" sz="2800" dirty="0">
                <a:solidFill>
                  <a:srgbClr val="0000FF"/>
                </a:solidFill>
                <a:ea typeface="华文新魏" pitchFamily="2" charset="-122"/>
              </a:rPr>
              <a:t>载流子的定向移动形成宏观的电流。</a:t>
            </a:r>
            <a:r>
              <a:rPr kumimoji="1" lang="zh-CN" altLang="en-US" dirty="0"/>
              <a:t> </a:t>
            </a:r>
          </a:p>
        </p:txBody>
      </p:sp>
      <p:sp>
        <p:nvSpPr>
          <p:cNvPr id="105479" name="AutoShape 7"/>
          <p:cNvSpPr>
            <a:spLocks noChangeArrowheads="1"/>
          </p:cNvSpPr>
          <p:nvPr/>
        </p:nvSpPr>
        <p:spPr bwMode="auto">
          <a:xfrm>
            <a:off x="1042988" y="5734050"/>
            <a:ext cx="2808287" cy="719138"/>
          </a:xfrm>
          <a:prstGeom prst="wedgeRectCallout">
            <a:avLst>
              <a:gd name="adj1" fmla="val -49264"/>
              <a:gd name="adj2" fmla="val -103861"/>
            </a:avLst>
          </a:prstGeom>
          <a:solidFill>
            <a:schemeClr val="accent1"/>
          </a:solidFill>
          <a:ln w="9525">
            <a:solidFill>
              <a:schemeClr val="tx1"/>
            </a:solidFill>
            <a:miter lim="800000"/>
            <a:headEnd/>
            <a:tailEnd/>
          </a:ln>
          <a:effectLst/>
        </p:spPr>
        <p:txBody>
          <a:bodyPr/>
          <a:lstStyle/>
          <a:p>
            <a:pPr algn="ctr"/>
            <a:r>
              <a:rPr lang="zh-CN" altLang="en-US" sz="2000" b="1">
                <a:latin typeface="黑体" pitchFamily="2" charset="-122"/>
                <a:ea typeface="黑体" pitchFamily="2" charset="-122"/>
              </a:rPr>
              <a:t>导体中存在的大量可自由移动的带电粒子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0547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0547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0547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105478"/>
                                        </p:tgtEl>
                                        <p:attrNameLst>
                                          <p:attrName>style.visibility</p:attrName>
                                        </p:attrNameLst>
                                      </p:cBhvr>
                                      <p:to>
                                        <p:strVal val="visible"/>
                                      </p:to>
                                    </p:set>
                                  </p:childTnLst>
                                </p:cTn>
                              </p:par>
                            </p:childTnLst>
                          </p:cTn>
                        </p:par>
                        <p:par>
                          <p:cTn id="18" fill="hold">
                            <p:stCondLst>
                              <p:cond delay="500"/>
                            </p:stCondLst>
                            <p:childTnLst>
                              <p:par>
                                <p:cTn id="19" presetID="3" presetClass="entr" presetSubtype="10" fill="hold" grpId="0" nodeType="afterEffect">
                                  <p:stCondLst>
                                    <p:cond delay="0"/>
                                  </p:stCondLst>
                                  <p:childTnLst>
                                    <p:set>
                                      <p:cBhvr>
                                        <p:cTn id="20" dur="1" fill="hold">
                                          <p:stCondLst>
                                            <p:cond delay="0"/>
                                          </p:stCondLst>
                                        </p:cTn>
                                        <p:tgtEl>
                                          <p:spTgt spid="105480"/>
                                        </p:tgtEl>
                                        <p:attrNameLst>
                                          <p:attrName>style.visibility</p:attrName>
                                        </p:attrNameLst>
                                      </p:cBhvr>
                                      <p:to>
                                        <p:strVal val="visible"/>
                                      </p:to>
                                    </p:set>
                                    <p:animEffect transition="in" filter="blinds(horizontal)">
                                      <p:cBhvr>
                                        <p:cTn id="21" dur="500"/>
                                        <p:tgtEl>
                                          <p:spTgt spid="105480"/>
                                        </p:tgtEl>
                                      </p:cBhvr>
                                    </p:animEffect>
                                  </p:childTnLst>
                                </p:cTn>
                              </p:par>
                            </p:childTnLst>
                          </p:cTn>
                        </p:par>
                        <p:par>
                          <p:cTn id="22" fill="hold">
                            <p:stCondLst>
                              <p:cond delay="1000"/>
                            </p:stCondLst>
                            <p:childTnLst>
                              <p:par>
                                <p:cTn id="23" presetID="3" presetClass="entr" presetSubtype="10" fill="hold" grpId="0" nodeType="afterEffect">
                                  <p:stCondLst>
                                    <p:cond delay="0"/>
                                  </p:stCondLst>
                                  <p:childTnLst>
                                    <p:set>
                                      <p:cBhvr>
                                        <p:cTn id="24" dur="1" fill="hold">
                                          <p:stCondLst>
                                            <p:cond delay="0"/>
                                          </p:stCondLst>
                                        </p:cTn>
                                        <p:tgtEl>
                                          <p:spTgt spid="105479"/>
                                        </p:tgtEl>
                                        <p:attrNameLst>
                                          <p:attrName>style.visibility</p:attrName>
                                        </p:attrNameLst>
                                      </p:cBhvr>
                                      <p:to>
                                        <p:strVal val="visible"/>
                                      </p:to>
                                    </p:set>
                                    <p:animEffect transition="in" filter="blinds(horizontal)">
                                      <p:cBhvr>
                                        <p:cTn id="25" dur="500"/>
                                        <p:tgtEl>
                                          <p:spTgt spid="105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0" grpId="0" animBg="1"/>
      <p:bldP spid="105475" grpId="0" autoUpdateAnimBg="0"/>
      <p:bldP spid="105476" grpId="0" autoUpdateAnimBg="0"/>
      <p:bldP spid="105477" grpId="0" autoUpdateAnimBg="0"/>
      <p:bldP spid="105478" grpId="0" autoUpdateAnimBg="0"/>
      <p:bldP spid="10547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395288" y="404813"/>
            <a:ext cx="2881312" cy="579437"/>
          </a:xfrm>
          <a:prstGeom prst="rect">
            <a:avLst/>
          </a:prstGeom>
          <a:noFill/>
          <a:ln w="9525">
            <a:noFill/>
            <a:miter lim="800000"/>
            <a:headEnd/>
            <a:tailEnd/>
          </a:ln>
          <a:effectLst/>
        </p:spPr>
        <p:txBody>
          <a:bodyPr>
            <a:spAutoFit/>
          </a:bodyPr>
          <a:lstStyle/>
          <a:p>
            <a:pPr>
              <a:spcBef>
                <a:spcPct val="50000"/>
              </a:spcBef>
            </a:pPr>
            <a:r>
              <a:rPr lang="en-US" altLang="zh-CN" sz="3200" b="1" dirty="0">
                <a:solidFill>
                  <a:srgbClr val="0033CC"/>
                </a:solidFill>
                <a:latin typeface="华文新魏" pitchFamily="2" charset="-122"/>
                <a:ea typeface="华文新魏" pitchFamily="2" charset="-122"/>
              </a:rPr>
              <a:t>2</a:t>
            </a:r>
            <a:r>
              <a:rPr lang="zh-CN" altLang="en-US" sz="3200" b="1" dirty="0">
                <a:solidFill>
                  <a:srgbClr val="0033CC"/>
                </a:solidFill>
                <a:latin typeface="华文新魏" pitchFamily="2" charset="-122"/>
                <a:ea typeface="华文新魏" pitchFamily="2" charset="-122"/>
              </a:rPr>
              <a:t>、恒定电流</a:t>
            </a:r>
          </a:p>
        </p:txBody>
      </p:sp>
      <p:sp>
        <p:nvSpPr>
          <p:cNvPr id="106499" name="Text Box 3"/>
          <p:cNvSpPr txBox="1">
            <a:spLocks noChangeArrowheads="1"/>
          </p:cNvSpPr>
          <p:nvPr/>
        </p:nvSpPr>
        <p:spPr bwMode="auto">
          <a:xfrm>
            <a:off x="835025" y="3876675"/>
            <a:ext cx="7192963" cy="946150"/>
          </a:xfrm>
          <a:prstGeom prst="rect">
            <a:avLst/>
          </a:prstGeom>
          <a:noFill/>
          <a:ln w="9525">
            <a:noFill/>
            <a:miter lim="800000"/>
            <a:headEnd/>
            <a:tailEnd/>
          </a:ln>
          <a:effectLst/>
        </p:spPr>
        <p:txBody>
          <a:bodyPr>
            <a:spAutoFit/>
          </a:bodyPr>
          <a:lstStyle/>
          <a:p>
            <a:pPr>
              <a:spcBef>
                <a:spcPct val="50000"/>
              </a:spcBef>
            </a:pPr>
            <a:r>
              <a:rPr kumimoji="1" lang="en-US" altLang="zh-CN" sz="2800">
                <a:solidFill>
                  <a:schemeClr val="accent2"/>
                </a:solidFill>
                <a:latin typeface="华文新魏" pitchFamily="2" charset="-122"/>
                <a:ea typeface="华文新魏" pitchFamily="2" charset="-122"/>
              </a:rPr>
              <a:t>        </a:t>
            </a:r>
            <a:r>
              <a:rPr kumimoji="1" lang="zh-CN" altLang="en-US" sz="2800">
                <a:solidFill>
                  <a:schemeClr val="accent2"/>
                </a:solidFill>
                <a:latin typeface="华文新魏" pitchFamily="2" charset="-122"/>
                <a:ea typeface="华文新魏" pitchFamily="2" charset="-122"/>
              </a:rPr>
              <a:t>电量</a:t>
            </a:r>
            <a:r>
              <a:rPr kumimoji="1" lang="en-US" altLang="zh-CN" sz="2800">
                <a:solidFill>
                  <a:srgbClr val="993300"/>
                </a:solidFill>
                <a:latin typeface="华文新魏" pitchFamily="2" charset="-122"/>
                <a:ea typeface="华文新魏" pitchFamily="2" charset="-122"/>
              </a:rPr>
              <a:t>dq</a:t>
            </a:r>
            <a:r>
              <a:rPr kumimoji="1" lang="zh-CN" altLang="en-US" sz="2800">
                <a:solidFill>
                  <a:schemeClr val="accent2"/>
                </a:solidFill>
                <a:latin typeface="华文新魏" pitchFamily="2" charset="-122"/>
                <a:ea typeface="华文新魏" pitchFamily="2" charset="-122"/>
              </a:rPr>
              <a:t>在时间</a:t>
            </a:r>
            <a:r>
              <a:rPr kumimoji="1" lang="en-US" altLang="zh-CN" sz="2800">
                <a:solidFill>
                  <a:srgbClr val="993300"/>
                </a:solidFill>
                <a:latin typeface="华文新魏" pitchFamily="2" charset="-122"/>
                <a:ea typeface="华文新魏" pitchFamily="2" charset="-122"/>
              </a:rPr>
              <a:t>dt</a:t>
            </a:r>
            <a:r>
              <a:rPr kumimoji="1" lang="zh-CN" altLang="en-US" sz="2800">
                <a:solidFill>
                  <a:schemeClr val="accent2"/>
                </a:solidFill>
                <a:latin typeface="华文新魏" pitchFamily="2" charset="-122"/>
                <a:ea typeface="华文新魏" pitchFamily="2" charset="-122"/>
              </a:rPr>
              <a:t>内通过一横截面积，则电流（强度）定义为：</a:t>
            </a:r>
          </a:p>
        </p:txBody>
      </p:sp>
      <p:sp>
        <p:nvSpPr>
          <p:cNvPr id="106500" name="Rectangle 4"/>
          <p:cNvSpPr>
            <a:spLocks noChangeArrowheads="1"/>
          </p:cNvSpPr>
          <p:nvPr/>
        </p:nvSpPr>
        <p:spPr bwMode="auto">
          <a:xfrm>
            <a:off x="1258888" y="2781300"/>
            <a:ext cx="6634162" cy="955675"/>
          </a:xfrm>
          <a:prstGeom prst="rect">
            <a:avLst/>
          </a:prstGeom>
          <a:noFill/>
          <a:ln w="9525">
            <a:solidFill>
              <a:srgbClr val="FF0000"/>
            </a:solidFill>
            <a:miter lim="800000"/>
            <a:headEnd/>
            <a:tailEnd/>
          </a:ln>
          <a:effectLst/>
        </p:spPr>
        <p:txBody>
          <a:bodyPr>
            <a:spAutoFit/>
          </a:bodyPr>
          <a:lstStyle/>
          <a:p>
            <a:r>
              <a:rPr kumimoji="1" lang="en-US" altLang="zh-CN" sz="2800">
                <a:solidFill>
                  <a:schemeClr val="accent2"/>
                </a:solidFill>
                <a:latin typeface="Times New Roman" pitchFamily="18" charset="0"/>
                <a:ea typeface="华文新魏" pitchFamily="2" charset="-122"/>
              </a:rPr>
              <a:t>        </a:t>
            </a:r>
            <a:r>
              <a:rPr kumimoji="1" lang="zh-CN" altLang="en-US" sz="2800">
                <a:solidFill>
                  <a:schemeClr val="accent2"/>
                </a:solidFill>
                <a:latin typeface="Times New Roman" pitchFamily="18" charset="0"/>
                <a:ea typeface="华文新魏" pitchFamily="2" charset="-122"/>
              </a:rPr>
              <a:t>极短时间后，电子流动达到恒定值，于是电流处于</a:t>
            </a:r>
            <a:r>
              <a:rPr kumimoji="1" lang="zh-CN" altLang="en-US" sz="2800">
                <a:solidFill>
                  <a:srgbClr val="993300"/>
                </a:solidFill>
                <a:latin typeface="Times New Roman" pitchFamily="18" charset="0"/>
                <a:ea typeface="华文新魏" pitchFamily="2" charset="-122"/>
              </a:rPr>
              <a:t>稳恒状态。</a:t>
            </a:r>
          </a:p>
        </p:txBody>
      </p:sp>
      <p:grpSp>
        <p:nvGrpSpPr>
          <p:cNvPr id="2" name="Group 8"/>
          <p:cNvGrpSpPr>
            <a:grpSpLocks/>
          </p:cNvGrpSpPr>
          <p:nvPr/>
        </p:nvGrpSpPr>
        <p:grpSpPr bwMode="auto">
          <a:xfrm>
            <a:off x="2771775" y="692150"/>
            <a:ext cx="3584575" cy="2060575"/>
            <a:chOff x="2873" y="454"/>
            <a:chExt cx="2258" cy="1298"/>
          </a:xfrm>
        </p:grpSpPr>
        <p:grpSp>
          <p:nvGrpSpPr>
            <p:cNvPr id="3" name="Group 9"/>
            <p:cNvGrpSpPr>
              <a:grpSpLocks/>
            </p:cNvGrpSpPr>
            <p:nvPr/>
          </p:nvGrpSpPr>
          <p:grpSpPr bwMode="auto">
            <a:xfrm>
              <a:off x="3044" y="668"/>
              <a:ext cx="1926" cy="909"/>
              <a:chOff x="667" y="640"/>
              <a:chExt cx="1926" cy="909"/>
            </a:xfrm>
          </p:grpSpPr>
          <p:sp>
            <p:nvSpPr>
              <p:cNvPr id="106506" name="AutoShape 10"/>
              <p:cNvSpPr>
                <a:spLocks noChangeArrowheads="1"/>
              </p:cNvSpPr>
              <p:nvPr/>
            </p:nvSpPr>
            <p:spPr bwMode="auto">
              <a:xfrm>
                <a:off x="667" y="640"/>
                <a:ext cx="1926" cy="909"/>
              </a:xfrm>
              <a:prstGeom prst="roundRect">
                <a:avLst>
                  <a:gd name="adj" fmla="val 16667"/>
                </a:avLst>
              </a:prstGeom>
              <a:solidFill>
                <a:schemeClr val="bg2">
                  <a:alpha val="99001"/>
                </a:schemeClr>
              </a:solidFill>
              <a:ln w="9525">
                <a:solidFill>
                  <a:schemeClr val="tx1"/>
                </a:solidFill>
                <a:round/>
                <a:headEnd/>
                <a:tailEnd/>
              </a:ln>
              <a:effectLst/>
            </p:spPr>
            <p:txBody>
              <a:bodyPr wrap="none" anchor="ctr"/>
              <a:lstStyle/>
              <a:p>
                <a:endParaRPr lang="zh-CN" altLang="en-US"/>
              </a:p>
            </p:txBody>
          </p:sp>
          <p:sp>
            <p:nvSpPr>
              <p:cNvPr id="106507" name="AutoShape 11"/>
              <p:cNvSpPr>
                <a:spLocks noChangeArrowheads="1"/>
              </p:cNvSpPr>
              <p:nvPr/>
            </p:nvSpPr>
            <p:spPr bwMode="auto">
              <a:xfrm>
                <a:off x="774" y="756"/>
                <a:ext cx="1692" cy="675"/>
              </a:xfrm>
              <a:prstGeom prst="roundRect">
                <a:avLst>
                  <a:gd name="adj" fmla="val 16667"/>
                </a:avLst>
              </a:prstGeom>
              <a:solidFill>
                <a:schemeClr val="bg1">
                  <a:alpha val="99001"/>
                </a:schemeClr>
              </a:solidFill>
              <a:ln w="9525">
                <a:solidFill>
                  <a:schemeClr val="tx1"/>
                </a:solidFill>
                <a:round/>
                <a:headEnd/>
                <a:tailEnd/>
              </a:ln>
              <a:effectLst/>
            </p:spPr>
            <p:txBody>
              <a:bodyPr wrap="none" anchor="ctr"/>
              <a:lstStyle/>
              <a:p>
                <a:endParaRPr lang="zh-CN" altLang="en-US"/>
              </a:p>
            </p:txBody>
          </p:sp>
        </p:grpSp>
        <p:sp>
          <p:nvSpPr>
            <p:cNvPr id="106508" name="Rectangle 12"/>
            <p:cNvSpPr>
              <a:spLocks noChangeArrowheads="1"/>
            </p:cNvSpPr>
            <p:nvPr/>
          </p:nvSpPr>
          <p:spPr bwMode="auto">
            <a:xfrm>
              <a:off x="3627" y="1368"/>
              <a:ext cx="774" cy="261"/>
            </a:xfrm>
            <a:prstGeom prst="rect">
              <a:avLst/>
            </a:prstGeom>
            <a:solidFill>
              <a:srgbClr val="CC6600"/>
            </a:solidFill>
            <a:ln w="9525">
              <a:noFill/>
              <a:miter lim="800000"/>
              <a:headEnd/>
              <a:tailEnd/>
            </a:ln>
            <a:effectLst/>
          </p:spPr>
          <p:txBody>
            <a:bodyPr wrap="none" anchor="ctr"/>
            <a:lstStyle/>
            <a:p>
              <a:endParaRPr lang="zh-CN" altLang="en-US"/>
            </a:p>
          </p:txBody>
        </p:sp>
        <p:graphicFrame>
          <p:nvGraphicFramePr>
            <p:cNvPr id="106509" name="Object 13"/>
            <p:cNvGraphicFramePr>
              <a:graphicFrameLocks noChangeAspect="1"/>
            </p:cNvGraphicFramePr>
            <p:nvPr/>
          </p:nvGraphicFramePr>
          <p:xfrm>
            <a:off x="3330" y="1568"/>
            <a:ext cx="126" cy="182"/>
          </p:xfrm>
          <a:graphic>
            <a:graphicData uri="http://schemas.openxmlformats.org/presentationml/2006/ole">
              <mc:AlternateContent xmlns:mc="http://schemas.openxmlformats.org/markup-compatibility/2006">
                <mc:Choice xmlns:v="urn:schemas-microsoft-com:vml" Requires="v">
                  <p:oleObj spid="_x0000_s60427" name="公式" r:id="rId4" imgW="114120" imgH="164880" progId="Equation.3">
                    <p:embed/>
                  </p:oleObj>
                </mc:Choice>
                <mc:Fallback>
                  <p:oleObj name="公式" r:id="rId4" imgW="114120" imgH="16488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0" y="1568"/>
                          <a:ext cx="126" cy="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10" name="Object 14"/>
            <p:cNvGraphicFramePr>
              <a:graphicFrameLocks noChangeAspect="1"/>
            </p:cNvGraphicFramePr>
            <p:nvPr/>
          </p:nvGraphicFramePr>
          <p:xfrm>
            <a:off x="5005" y="1020"/>
            <a:ext cx="126" cy="182"/>
          </p:xfrm>
          <a:graphic>
            <a:graphicData uri="http://schemas.openxmlformats.org/presentationml/2006/ole">
              <mc:AlternateContent xmlns:mc="http://schemas.openxmlformats.org/markup-compatibility/2006">
                <mc:Choice xmlns:v="urn:schemas-microsoft-com:vml" Requires="v">
                  <p:oleObj spid="_x0000_s60428" name="公式" r:id="rId6" imgW="114120" imgH="164880" progId="Equation.3">
                    <p:embed/>
                  </p:oleObj>
                </mc:Choice>
                <mc:Fallback>
                  <p:oleObj name="公式" r:id="rId6" imgW="114120" imgH="16488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5" y="1020"/>
                          <a:ext cx="126" cy="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11" name="Object 15"/>
            <p:cNvGraphicFramePr>
              <a:graphicFrameLocks noChangeAspect="1"/>
            </p:cNvGraphicFramePr>
            <p:nvPr/>
          </p:nvGraphicFramePr>
          <p:xfrm>
            <a:off x="3926" y="454"/>
            <a:ext cx="126" cy="182"/>
          </p:xfrm>
          <a:graphic>
            <a:graphicData uri="http://schemas.openxmlformats.org/presentationml/2006/ole">
              <mc:AlternateContent xmlns:mc="http://schemas.openxmlformats.org/markup-compatibility/2006">
                <mc:Choice xmlns:v="urn:schemas-microsoft-com:vml" Requires="v">
                  <p:oleObj spid="_x0000_s60429" name="公式" r:id="rId8" imgW="114120" imgH="164880" progId="Equation.3">
                    <p:embed/>
                  </p:oleObj>
                </mc:Choice>
                <mc:Fallback>
                  <p:oleObj name="公式" r:id="rId8" imgW="114120" imgH="164880" progId="Equation.3">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6" y="454"/>
                          <a:ext cx="126" cy="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12" name="Object 16"/>
            <p:cNvGraphicFramePr>
              <a:graphicFrameLocks noChangeAspect="1"/>
            </p:cNvGraphicFramePr>
            <p:nvPr/>
          </p:nvGraphicFramePr>
          <p:xfrm>
            <a:off x="4225" y="1439"/>
            <a:ext cx="158" cy="95"/>
          </p:xfrm>
          <a:graphic>
            <a:graphicData uri="http://schemas.openxmlformats.org/presentationml/2006/ole">
              <mc:AlternateContent xmlns:mc="http://schemas.openxmlformats.org/markup-compatibility/2006">
                <mc:Choice xmlns:v="urn:schemas-microsoft-com:vml" Requires="v">
                  <p:oleObj spid="_x0000_s60430" name="公式" r:id="rId9" imgW="126720" imgH="75960" progId="Equation.3">
                    <p:embed/>
                  </p:oleObj>
                </mc:Choice>
                <mc:Fallback>
                  <p:oleObj name="公式" r:id="rId9" imgW="126720" imgH="75960" progId="Equation.3">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25" y="1439"/>
                          <a:ext cx="158" cy="9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13" name="Object 17"/>
            <p:cNvGraphicFramePr>
              <a:graphicFrameLocks noChangeAspect="1"/>
            </p:cNvGraphicFramePr>
            <p:nvPr/>
          </p:nvGraphicFramePr>
          <p:xfrm>
            <a:off x="3625" y="1396"/>
            <a:ext cx="199" cy="199"/>
          </p:xfrm>
          <a:graphic>
            <a:graphicData uri="http://schemas.openxmlformats.org/presentationml/2006/ole">
              <mc:AlternateContent xmlns:mc="http://schemas.openxmlformats.org/markup-compatibility/2006">
                <mc:Choice xmlns:v="urn:schemas-microsoft-com:vml" Requires="v">
                  <p:oleObj spid="_x0000_s60431" name="公式" r:id="rId11" imgW="139680" imgH="139680" progId="Equation.3">
                    <p:embed/>
                  </p:oleObj>
                </mc:Choice>
                <mc:Fallback>
                  <p:oleObj name="公式" r:id="rId11" imgW="139680" imgH="139680" progId="Equation.3">
                    <p:embed/>
                    <p:pic>
                      <p:nvPicPr>
                        <p:cNvPr id="0" name="Picture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625" y="1396"/>
                          <a:ext cx="199" cy="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14" name="Line 18"/>
            <p:cNvSpPr>
              <a:spLocks noChangeShapeType="1"/>
            </p:cNvSpPr>
            <p:nvPr/>
          </p:nvSpPr>
          <p:spPr bwMode="auto">
            <a:xfrm flipH="1" flipV="1">
              <a:off x="3186" y="1521"/>
              <a:ext cx="360" cy="0"/>
            </a:xfrm>
            <a:prstGeom prst="line">
              <a:avLst/>
            </a:prstGeom>
            <a:noFill/>
            <a:ln w="9525">
              <a:solidFill>
                <a:srgbClr val="FF0000"/>
              </a:solidFill>
              <a:round/>
              <a:headEnd/>
              <a:tailEnd type="triangle" w="med" len="med"/>
            </a:ln>
            <a:effectLst/>
          </p:spPr>
          <p:txBody>
            <a:bodyPr/>
            <a:lstStyle/>
            <a:p>
              <a:endParaRPr lang="zh-CN" altLang="en-US"/>
            </a:p>
          </p:txBody>
        </p:sp>
        <p:sp>
          <p:nvSpPr>
            <p:cNvPr id="106515" name="Line 19"/>
            <p:cNvSpPr>
              <a:spLocks noChangeShapeType="1"/>
            </p:cNvSpPr>
            <p:nvPr/>
          </p:nvSpPr>
          <p:spPr bwMode="auto">
            <a:xfrm flipH="1" flipV="1">
              <a:off x="4474" y="1513"/>
              <a:ext cx="369" cy="9"/>
            </a:xfrm>
            <a:prstGeom prst="line">
              <a:avLst/>
            </a:prstGeom>
            <a:noFill/>
            <a:ln w="9525">
              <a:solidFill>
                <a:srgbClr val="FF0000"/>
              </a:solidFill>
              <a:round/>
              <a:headEnd/>
              <a:tailEnd type="triangle" w="med" len="med"/>
            </a:ln>
            <a:effectLst/>
          </p:spPr>
          <p:txBody>
            <a:bodyPr/>
            <a:lstStyle/>
            <a:p>
              <a:endParaRPr lang="zh-CN" altLang="en-US"/>
            </a:p>
          </p:txBody>
        </p:sp>
        <p:sp>
          <p:nvSpPr>
            <p:cNvPr id="106516" name="Line 20"/>
            <p:cNvSpPr>
              <a:spLocks noChangeShapeType="1"/>
            </p:cNvSpPr>
            <p:nvPr/>
          </p:nvSpPr>
          <p:spPr bwMode="auto">
            <a:xfrm>
              <a:off x="3818" y="704"/>
              <a:ext cx="360" cy="9"/>
            </a:xfrm>
            <a:prstGeom prst="line">
              <a:avLst/>
            </a:prstGeom>
            <a:noFill/>
            <a:ln w="9525">
              <a:solidFill>
                <a:srgbClr val="FF0000"/>
              </a:solidFill>
              <a:round/>
              <a:headEnd/>
              <a:tailEnd type="triangle" w="med" len="med"/>
            </a:ln>
            <a:effectLst/>
          </p:spPr>
          <p:txBody>
            <a:bodyPr/>
            <a:lstStyle/>
            <a:p>
              <a:endParaRPr lang="zh-CN" altLang="en-US"/>
            </a:p>
          </p:txBody>
        </p:sp>
        <p:sp>
          <p:nvSpPr>
            <p:cNvPr id="106517" name="Line 21"/>
            <p:cNvSpPr>
              <a:spLocks noChangeShapeType="1"/>
            </p:cNvSpPr>
            <p:nvPr/>
          </p:nvSpPr>
          <p:spPr bwMode="auto">
            <a:xfrm flipH="1" flipV="1">
              <a:off x="3090" y="948"/>
              <a:ext cx="9" cy="306"/>
            </a:xfrm>
            <a:prstGeom prst="line">
              <a:avLst/>
            </a:prstGeom>
            <a:noFill/>
            <a:ln w="9525">
              <a:solidFill>
                <a:srgbClr val="FF0000"/>
              </a:solidFill>
              <a:round/>
              <a:headEnd/>
              <a:tailEnd type="triangle" w="med" len="med"/>
            </a:ln>
            <a:effectLst/>
          </p:spPr>
          <p:txBody>
            <a:bodyPr/>
            <a:lstStyle/>
            <a:p>
              <a:endParaRPr lang="zh-CN" altLang="en-US"/>
            </a:p>
          </p:txBody>
        </p:sp>
        <p:sp>
          <p:nvSpPr>
            <p:cNvPr id="106518" name="Line 22"/>
            <p:cNvSpPr>
              <a:spLocks noChangeShapeType="1"/>
            </p:cNvSpPr>
            <p:nvPr/>
          </p:nvSpPr>
          <p:spPr bwMode="auto">
            <a:xfrm flipH="1">
              <a:off x="4914" y="954"/>
              <a:ext cx="9" cy="333"/>
            </a:xfrm>
            <a:prstGeom prst="line">
              <a:avLst/>
            </a:prstGeom>
            <a:noFill/>
            <a:ln w="9525">
              <a:solidFill>
                <a:srgbClr val="FF0000"/>
              </a:solidFill>
              <a:round/>
              <a:headEnd/>
              <a:tailEnd type="triangle" w="med" len="med"/>
            </a:ln>
            <a:effectLst/>
          </p:spPr>
          <p:txBody>
            <a:bodyPr/>
            <a:lstStyle/>
            <a:p>
              <a:endParaRPr lang="zh-CN" altLang="en-US"/>
            </a:p>
          </p:txBody>
        </p:sp>
        <p:graphicFrame>
          <p:nvGraphicFramePr>
            <p:cNvPr id="106519" name="Object 23"/>
            <p:cNvGraphicFramePr>
              <a:graphicFrameLocks noChangeAspect="1"/>
            </p:cNvGraphicFramePr>
            <p:nvPr/>
          </p:nvGraphicFramePr>
          <p:xfrm>
            <a:off x="4574" y="1570"/>
            <a:ext cx="126" cy="182"/>
          </p:xfrm>
          <a:graphic>
            <a:graphicData uri="http://schemas.openxmlformats.org/presentationml/2006/ole">
              <mc:AlternateContent xmlns:mc="http://schemas.openxmlformats.org/markup-compatibility/2006">
                <mc:Choice xmlns:v="urn:schemas-microsoft-com:vml" Requires="v">
                  <p:oleObj spid="_x0000_s60432" name="公式" r:id="rId13" imgW="114120" imgH="164880" progId="Equation.3">
                    <p:embed/>
                  </p:oleObj>
                </mc:Choice>
                <mc:Fallback>
                  <p:oleObj name="公式" r:id="rId13" imgW="114120" imgH="164880" progId="Equation.3">
                    <p:embed/>
                    <p:pic>
                      <p:nvPicPr>
                        <p:cNvPr id="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4" y="1570"/>
                          <a:ext cx="126" cy="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20" name="Object 24"/>
            <p:cNvGraphicFramePr>
              <a:graphicFrameLocks noChangeAspect="1"/>
            </p:cNvGraphicFramePr>
            <p:nvPr/>
          </p:nvGraphicFramePr>
          <p:xfrm>
            <a:off x="2873" y="1012"/>
            <a:ext cx="126" cy="182"/>
          </p:xfrm>
          <a:graphic>
            <a:graphicData uri="http://schemas.openxmlformats.org/presentationml/2006/ole">
              <mc:AlternateContent xmlns:mc="http://schemas.openxmlformats.org/markup-compatibility/2006">
                <mc:Choice xmlns:v="urn:schemas-microsoft-com:vml" Requires="v">
                  <p:oleObj spid="_x0000_s60433" name="公式" r:id="rId14" imgW="114120" imgH="164880" progId="Equation.3">
                    <p:embed/>
                  </p:oleObj>
                </mc:Choice>
                <mc:Fallback>
                  <p:oleObj name="公式" r:id="rId14" imgW="114120" imgH="164880" progId="Equation.3">
                    <p:embed/>
                    <p:pic>
                      <p:nvPicPr>
                        <p:cNvPr id="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73" y="1012"/>
                          <a:ext cx="126" cy="18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aphicFrame>
        <p:nvGraphicFramePr>
          <p:cNvPr id="106528" name="Object 32"/>
          <p:cNvGraphicFramePr>
            <a:graphicFrameLocks noChangeAspect="1"/>
          </p:cNvGraphicFramePr>
          <p:nvPr/>
        </p:nvGraphicFramePr>
        <p:xfrm>
          <a:off x="3092450" y="4791075"/>
          <a:ext cx="1152525" cy="965200"/>
        </p:xfrm>
        <a:graphic>
          <a:graphicData uri="http://schemas.openxmlformats.org/presentationml/2006/ole">
            <mc:AlternateContent xmlns:mc="http://schemas.openxmlformats.org/markup-compatibility/2006">
              <mc:Choice xmlns:v="urn:schemas-microsoft-com:vml" Requires="v">
                <p:oleObj spid="_x0000_s60434" name="公式" r:id="rId15" imgW="469800" imgH="393480" progId="Equation.3">
                  <p:embed/>
                </p:oleObj>
              </mc:Choice>
              <mc:Fallback>
                <p:oleObj name="公式" r:id="rId15" imgW="469800" imgH="393480" progId="Equation.3">
                  <p:embed/>
                  <p:pic>
                    <p:nvPicPr>
                      <p:cNvPr id="0"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92450" y="4791075"/>
                        <a:ext cx="1152525" cy="96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6529" name="Object 33"/>
          <p:cNvGraphicFramePr>
            <a:graphicFrameLocks noChangeAspect="1"/>
          </p:cNvGraphicFramePr>
          <p:nvPr/>
        </p:nvGraphicFramePr>
        <p:xfrm>
          <a:off x="1565275" y="5697538"/>
          <a:ext cx="2790825" cy="760412"/>
        </p:xfrm>
        <a:graphic>
          <a:graphicData uri="http://schemas.openxmlformats.org/presentationml/2006/ole">
            <mc:AlternateContent xmlns:mc="http://schemas.openxmlformats.org/markup-compatibility/2006">
              <mc:Choice xmlns:v="urn:schemas-microsoft-com:vml" Requires="v">
                <p:oleObj spid="_x0000_s60435" name="公式" r:id="rId17" imgW="1015920" imgH="330120" progId="Equation.3">
                  <p:embed/>
                </p:oleObj>
              </mc:Choice>
              <mc:Fallback>
                <p:oleObj name="公式" r:id="rId17" imgW="1015920" imgH="330120" progId="Equation.3">
                  <p:embed/>
                  <p:pic>
                    <p:nvPicPr>
                      <p:cNvPr id="0"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65275" y="5697538"/>
                        <a:ext cx="2790825" cy="760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6530" name="Rectangle 34"/>
          <p:cNvSpPr>
            <a:spLocks noChangeArrowheads="1"/>
          </p:cNvSpPr>
          <p:nvPr/>
        </p:nvSpPr>
        <p:spPr bwMode="auto">
          <a:xfrm>
            <a:off x="5435600" y="5084763"/>
            <a:ext cx="2735263" cy="519112"/>
          </a:xfrm>
          <a:prstGeom prst="rect">
            <a:avLst/>
          </a:prstGeom>
          <a:noFill/>
          <a:ln w="9525">
            <a:noFill/>
            <a:miter lim="800000"/>
            <a:headEnd/>
            <a:tailEnd/>
          </a:ln>
          <a:effectLst/>
        </p:spPr>
        <p:txBody>
          <a:bodyPr>
            <a:spAutoFit/>
          </a:bodyPr>
          <a:lstStyle/>
          <a:p>
            <a:pPr>
              <a:spcBef>
                <a:spcPct val="50000"/>
              </a:spcBef>
            </a:pPr>
            <a:r>
              <a:rPr lang="en-US" altLang="zh-CN" sz="2800">
                <a:solidFill>
                  <a:schemeClr val="accent2"/>
                </a:solidFill>
                <a:latin typeface="华文新魏" pitchFamily="2" charset="-122"/>
                <a:ea typeface="华文新魏" pitchFamily="2" charset="-122"/>
              </a:rPr>
              <a:t>1</a:t>
            </a:r>
            <a:r>
              <a:rPr lang="zh-CN" altLang="en-US" sz="2800">
                <a:solidFill>
                  <a:schemeClr val="accent2"/>
                </a:solidFill>
                <a:latin typeface="华文新魏" pitchFamily="2" charset="-122"/>
                <a:ea typeface="华文新魏" pitchFamily="2" charset="-122"/>
              </a:rPr>
              <a:t>安培＝</a:t>
            </a:r>
            <a:r>
              <a:rPr lang="en-US" altLang="zh-CN" sz="2800">
                <a:solidFill>
                  <a:schemeClr val="accent2"/>
                </a:solidFill>
                <a:latin typeface="华文新魏" pitchFamily="2" charset="-122"/>
                <a:ea typeface="华文新魏" pitchFamily="2" charset="-122"/>
              </a:rPr>
              <a:t>1</a:t>
            </a:r>
            <a:r>
              <a:rPr lang="zh-CN" altLang="en-US" sz="2800">
                <a:solidFill>
                  <a:schemeClr val="accent2"/>
                </a:solidFill>
                <a:latin typeface="华文新魏" pitchFamily="2" charset="-122"/>
                <a:ea typeface="华文新魏" pitchFamily="2" charset="-122"/>
              </a:rPr>
              <a:t>库每秒</a:t>
            </a:r>
            <a:endParaRPr lang="zh-CN" altLang="en-US" sz="2800">
              <a:solidFill>
                <a:srgbClr val="996600"/>
              </a:solidFill>
              <a:latin typeface="华文新魏" pitchFamily="2" charset="-122"/>
              <a:ea typeface="华文新魏"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1065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06499"/>
                                        </p:tgtEl>
                                        <p:attrNameLst>
                                          <p:attrName>style.visibility</p:attrName>
                                        </p:attrNameLst>
                                      </p:cBhvr>
                                      <p:to>
                                        <p:strVal val="visible"/>
                                      </p:to>
                                    </p:se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06528"/>
                                        </p:tgtEl>
                                        <p:attrNameLst>
                                          <p:attrName>style.visibility</p:attrName>
                                        </p:attrNameLst>
                                      </p:cBhvr>
                                      <p:to>
                                        <p:strVal val="visible"/>
                                      </p:to>
                                    </p:set>
                                    <p:animEffect transition="in" filter="wipe(left)">
                                      <p:cBhvr>
                                        <p:cTn id="18" dur="500"/>
                                        <p:tgtEl>
                                          <p:spTgt spid="106528"/>
                                        </p:tgtEl>
                                      </p:cBhvr>
                                    </p:animEffec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499"/>
                                          </p:stCondLst>
                                        </p:cTn>
                                        <p:tgtEl>
                                          <p:spTgt spid="106530"/>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6529"/>
                                        </p:tgtEl>
                                        <p:attrNameLst>
                                          <p:attrName>style.visibility</p:attrName>
                                        </p:attrNameLst>
                                      </p:cBhvr>
                                      <p:to>
                                        <p:strVal val="visible"/>
                                      </p:to>
                                    </p:set>
                                    <p:animEffect transition="in" filter="wipe(left)">
                                      <p:cBhvr>
                                        <p:cTn id="26" dur="500"/>
                                        <p:tgtEl>
                                          <p:spTgt spid="1065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autoUpdateAnimBg="0"/>
      <p:bldP spid="106500" grpId="0" animBg="1" autoUpdateAnimBg="0"/>
      <p:bldP spid="106530"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复件 untitled"/>
          <p:cNvPicPr>
            <a:picLocks noChangeAspect="1" noChangeArrowheads="1"/>
          </p:cNvPicPr>
          <p:nvPr/>
        </p:nvPicPr>
        <p:blipFill>
          <a:blip r:embed="rId4" cstate="print"/>
          <a:srcRect/>
          <a:stretch>
            <a:fillRect/>
          </a:stretch>
        </p:blipFill>
        <p:spPr bwMode="auto">
          <a:xfrm>
            <a:off x="4154488" y="2349500"/>
            <a:ext cx="4989512" cy="3440113"/>
          </a:xfrm>
          <a:prstGeom prst="rect">
            <a:avLst/>
          </a:prstGeom>
          <a:noFill/>
        </p:spPr>
      </p:pic>
      <p:sp>
        <p:nvSpPr>
          <p:cNvPr id="112643" name="Text Box 3"/>
          <p:cNvSpPr txBox="1">
            <a:spLocks noChangeArrowheads="1"/>
          </p:cNvSpPr>
          <p:nvPr/>
        </p:nvSpPr>
        <p:spPr bwMode="auto">
          <a:xfrm>
            <a:off x="179388" y="404813"/>
            <a:ext cx="5018087" cy="579437"/>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33CC"/>
                </a:solidFill>
                <a:latin typeface="华文新魏" pitchFamily="2" charset="-122"/>
                <a:ea typeface="华文新魏" pitchFamily="2" charset="-122"/>
              </a:rPr>
              <a:t>电阻、电阻率与欧姆定律</a:t>
            </a:r>
          </a:p>
        </p:txBody>
      </p:sp>
      <p:graphicFrame>
        <p:nvGraphicFramePr>
          <p:cNvPr id="112644" name="Object 4"/>
          <p:cNvGraphicFramePr>
            <a:graphicFrameLocks noChangeAspect="1"/>
          </p:cNvGraphicFramePr>
          <p:nvPr/>
        </p:nvGraphicFramePr>
        <p:xfrm>
          <a:off x="4643438" y="1052513"/>
          <a:ext cx="1166812" cy="858837"/>
        </p:xfrm>
        <a:graphic>
          <a:graphicData uri="http://schemas.openxmlformats.org/presentationml/2006/ole">
            <mc:AlternateContent xmlns:mc="http://schemas.openxmlformats.org/markup-compatibility/2006">
              <mc:Choice xmlns:v="urn:schemas-microsoft-com:vml" Requires="v">
                <p:oleObj spid="_x0000_s61444" name="公式" r:id="rId5" imgW="482400" imgH="393480" progId="Equation.3">
                  <p:embed/>
                </p:oleObj>
              </mc:Choice>
              <mc:Fallback>
                <p:oleObj name="公式" r:id="rId5" imgW="482400" imgH="39348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1052513"/>
                        <a:ext cx="1166812"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45" name="Text Box 5"/>
          <p:cNvSpPr txBox="1">
            <a:spLocks noChangeArrowheads="1"/>
          </p:cNvSpPr>
          <p:nvPr/>
        </p:nvSpPr>
        <p:spPr bwMode="auto">
          <a:xfrm>
            <a:off x="539750" y="2605088"/>
            <a:ext cx="3665538" cy="1373187"/>
          </a:xfrm>
          <a:prstGeom prst="rect">
            <a:avLst/>
          </a:prstGeom>
          <a:noFill/>
          <a:ln w="9525">
            <a:noFill/>
            <a:miter lim="800000"/>
            <a:headEnd/>
            <a:tailEnd/>
          </a:ln>
          <a:effectLst/>
        </p:spPr>
        <p:txBody>
          <a:bodyPr>
            <a:spAutoFit/>
          </a:bodyPr>
          <a:lstStyle/>
          <a:p>
            <a:pPr>
              <a:spcBef>
                <a:spcPct val="50000"/>
              </a:spcBef>
            </a:pPr>
            <a:r>
              <a:rPr lang="en-US" altLang="zh-CN" sz="2800">
                <a:solidFill>
                  <a:schemeClr val="accent2"/>
                </a:solidFill>
                <a:latin typeface="华文新魏" pitchFamily="2" charset="-122"/>
                <a:ea typeface="华文新魏" pitchFamily="2" charset="-122"/>
              </a:rPr>
              <a:t>       </a:t>
            </a:r>
            <a:r>
              <a:rPr lang="zh-CN" altLang="en-US" sz="2800">
                <a:solidFill>
                  <a:schemeClr val="accent2"/>
                </a:solidFill>
                <a:latin typeface="华文新魏" pitchFamily="2" charset="-122"/>
                <a:ea typeface="华文新魏" pitchFamily="2" charset="-122"/>
              </a:rPr>
              <a:t>通过器件的电流正比于加到该器件上的电势差。</a:t>
            </a:r>
          </a:p>
        </p:txBody>
      </p:sp>
      <p:sp>
        <p:nvSpPr>
          <p:cNvPr id="112646" name="Text Box 6"/>
          <p:cNvSpPr txBox="1">
            <a:spLocks noChangeArrowheads="1"/>
          </p:cNvSpPr>
          <p:nvPr/>
        </p:nvSpPr>
        <p:spPr bwMode="auto">
          <a:xfrm>
            <a:off x="779463" y="1119188"/>
            <a:ext cx="3351212" cy="579437"/>
          </a:xfrm>
          <a:prstGeom prst="rect">
            <a:avLst/>
          </a:prstGeom>
          <a:noFill/>
          <a:ln w="9525">
            <a:noFill/>
            <a:miter lim="800000"/>
            <a:headEnd/>
            <a:tailEnd/>
          </a:ln>
          <a:effectLst/>
        </p:spPr>
        <p:txBody>
          <a:bodyPr>
            <a:spAutoFit/>
          </a:bodyPr>
          <a:lstStyle/>
          <a:p>
            <a:pPr>
              <a:spcBef>
                <a:spcPct val="50000"/>
              </a:spcBef>
            </a:pPr>
            <a:r>
              <a:rPr lang="zh-CN" altLang="en-US" sz="3200" b="1">
                <a:solidFill>
                  <a:schemeClr val="accent2"/>
                </a:solidFill>
                <a:latin typeface="华文新魏" pitchFamily="2" charset="-122"/>
                <a:ea typeface="华文新魏" pitchFamily="2" charset="-122"/>
              </a:rPr>
              <a:t>电阻  </a:t>
            </a:r>
            <a:r>
              <a:rPr lang="en-US" altLang="zh-CN" sz="3200" b="1">
                <a:solidFill>
                  <a:schemeClr val="accent2"/>
                </a:solidFill>
                <a:latin typeface="华文新魏" pitchFamily="2" charset="-122"/>
                <a:ea typeface="华文新魏" pitchFamily="2" charset="-122"/>
              </a:rPr>
              <a:t>resistance</a:t>
            </a:r>
          </a:p>
        </p:txBody>
      </p:sp>
      <p:sp>
        <p:nvSpPr>
          <p:cNvPr id="112647" name="Text Box 7"/>
          <p:cNvSpPr txBox="1">
            <a:spLocks noChangeArrowheads="1"/>
          </p:cNvSpPr>
          <p:nvPr/>
        </p:nvSpPr>
        <p:spPr bwMode="auto">
          <a:xfrm>
            <a:off x="385763" y="1925638"/>
            <a:ext cx="3794125" cy="519112"/>
          </a:xfrm>
          <a:prstGeom prst="rect">
            <a:avLst/>
          </a:prstGeom>
          <a:noFill/>
          <a:ln w="9525">
            <a:noFill/>
            <a:miter lim="800000"/>
            <a:headEnd/>
            <a:tailEnd/>
          </a:ln>
          <a:effectLst/>
        </p:spPr>
        <p:txBody>
          <a:bodyPr>
            <a:spAutoFit/>
          </a:bodyPr>
          <a:lstStyle/>
          <a:p>
            <a:pPr>
              <a:spcBef>
                <a:spcPct val="50000"/>
              </a:spcBef>
            </a:pPr>
            <a:r>
              <a:rPr lang="zh-CN" altLang="en-US" sz="2800" b="1" dirty="0">
                <a:solidFill>
                  <a:schemeClr val="accent2"/>
                </a:solidFill>
                <a:latin typeface="华文新魏" pitchFamily="2" charset="-122"/>
                <a:ea typeface="华文新魏" pitchFamily="2" charset="-122"/>
              </a:rPr>
              <a:t>欧姆定律  </a:t>
            </a:r>
            <a:r>
              <a:rPr lang="en-US" altLang="zh-CN" sz="2800" b="1" dirty="0">
                <a:solidFill>
                  <a:schemeClr val="accent2"/>
                </a:solidFill>
                <a:latin typeface="华文新魏" pitchFamily="2" charset="-122"/>
                <a:ea typeface="华文新魏" pitchFamily="2" charset="-122"/>
              </a:rPr>
              <a:t>Ohm</a:t>
            </a:r>
            <a:r>
              <a:rPr lang="en-US" altLang="zh-CN" sz="2800" b="1" dirty="0">
                <a:solidFill>
                  <a:schemeClr val="accent2"/>
                </a:solidFill>
                <a:latin typeface="Times New Roman"/>
                <a:ea typeface="华文新魏" pitchFamily="2" charset="-122"/>
              </a:rPr>
              <a:t>’</a:t>
            </a:r>
            <a:r>
              <a:rPr lang="en-US" altLang="zh-CN" sz="2800" b="1" dirty="0">
                <a:solidFill>
                  <a:schemeClr val="accent2"/>
                </a:solidFill>
                <a:latin typeface="华文新魏" pitchFamily="2" charset="-122"/>
                <a:ea typeface="华文新魏" pitchFamily="2" charset="-122"/>
              </a:rPr>
              <a:t>s law</a:t>
            </a:r>
          </a:p>
        </p:txBody>
      </p:sp>
      <p:sp>
        <p:nvSpPr>
          <p:cNvPr id="112648" name="Text Box 8"/>
          <p:cNvSpPr txBox="1">
            <a:spLocks noChangeArrowheads="1"/>
          </p:cNvSpPr>
          <p:nvPr/>
        </p:nvSpPr>
        <p:spPr bwMode="auto">
          <a:xfrm>
            <a:off x="481013" y="4160838"/>
            <a:ext cx="3768725" cy="1809750"/>
          </a:xfrm>
          <a:prstGeom prst="rect">
            <a:avLst/>
          </a:prstGeom>
          <a:noFill/>
          <a:ln w="9525">
            <a:solidFill>
              <a:srgbClr val="FF0000"/>
            </a:solidFill>
            <a:miter lim="800000"/>
            <a:headEnd/>
            <a:tailEnd/>
          </a:ln>
          <a:effectLst/>
        </p:spPr>
        <p:txBody>
          <a:bodyPr>
            <a:spAutoFit/>
          </a:bodyPr>
          <a:lstStyle/>
          <a:p>
            <a:pPr>
              <a:spcBef>
                <a:spcPct val="50000"/>
              </a:spcBef>
            </a:pPr>
            <a:r>
              <a:rPr lang="en-US" altLang="zh-CN" sz="2800" b="1">
                <a:solidFill>
                  <a:srgbClr val="993300"/>
                </a:solidFill>
                <a:latin typeface="Times New Roman" pitchFamily="18" charset="0"/>
                <a:ea typeface="华文新魏" pitchFamily="2" charset="-122"/>
              </a:rPr>
              <a:t>       </a:t>
            </a:r>
            <a:r>
              <a:rPr lang="zh-CN" altLang="en-US" sz="2800">
                <a:solidFill>
                  <a:srgbClr val="993300"/>
                </a:solidFill>
                <a:latin typeface="Times New Roman" pitchFamily="18" charset="0"/>
                <a:ea typeface="华文新魏" pitchFamily="2" charset="-122"/>
              </a:rPr>
              <a:t>当一导电器件的电阻与所加电势差大小和极性无关时，该器件遵守欧姆定律。</a:t>
            </a:r>
            <a:endParaRPr lang="zh-CN" altLang="en-US" sz="2800">
              <a:solidFill>
                <a:srgbClr val="993300"/>
              </a:solidFill>
              <a:latin typeface="华文新魏" pitchFamily="2" charset="-122"/>
              <a:ea typeface="华文新魏" pitchFamily="2" charset="-122"/>
            </a:endParaRPr>
          </a:p>
        </p:txBody>
      </p:sp>
      <p:graphicFrame>
        <p:nvGraphicFramePr>
          <p:cNvPr id="112649" name="Object 9"/>
          <p:cNvGraphicFramePr>
            <a:graphicFrameLocks noChangeAspect="1"/>
          </p:cNvGraphicFramePr>
          <p:nvPr/>
        </p:nvGraphicFramePr>
        <p:xfrm>
          <a:off x="6551613" y="1069975"/>
          <a:ext cx="1090612" cy="871538"/>
        </p:xfrm>
        <a:graphic>
          <a:graphicData uri="http://schemas.openxmlformats.org/presentationml/2006/ole">
            <mc:AlternateContent xmlns:mc="http://schemas.openxmlformats.org/markup-compatibility/2006">
              <mc:Choice xmlns:v="urn:schemas-microsoft-com:vml" Requires="v">
                <p:oleObj spid="_x0000_s61445" name="公式" r:id="rId7" imgW="444240" imgH="393480" progId="Equation.3">
                  <p:embed/>
                </p:oleObj>
              </mc:Choice>
              <mc:Fallback>
                <p:oleObj name="公式" r:id="rId7" imgW="444240" imgH="39348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1613" y="1069975"/>
                        <a:ext cx="1090612" cy="871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50" name="Freeform 10"/>
          <p:cNvSpPr>
            <a:spLocks/>
          </p:cNvSpPr>
          <p:nvPr/>
        </p:nvSpPr>
        <p:spPr bwMode="auto">
          <a:xfrm>
            <a:off x="4716463" y="2708275"/>
            <a:ext cx="3548062" cy="1333500"/>
          </a:xfrm>
          <a:custGeom>
            <a:avLst/>
            <a:gdLst/>
            <a:ahLst/>
            <a:cxnLst>
              <a:cxn ang="0">
                <a:pos x="0" y="825"/>
              </a:cxn>
              <a:cxn ang="0">
                <a:pos x="1642" y="817"/>
              </a:cxn>
              <a:cxn ang="0">
                <a:pos x="1753" y="808"/>
              </a:cxn>
              <a:cxn ang="0">
                <a:pos x="1882" y="774"/>
              </a:cxn>
              <a:cxn ang="0">
                <a:pos x="1977" y="714"/>
              </a:cxn>
              <a:cxn ang="0">
                <a:pos x="2028" y="662"/>
              </a:cxn>
              <a:cxn ang="0">
                <a:pos x="2046" y="645"/>
              </a:cxn>
              <a:cxn ang="0">
                <a:pos x="2080" y="568"/>
              </a:cxn>
              <a:cxn ang="0">
                <a:pos x="2114" y="516"/>
              </a:cxn>
              <a:cxn ang="0">
                <a:pos x="2149" y="404"/>
              </a:cxn>
              <a:cxn ang="0">
                <a:pos x="2218" y="249"/>
              </a:cxn>
              <a:cxn ang="0">
                <a:pos x="2235" y="0"/>
              </a:cxn>
            </a:cxnLst>
            <a:rect l="0" t="0" r="r" b="b"/>
            <a:pathLst>
              <a:path w="2235" h="840">
                <a:moveTo>
                  <a:pt x="0" y="825"/>
                </a:moveTo>
                <a:cubicBezTo>
                  <a:pt x="548" y="831"/>
                  <a:pt x="1094" y="840"/>
                  <a:pt x="1642" y="817"/>
                </a:cubicBezTo>
                <a:cubicBezTo>
                  <a:pt x="1689" y="800"/>
                  <a:pt x="1697" y="801"/>
                  <a:pt x="1753" y="808"/>
                </a:cubicBezTo>
                <a:cubicBezTo>
                  <a:pt x="1797" y="800"/>
                  <a:pt x="1839" y="788"/>
                  <a:pt x="1882" y="774"/>
                </a:cubicBezTo>
                <a:cubicBezTo>
                  <a:pt x="1908" y="749"/>
                  <a:pt x="1946" y="734"/>
                  <a:pt x="1977" y="714"/>
                </a:cubicBezTo>
                <a:cubicBezTo>
                  <a:pt x="1997" y="701"/>
                  <a:pt x="2011" y="679"/>
                  <a:pt x="2028" y="662"/>
                </a:cubicBezTo>
                <a:cubicBezTo>
                  <a:pt x="2034" y="656"/>
                  <a:pt x="2046" y="645"/>
                  <a:pt x="2046" y="645"/>
                </a:cubicBezTo>
                <a:cubicBezTo>
                  <a:pt x="2054" y="619"/>
                  <a:pt x="2067" y="592"/>
                  <a:pt x="2080" y="568"/>
                </a:cubicBezTo>
                <a:cubicBezTo>
                  <a:pt x="2090" y="550"/>
                  <a:pt x="2107" y="536"/>
                  <a:pt x="2114" y="516"/>
                </a:cubicBezTo>
                <a:cubicBezTo>
                  <a:pt x="2127" y="480"/>
                  <a:pt x="2132" y="438"/>
                  <a:pt x="2149" y="404"/>
                </a:cubicBezTo>
                <a:cubicBezTo>
                  <a:pt x="2173" y="356"/>
                  <a:pt x="2201" y="299"/>
                  <a:pt x="2218" y="249"/>
                </a:cubicBezTo>
                <a:cubicBezTo>
                  <a:pt x="2223" y="166"/>
                  <a:pt x="2235" y="83"/>
                  <a:pt x="2235" y="0"/>
                </a:cubicBezTo>
              </a:path>
            </a:pathLst>
          </a:custGeom>
          <a:noFill/>
          <a:ln w="19050" cap="flat" cmpd="sng">
            <a:solidFill>
              <a:schemeClr val="accent2"/>
            </a:solidFill>
            <a:prstDash val="solid"/>
            <a:round/>
            <a:headEnd/>
            <a:tailEnd/>
          </a:ln>
          <a:effec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1264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264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11264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1126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499"/>
                                          </p:stCondLst>
                                        </p:cTn>
                                        <p:tgtEl>
                                          <p:spTgt spid="112647"/>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499"/>
                                          </p:stCondLst>
                                        </p:cTn>
                                        <p:tgtEl>
                                          <p:spTgt spid="1126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12642"/>
                                        </p:tgtEl>
                                        <p:attrNameLst>
                                          <p:attrName>style.visibility</p:attrName>
                                        </p:attrNameLst>
                                      </p:cBhvr>
                                      <p:to>
                                        <p:strVal val="visible"/>
                                      </p:to>
                                    </p:set>
                                    <p:animEffect transition="in" filter="blinds(horizontal)">
                                      <p:cBhvr>
                                        <p:cTn id="27" dur="500"/>
                                        <p:tgtEl>
                                          <p:spTgt spid="112642"/>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12650"/>
                                        </p:tgtEl>
                                        <p:attrNameLst>
                                          <p:attrName>style.visibility</p:attrName>
                                        </p:attrNameLst>
                                      </p:cBhvr>
                                      <p:to>
                                        <p:strVal val="visible"/>
                                      </p:to>
                                    </p:set>
                                    <p:animEffect transition="in" filter="box(in)">
                                      <p:cBhvr>
                                        <p:cTn id="32" dur="500"/>
                                        <p:tgtEl>
                                          <p:spTgt spid="11265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499"/>
                                          </p:stCondLst>
                                        </p:cTn>
                                        <p:tgtEl>
                                          <p:spTgt spid="112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autoUpdateAnimBg="0"/>
      <p:bldP spid="112645" grpId="0" autoUpdateAnimBg="0"/>
      <p:bldP spid="112646" grpId="0" autoUpdateAnimBg="0"/>
      <p:bldP spid="112647" grpId="0" autoUpdateAnimBg="0"/>
      <p:bldP spid="112648" grpId="0" animBg="1" autoUpdateAnimBg="0"/>
      <p:bldP spid="11265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body" sz="half" idx="1"/>
          </p:nvPr>
        </p:nvSpPr>
        <p:spPr>
          <a:xfrm>
            <a:off x="611188" y="1052513"/>
            <a:ext cx="3887787" cy="669925"/>
          </a:xfrm>
          <a:noFill/>
          <a:ln/>
        </p:spPr>
        <p:txBody>
          <a:bodyPr/>
          <a:lstStyle/>
          <a:p>
            <a:pPr eaLnBrk="0" hangingPunct="0">
              <a:spcBef>
                <a:spcPct val="0"/>
              </a:spcBef>
              <a:buFontTx/>
              <a:buNone/>
            </a:pPr>
            <a:r>
              <a:rPr lang="zh-CN" altLang="en-US" b="0">
                <a:solidFill>
                  <a:schemeClr val="accent2"/>
                </a:solidFill>
                <a:ea typeface="华文新魏" pitchFamily="2" charset="-122"/>
              </a:rPr>
              <a:t>电阻率随温度的变化</a:t>
            </a:r>
          </a:p>
        </p:txBody>
      </p:sp>
      <p:graphicFrame>
        <p:nvGraphicFramePr>
          <p:cNvPr id="114691" name="Object 3"/>
          <p:cNvGraphicFramePr>
            <a:graphicFrameLocks noGrp="1" noChangeAspect="1"/>
          </p:cNvGraphicFramePr>
          <p:nvPr>
            <p:ph sz="half" idx="2"/>
          </p:nvPr>
        </p:nvGraphicFramePr>
        <p:xfrm>
          <a:off x="4067175" y="1700213"/>
          <a:ext cx="3200400" cy="528637"/>
        </p:xfrm>
        <a:graphic>
          <a:graphicData uri="http://schemas.openxmlformats.org/presentationml/2006/ole">
            <mc:AlternateContent xmlns:mc="http://schemas.openxmlformats.org/markup-compatibility/2006">
              <mc:Choice xmlns:v="urn:schemas-microsoft-com:vml" Requires="v">
                <p:oleObj spid="_x0000_s62468" name="公式" r:id="rId3" imgW="1384200" imgH="228600" progId="Equation.3">
                  <p:embed/>
                </p:oleObj>
              </mc:Choice>
              <mc:Fallback>
                <p:oleObj name="公式" r:id="rId3" imgW="138420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1700213"/>
                        <a:ext cx="320040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Lst>
                    </p:spPr>
                  </p:pic>
                </p:oleObj>
              </mc:Fallback>
            </mc:AlternateContent>
          </a:graphicData>
        </a:graphic>
      </p:graphicFrame>
      <p:sp>
        <p:nvSpPr>
          <p:cNvPr id="114692" name="Rectangle 4"/>
          <p:cNvSpPr>
            <a:spLocks noChangeArrowheads="1"/>
          </p:cNvSpPr>
          <p:nvPr/>
        </p:nvSpPr>
        <p:spPr bwMode="auto">
          <a:xfrm>
            <a:off x="1619250" y="1701800"/>
            <a:ext cx="1958975" cy="669925"/>
          </a:xfrm>
          <a:prstGeom prst="rect">
            <a:avLst/>
          </a:prstGeom>
          <a:noFill/>
          <a:ln w="9525">
            <a:noFill/>
            <a:miter lim="800000"/>
            <a:headEnd/>
            <a:tailEnd/>
          </a:ln>
          <a:effectLst/>
        </p:spPr>
        <p:txBody>
          <a:bodyPr/>
          <a:lstStyle/>
          <a:p>
            <a:pPr marL="342900" indent="-342900" eaLnBrk="0" hangingPunct="0"/>
            <a:r>
              <a:rPr lang="zh-CN" altLang="en-US" sz="2800" b="1">
                <a:solidFill>
                  <a:schemeClr val="accent2"/>
                </a:solidFill>
                <a:ea typeface="华文新魏" pitchFamily="2" charset="-122"/>
              </a:rPr>
              <a:t>金属导体</a:t>
            </a:r>
          </a:p>
        </p:txBody>
      </p:sp>
      <p:sp>
        <p:nvSpPr>
          <p:cNvPr id="114694" name="Rectangle 6"/>
          <p:cNvSpPr>
            <a:spLocks noChangeArrowheads="1"/>
          </p:cNvSpPr>
          <p:nvPr/>
        </p:nvSpPr>
        <p:spPr bwMode="auto">
          <a:xfrm>
            <a:off x="611188" y="2997200"/>
            <a:ext cx="4392612" cy="669925"/>
          </a:xfrm>
          <a:prstGeom prst="rect">
            <a:avLst/>
          </a:prstGeom>
          <a:noFill/>
          <a:ln w="9525">
            <a:noFill/>
            <a:miter lim="800000"/>
            <a:headEnd/>
            <a:tailEnd/>
          </a:ln>
          <a:effectLst/>
        </p:spPr>
        <p:txBody>
          <a:bodyPr/>
          <a:lstStyle/>
          <a:p>
            <a:pPr marL="342900" indent="-342900" eaLnBrk="0" hangingPunct="0"/>
            <a:r>
              <a:rPr lang="zh-CN" altLang="en-US" sz="2800" b="1" dirty="0">
                <a:solidFill>
                  <a:srgbClr val="0033CC"/>
                </a:solidFill>
                <a:ea typeface="华文新魏" pitchFamily="2" charset="-122"/>
              </a:rPr>
              <a:t>超导体  </a:t>
            </a:r>
            <a:r>
              <a:rPr lang="en-US" altLang="zh-CN" sz="2800" b="1" dirty="0">
                <a:solidFill>
                  <a:srgbClr val="0033CC"/>
                </a:solidFill>
                <a:latin typeface="华文新魏" pitchFamily="2" charset="-122"/>
                <a:ea typeface="华文新魏" pitchFamily="2" charset="-122"/>
              </a:rPr>
              <a:t>superconductor</a:t>
            </a:r>
          </a:p>
        </p:txBody>
      </p:sp>
      <p:sp>
        <p:nvSpPr>
          <p:cNvPr id="114695" name="Rectangle 7"/>
          <p:cNvSpPr>
            <a:spLocks noChangeArrowheads="1"/>
          </p:cNvSpPr>
          <p:nvPr/>
        </p:nvSpPr>
        <p:spPr bwMode="auto">
          <a:xfrm>
            <a:off x="539750" y="3644900"/>
            <a:ext cx="7777163" cy="1014413"/>
          </a:xfrm>
          <a:prstGeom prst="rect">
            <a:avLst/>
          </a:prstGeom>
          <a:noFill/>
          <a:ln w="9525">
            <a:noFill/>
            <a:miter lim="800000"/>
            <a:headEnd/>
            <a:tailEnd/>
          </a:ln>
          <a:effectLst/>
        </p:spPr>
        <p:txBody>
          <a:bodyPr/>
          <a:lstStyle/>
          <a:p>
            <a:pPr marL="342900" indent="-342900" eaLnBrk="0" hangingPunct="0"/>
            <a:r>
              <a:rPr lang="en-US" altLang="zh-CN" sz="2800" b="1" dirty="0">
                <a:latin typeface="华文新魏" pitchFamily="2" charset="-122"/>
                <a:ea typeface="华文新魏" pitchFamily="2" charset="-122"/>
              </a:rPr>
              <a:t>           1911</a:t>
            </a:r>
            <a:r>
              <a:rPr lang="zh-CN" altLang="en-US" sz="2800" b="1" dirty="0">
                <a:latin typeface="华文新魏" pitchFamily="2" charset="-122"/>
                <a:ea typeface="华文新魏" pitchFamily="2" charset="-122"/>
              </a:rPr>
              <a:t>年，荷兰物理学家 </a:t>
            </a:r>
            <a:r>
              <a:rPr lang="en-US" altLang="zh-CN" sz="2800" b="1" dirty="0" err="1">
                <a:latin typeface="华文新魏" pitchFamily="2" charset="-122"/>
                <a:ea typeface="华文新魏" pitchFamily="2" charset="-122"/>
              </a:rPr>
              <a:t>Kamerlingh</a:t>
            </a:r>
            <a:r>
              <a:rPr lang="en-US" altLang="zh-CN" sz="2800" b="1" dirty="0">
                <a:latin typeface="华文新魏" pitchFamily="2" charset="-122"/>
                <a:ea typeface="华文新魏" pitchFamily="2" charset="-122"/>
              </a:rPr>
              <a:t> </a:t>
            </a:r>
            <a:r>
              <a:rPr lang="en-US" altLang="zh-CN" sz="2800" b="1" dirty="0" err="1">
                <a:latin typeface="华文新魏" pitchFamily="2" charset="-122"/>
                <a:ea typeface="华文新魏" pitchFamily="2" charset="-122"/>
              </a:rPr>
              <a:t>Onnes</a:t>
            </a:r>
            <a:r>
              <a:rPr lang="en-US" altLang="zh-CN" sz="2800" b="1" dirty="0">
                <a:latin typeface="华文新魏" pitchFamily="2" charset="-122"/>
                <a:ea typeface="华文新魏" pitchFamily="2" charset="-122"/>
              </a:rPr>
              <a:t> </a:t>
            </a:r>
            <a:r>
              <a:rPr lang="zh-CN" altLang="en-US" sz="2800" b="1" dirty="0">
                <a:latin typeface="华文新魏" pitchFamily="2" charset="-122"/>
                <a:ea typeface="华文新魏" pitchFamily="2" charset="-122"/>
              </a:rPr>
              <a:t>发现低于</a:t>
            </a:r>
            <a:r>
              <a:rPr lang="en-US" altLang="zh-CN" sz="2800" b="1" dirty="0">
                <a:latin typeface="华文新魏" pitchFamily="2" charset="-122"/>
                <a:ea typeface="华文新魏" pitchFamily="2" charset="-122"/>
              </a:rPr>
              <a:t>4K</a:t>
            </a:r>
            <a:r>
              <a:rPr lang="zh-CN" altLang="en-US" sz="2800" b="1" dirty="0">
                <a:latin typeface="华文新魏" pitchFamily="2" charset="-122"/>
                <a:ea typeface="华文新魏" pitchFamily="2" charset="-122"/>
              </a:rPr>
              <a:t>的温度下汞的电阻率完全消失。</a:t>
            </a:r>
          </a:p>
        </p:txBody>
      </p:sp>
      <p:sp>
        <p:nvSpPr>
          <p:cNvPr id="114697" name="Rectangle 9"/>
          <p:cNvSpPr>
            <a:spLocks noChangeArrowheads="1"/>
          </p:cNvSpPr>
          <p:nvPr/>
        </p:nvSpPr>
        <p:spPr bwMode="auto">
          <a:xfrm>
            <a:off x="6877050" y="1052513"/>
            <a:ext cx="1687513" cy="590550"/>
          </a:xfrm>
          <a:prstGeom prst="rect">
            <a:avLst/>
          </a:prstGeom>
          <a:noFill/>
          <a:ln w="9525">
            <a:noFill/>
            <a:miter lim="800000"/>
            <a:headEnd/>
            <a:tailEnd/>
          </a:ln>
          <a:effectLst/>
        </p:spPr>
        <p:txBody>
          <a:bodyPr/>
          <a:lstStyle/>
          <a:p>
            <a:pPr marL="342900" indent="-342900" eaLnBrk="0" hangingPunct="0"/>
            <a:r>
              <a:rPr lang="zh-CN" altLang="en-US" sz="2800" b="1">
                <a:solidFill>
                  <a:schemeClr val="accent2"/>
                </a:solidFill>
                <a:ea typeface="华文新魏" pitchFamily="2" charset="-122"/>
              </a:rPr>
              <a:t>温度系数</a:t>
            </a:r>
          </a:p>
        </p:txBody>
      </p:sp>
      <p:sp>
        <p:nvSpPr>
          <p:cNvPr id="114698" name="Freeform 10"/>
          <p:cNvSpPr>
            <a:spLocks/>
          </p:cNvSpPr>
          <p:nvPr/>
        </p:nvSpPr>
        <p:spPr bwMode="auto">
          <a:xfrm>
            <a:off x="5962650" y="1357313"/>
            <a:ext cx="1006475" cy="425450"/>
          </a:xfrm>
          <a:custGeom>
            <a:avLst/>
            <a:gdLst/>
            <a:ahLst/>
            <a:cxnLst>
              <a:cxn ang="0">
                <a:pos x="0" y="259"/>
              </a:cxn>
              <a:cxn ang="0">
                <a:pos x="184" y="34"/>
              </a:cxn>
              <a:cxn ang="0">
                <a:pos x="251" y="142"/>
              </a:cxn>
              <a:cxn ang="0">
                <a:pos x="359" y="76"/>
              </a:cxn>
              <a:cxn ang="0">
                <a:pos x="459" y="17"/>
              </a:cxn>
              <a:cxn ang="0">
                <a:pos x="484" y="0"/>
              </a:cxn>
            </a:cxnLst>
            <a:rect l="0" t="0" r="r" b="b"/>
            <a:pathLst>
              <a:path w="484" h="259">
                <a:moveTo>
                  <a:pt x="0" y="259"/>
                </a:moveTo>
                <a:cubicBezTo>
                  <a:pt x="38" y="153"/>
                  <a:pt x="124" y="122"/>
                  <a:pt x="184" y="34"/>
                </a:cubicBezTo>
                <a:cubicBezTo>
                  <a:pt x="194" y="184"/>
                  <a:pt x="161" y="166"/>
                  <a:pt x="251" y="142"/>
                </a:cubicBezTo>
                <a:cubicBezTo>
                  <a:pt x="276" y="103"/>
                  <a:pt x="316" y="90"/>
                  <a:pt x="359" y="76"/>
                </a:cubicBezTo>
                <a:cubicBezTo>
                  <a:pt x="401" y="47"/>
                  <a:pt x="409" y="33"/>
                  <a:pt x="459" y="17"/>
                </a:cubicBezTo>
                <a:cubicBezTo>
                  <a:pt x="467" y="11"/>
                  <a:pt x="484" y="0"/>
                  <a:pt x="484" y="0"/>
                </a:cubicBezTo>
              </a:path>
            </a:pathLst>
          </a:custGeom>
          <a:noFill/>
          <a:ln w="9525" cap="flat" cmpd="sng">
            <a:solidFill>
              <a:srgbClr val="FF0000"/>
            </a:solidFill>
            <a:prstDash val="solid"/>
            <a:round/>
            <a:headEnd/>
            <a:tailEnd/>
          </a:ln>
          <a:effectLst/>
        </p:spPr>
        <p:txBody>
          <a:bodyPr/>
          <a:lstStyle/>
          <a:p>
            <a:endParaRPr lang="zh-CN" altLang="en-US"/>
          </a:p>
        </p:txBody>
      </p:sp>
      <p:sp>
        <p:nvSpPr>
          <p:cNvPr id="114699" name="Rectangle 11"/>
          <p:cNvSpPr>
            <a:spLocks noChangeArrowheads="1"/>
          </p:cNvSpPr>
          <p:nvPr/>
        </p:nvSpPr>
        <p:spPr bwMode="auto">
          <a:xfrm>
            <a:off x="755650" y="4724400"/>
            <a:ext cx="7543800" cy="1809750"/>
          </a:xfrm>
          <a:prstGeom prst="rect">
            <a:avLst/>
          </a:prstGeom>
          <a:noFill/>
          <a:ln w="9525">
            <a:solidFill>
              <a:srgbClr val="FF0000"/>
            </a:solidFill>
            <a:miter lim="800000"/>
            <a:headEnd/>
            <a:tailEnd/>
          </a:ln>
          <a:effectLst/>
        </p:spPr>
        <p:txBody>
          <a:bodyPr>
            <a:spAutoFit/>
          </a:bodyPr>
          <a:lstStyle/>
          <a:p>
            <a:pPr eaLnBrk="0" hangingPunct="0"/>
            <a:r>
              <a:rPr lang="en-US" altLang="zh-CN" sz="2800">
                <a:solidFill>
                  <a:schemeClr val="accent2"/>
                </a:solidFill>
                <a:latin typeface="华文新魏" pitchFamily="2" charset="-122"/>
                <a:ea typeface="华文新魏" pitchFamily="2" charset="-122"/>
              </a:rPr>
              <a:t>        </a:t>
            </a:r>
            <a:r>
              <a:rPr lang="zh-CN" altLang="en-US" sz="2800">
                <a:solidFill>
                  <a:schemeClr val="accent2"/>
                </a:solidFill>
                <a:latin typeface="华文新魏" pitchFamily="2" charset="-122"/>
                <a:ea typeface="华文新魏" pitchFamily="2" charset="-122"/>
              </a:rPr>
              <a:t>超导电性于导电性是很不同的。</a:t>
            </a:r>
            <a:r>
              <a:rPr lang="zh-CN" altLang="en-US" sz="2800">
                <a:latin typeface="华文新魏" pitchFamily="2" charset="-122"/>
                <a:ea typeface="华文新魏" pitchFamily="2" charset="-122"/>
              </a:rPr>
              <a:t> </a:t>
            </a:r>
            <a:r>
              <a:rPr lang="zh-CN" altLang="en-US" sz="2800">
                <a:solidFill>
                  <a:schemeClr val="accent2"/>
                </a:solidFill>
                <a:latin typeface="华文新魏" pitchFamily="2" charset="-122"/>
                <a:ea typeface="华文新魏" pitchFamily="2" charset="-122"/>
              </a:rPr>
              <a:t>最好的常规导体如铜和银，在任何温度下都不能变为超导电，而新的陶瓷超导体当不处于低温超导电状态时，都是良好绝缘体。</a:t>
            </a:r>
          </a:p>
        </p:txBody>
      </p:sp>
      <p:graphicFrame>
        <p:nvGraphicFramePr>
          <p:cNvPr id="114700" name="Object 12"/>
          <p:cNvGraphicFramePr>
            <a:graphicFrameLocks noChangeAspect="1"/>
          </p:cNvGraphicFramePr>
          <p:nvPr/>
        </p:nvGraphicFramePr>
        <p:xfrm>
          <a:off x="4500563" y="260350"/>
          <a:ext cx="1381125" cy="823913"/>
        </p:xfrm>
        <a:graphic>
          <a:graphicData uri="http://schemas.openxmlformats.org/presentationml/2006/ole">
            <mc:AlternateContent xmlns:mc="http://schemas.openxmlformats.org/markup-compatibility/2006">
              <mc:Choice xmlns:v="urn:schemas-microsoft-com:vml" Requires="v">
                <p:oleObj spid="_x0000_s62469" name="公式" r:id="rId5" imgW="571320" imgH="393480" progId="Equation.3">
                  <p:embed/>
                </p:oleObj>
              </mc:Choice>
              <mc:Fallback>
                <p:oleObj name="公式" r:id="rId5" imgW="571320" imgH="393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260350"/>
                        <a:ext cx="1381125"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chemeClr val="accent2"/>
                            </a:solidFill>
                            <a:miter lim="800000"/>
                            <a:headEnd/>
                            <a:tailEnd/>
                          </a14:hiddenLine>
                        </a:ext>
                      </a:extLst>
                    </p:spPr>
                  </p:pic>
                </p:oleObj>
              </mc:Fallback>
            </mc:AlternateContent>
          </a:graphicData>
        </a:graphic>
      </p:graphicFrame>
      <p:sp>
        <p:nvSpPr>
          <p:cNvPr id="114701" name="Text Box 13"/>
          <p:cNvSpPr txBox="1">
            <a:spLocks noChangeArrowheads="1"/>
          </p:cNvSpPr>
          <p:nvPr/>
        </p:nvSpPr>
        <p:spPr bwMode="auto">
          <a:xfrm>
            <a:off x="574675" y="312738"/>
            <a:ext cx="3681413" cy="579437"/>
          </a:xfrm>
          <a:prstGeom prst="rect">
            <a:avLst/>
          </a:prstGeom>
          <a:noFill/>
          <a:ln w="9525">
            <a:noFill/>
            <a:miter lim="800000"/>
            <a:headEnd/>
            <a:tailEnd/>
          </a:ln>
          <a:effectLst/>
        </p:spPr>
        <p:txBody>
          <a:bodyPr>
            <a:spAutoFit/>
          </a:bodyPr>
          <a:lstStyle/>
          <a:p>
            <a:pPr>
              <a:spcBef>
                <a:spcPct val="50000"/>
              </a:spcBef>
            </a:pPr>
            <a:r>
              <a:rPr lang="zh-CN" altLang="en-US" sz="3200" b="1" dirty="0">
                <a:solidFill>
                  <a:srgbClr val="0033CC"/>
                </a:solidFill>
                <a:latin typeface="华文新魏" pitchFamily="2" charset="-122"/>
                <a:ea typeface="华文新魏" pitchFamily="2" charset="-122"/>
              </a:rPr>
              <a:t>电阻率  </a:t>
            </a:r>
            <a:r>
              <a:rPr lang="en-US" altLang="zh-CN" sz="3200" b="1" dirty="0">
                <a:solidFill>
                  <a:srgbClr val="0033CC"/>
                </a:solidFill>
                <a:latin typeface="华文新魏" pitchFamily="2" charset="-122"/>
                <a:ea typeface="华文新魏" pitchFamily="2" charset="-122"/>
              </a:rPr>
              <a:t>resistivity</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470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1470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114690"/>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114692"/>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114691"/>
                                        </p:tgtEl>
                                        <p:attrNameLst>
                                          <p:attrName>style.visibility</p:attrName>
                                        </p:attrNameLst>
                                      </p:cBhvr>
                                      <p:to>
                                        <p:strVal val="visible"/>
                                      </p:to>
                                    </p:set>
                                  </p:childTnLst>
                                </p:cTn>
                              </p:par>
                            </p:childTnLst>
                          </p:cTn>
                        </p:par>
                        <p:par>
                          <p:cTn id="19" fill="hold">
                            <p:stCondLst>
                              <p:cond delay="2500"/>
                            </p:stCondLst>
                            <p:childTnLst>
                              <p:par>
                                <p:cTn id="20" presetID="3" presetClass="entr" presetSubtype="10" fill="hold" grpId="0" nodeType="afterEffect">
                                  <p:stCondLst>
                                    <p:cond delay="0"/>
                                  </p:stCondLst>
                                  <p:childTnLst>
                                    <p:set>
                                      <p:cBhvr>
                                        <p:cTn id="21" dur="1" fill="hold">
                                          <p:stCondLst>
                                            <p:cond delay="0"/>
                                          </p:stCondLst>
                                        </p:cTn>
                                        <p:tgtEl>
                                          <p:spTgt spid="114698"/>
                                        </p:tgtEl>
                                        <p:attrNameLst>
                                          <p:attrName>style.visibility</p:attrName>
                                        </p:attrNameLst>
                                      </p:cBhvr>
                                      <p:to>
                                        <p:strVal val="visible"/>
                                      </p:to>
                                    </p:set>
                                    <p:animEffect transition="in" filter="blinds(horizontal)">
                                      <p:cBhvr>
                                        <p:cTn id="22" dur="500"/>
                                        <p:tgtEl>
                                          <p:spTgt spid="114698"/>
                                        </p:tgtEl>
                                      </p:cBhvr>
                                    </p:animEffect>
                                  </p:childTnLst>
                                </p:cTn>
                              </p:par>
                            </p:childTnLst>
                          </p:cTn>
                        </p:par>
                        <p:par>
                          <p:cTn id="23" fill="hold">
                            <p:stCondLst>
                              <p:cond delay="3000"/>
                            </p:stCondLst>
                            <p:childTnLst>
                              <p:par>
                                <p:cTn id="24" presetID="1" presetClass="entr" presetSubtype="0" fill="hold" grpId="0" nodeType="afterEffect">
                                  <p:stCondLst>
                                    <p:cond delay="0"/>
                                  </p:stCondLst>
                                  <p:childTnLst>
                                    <p:set>
                                      <p:cBhvr>
                                        <p:cTn id="25" dur="1" fill="hold">
                                          <p:stCondLst>
                                            <p:cond delay="499"/>
                                          </p:stCondLst>
                                        </p:cTn>
                                        <p:tgtEl>
                                          <p:spTgt spid="11469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499"/>
                                          </p:stCondLst>
                                        </p:cTn>
                                        <p:tgtEl>
                                          <p:spTgt spid="114694"/>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499"/>
                                          </p:stCondLst>
                                        </p:cTn>
                                        <p:tgtEl>
                                          <p:spTgt spid="11469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4699"/>
                                        </p:tgtEl>
                                        <p:attrNameLst>
                                          <p:attrName>style.visibility</p:attrName>
                                        </p:attrNameLst>
                                      </p:cBhvr>
                                      <p:to>
                                        <p:strVal val="visible"/>
                                      </p:to>
                                    </p:set>
                                    <p:animEffect transition="in" filter="blinds(horizontal)">
                                      <p:cBhvr>
                                        <p:cTn id="37" dur="500"/>
                                        <p:tgtEl>
                                          <p:spTgt spid="114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animBg="1" autoUpdateAnimBg="0"/>
      <p:bldP spid="114692" grpId="0" autoUpdateAnimBg="0"/>
      <p:bldP spid="114694" grpId="0" autoUpdateAnimBg="0"/>
      <p:bldP spid="114695" grpId="0" autoUpdateAnimBg="0"/>
      <p:bldP spid="114697" grpId="0" autoUpdateAnimBg="0"/>
      <p:bldP spid="114698" grpId="0" animBg="1"/>
      <p:bldP spid="114699" grpId="0" animBg="1"/>
      <p:bldP spid="114701"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a:xfrm>
            <a:off x="684213" y="260350"/>
            <a:ext cx="7772400" cy="334963"/>
          </a:xfrm>
        </p:spPr>
        <p:txBody>
          <a:bodyPr>
            <a:normAutofit fontScale="90000"/>
          </a:bodyPr>
          <a:lstStyle/>
          <a:p>
            <a:r>
              <a:rPr kumimoji="1" lang="en-US" altLang="zh-CN" sz="4000">
                <a:solidFill>
                  <a:schemeClr val="accent2"/>
                </a:solidFill>
              </a:rPr>
              <a:t>§</a:t>
            </a:r>
            <a:r>
              <a:rPr lang="zh-CN" altLang="en-US" sz="4000" b="0"/>
              <a:t>电动势</a:t>
            </a:r>
            <a:r>
              <a:rPr kumimoji="1" lang="en-US" altLang="zh-CN" sz="4000">
                <a:solidFill>
                  <a:schemeClr val="accent2"/>
                </a:solidFill>
              </a:rPr>
              <a:t>electromotive force</a:t>
            </a:r>
          </a:p>
        </p:txBody>
      </p:sp>
      <p:sp>
        <p:nvSpPr>
          <p:cNvPr id="194563" name="Rectangle 3"/>
          <p:cNvSpPr>
            <a:spLocks noGrp="1" noChangeArrowheads="1"/>
          </p:cNvSpPr>
          <p:nvPr>
            <p:ph type="body" sz="half" idx="1"/>
          </p:nvPr>
        </p:nvSpPr>
        <p:spPr>
          <a:xfrm>
            <a:off x="4391025" y="2743200"/>
            <a:ext cx="4645025" cy="2341563"/>
          </a:xfrm>
        </p:spPr>
        <p:txBody>
          <a:bodyPr/>
          <a:lstStyle/>
          <a:p>
            <a:pPr>
              <a:lnSpc>
                <a:spcPct val="110000"/>
              </a:lnSpc>
            </a:pPr>
            <a:r>
              <a:rPr lang="zh-CN" altLang="en-US" b="0">
                <a:solidFill>
                  <a:schemeClr val="accent2"/>
                </a:solidFill>
                <a:latin typeface="黑体" pitchFamily="2" charset="-122"/>
              </a:rPr>
              <a:t>电源的电动势</a:t>
            </a:r>
            <a:r>
              <a:rPr lang="en-US" altLang="zh-CN" b="0" i="1">
                <a:solidFill>
                  <a:schemeClr val="accent2"/>
                </a:solidFill>
                <a:latin typeface="Tahoma" pitchFamily="34" charset="0"/>
              </a:rPr>
              <a:t>ε</a:t>
            </a:r>
            <a:r>
              <a:rPr lang="zh-CN" altLang="en-US" b="0">
                <a:solidFill>
                  <a:schemeClr val="accent2"/>
                </a:solidFill>
                <a:latin typeface="宋体" pitchFamily="2" charset="-122"/>
              </a:rPr>
              <a:t>：</a:t>
            </a:r>
            <a:r>
              <a:rPr lang="zh-CN" altLang="en-US" b="0">
                <a:latin typeface="宋体" pitchFamily="2" charset="-122"/>
              </a:rPr>
              <a:t>把单位正电荷从负极通过电源内部移到正极时，非静电力所做的功</a:t>
            </a:r>
            <a:endParaRPr lang="zh-CN" altLang="en-US"/>
          </a:p>
        </p:txBody>
      </p:sp>
      <p:grpSp>
        <p:nvGrpSpPr>
          <p:cNvPr id="2" name="Group 4"/>
          <p:cNvGrpSpPr>
            <a:grpSpLocks/>
          </p:cNvGrpSpPr>
          <p:nvPr/>
        </p:nvGrpSpPr>
        <p:grpSpPr bwMode="auto">
          <a:xfrm>
            <a:off x="395288" y="981075"/>
            <a:ext cx="3748087" cy="3617913"/>
            <a:chOff x="3133" y="480"/>
            <a:chExt cx="2361" cy="2279"/>
          </a:xfrm>
        </p:grpSpPr>
        <p:sp>
          <p:nvSpPr>
            <p:cNvPr id="194565" name="Rectangle 5"/>
            <p:cNvSpPr>
              <a:spLocks noChangeAspect="1" noChangeArrowheads="1"/>
            </p:cNvSpPr>
            <p:nvPr/>
          </p:nvSpPr>
          <p:spPr bwMode="auto">
            <a:xfrm>
              <a:off x="3920" y="849"/>
              <a:ext cx="787" cy="273"/>
            </a:xfrm>
            <a:prstGeom prst="rect">
              <a:avLst/>
            </a:prstGeom>
            <a:solidFill>
              <a:schemeClr val="bg2"/>
            </a:solidFill>
            <a:ln w="38100">
              <a:solidFill>
                <a:srgbClr val="000000"/>
              </a:solidFill>
              <a:miter lim="800000"/>
              <a:headEnd/>
              <a:tailEnd/>
            </a:ln>
          </p:spPr>
          <p:txBody>
            <a:bodyPr/>
            <a:lstStyle/>
            <a:p>
              <a:endParaRPr lang="zh-CN" altLang="en-US"/>
            </a:p>
          </p:txBody>
        </p:sp>
        <p:sp>
          <p:nvSpPr>
            <p:cNvPr id="194566" name="Rectangle 6"/>
            <p:cNvSpPr>
              <a:spLocks noChangeAspect="1" noChangeArrowheads="1"/>
            </p:cNvSpPr>
            <p:nvPr/>
          </p:nvSpPr>
          <p:spPr bwMode="auto">
            <a:xfrm>
              <a:off x="3763" y="1667"/>
              <a:ext cx="50" cy="819"/>
            </a:xfrm>
            <a:prstGeom prst="rect">
              <a:avLst/>
            </a:prstGeom>
            <a:solidFill>
              <a:srgbClr val="FF3300"/>
            </a:solidFill>
            <a:ln w="38100">
              <a:solidFill>
                <a:srgbClr val="000000"/>
              </a:solidFill>
              <a:miter lim="800000"/>
              <a:headEnd/>
              <a:tailEnd/>
            </a:ln>
          </p:spPr>
          <p:txBody>
            <a:bodyPr/>
            <a:lstStyle/>
            <a:p>
              <a:endParaRPr lang="zh-CN" altLang="en-US"/>
            </a:p>
          </p:txBody>
        </p:sp>
        <p:sp>
          <p:nvSpPr>
            <p:cNvPr id="194567" name="Rectangle 7"/>
            <p:cNvSpPr>
              <a:spLocks noChangeAspect="1" noChangeArrowheads="1"/>
            </p:cNvSpPr>
            <p:nvPr/>
          </p:nvSpPr>
          <p:spPr bwMode="auto">
            <a:xfrm>
              <a:off x="4343" y="1667"/>
              <a:ext cx="49" cy="819"/>
            </a:xfrm>
            <a:prstGeom prst="rect">
              <a:avLst/>
            </a:prstGeom>
            <a:solidFill>
              <a:schemeClr val="accent2"/>
            </a:solidFill>
            <a:ln w="38100">
              <a:solidFill>
                <a:srgbClr val="000000"/>
              </a:solidFill>
              <a:miter lim="800000"/>
              <a:headEnd/>
              <a:tailEnd/>
            </a:ln>
          </p:spPr>
          <p:txBody>
            <a:bodyPr/>
            <a:lstStyle/>
            <a:p>
              <a:endParaRPr lang="zh-CN" altLang="en-US"/>
            </a:p>
          </p:txBody>
        </p:sp>
        <p:sp>
          <p:nvSpPr>
            <p:cNvPr id="194568" name="Line 8"/>
            <p:cNvSpPr>
              <a:spLocks noChangeAspect="1" noChangeShapeType="1"/>
            </p:cNvSpPr>
            <p:nvPr/>
          </p:nvSpPr>
          <p:spPr bwMode="auto">
            <a:xfrm>
              <a:off x="4392" y="2077"/>
              <a:ext cx="1102" cy="0"/>
            </a:xfrm>
            <a:prstGeom prst="line">
              <a:avLst/>
            </a:prstGeom>
            <a:noFill/>
            <a:ln w="38100">
              <a:solidFill>
                <a:srgbClr val="000000"/>
              </a:solidFill>
              <a:round/>
              <a:headEnd/>
              <a:tailEnd/>
            </a:ln>
          </p:spPr>
          <p:txBody>
            <a:bodyPr/>
            <a:lstStyle/>
            <a:p>
              <a:endParaRPr lang="zh-CN" altLang="en-US"/>
            </a:p>
          </p:txBody>
        </p:sp>
        <p:sp>
          <p:nvSpPr>
            <p:cNvPr id="194569" name="Line 9"/>
            <p:cNvSpPr>
              <a:spLocks noChangeAspect="1" noChangeShapeType="1"/>
            </p:cNvSpPr>
            <p:nvPr/>
          </p:nvSpPr>
          <p:spPr bwMode="auto">
            <a:xfrm flipV="1">
              <a:off x="5494" y="985"/>
              <a:ext cx="0" cy="1092"/>
            </a:xfrm>
            <a:prstGeom prst="line">
              <a:avLst/>
            </a:prstGeom>
            <a:noFill/>
            <a:ln w="38100">
              <a:solidFill>
                <a:srgbClr val="000000"/>
              </a:solidFill>
              <a:round/>
              <a:headEnd/>
              <a:tailEnd/>
            </a:ln>
          </p:spPr>
          <p:txBody>
            <a:bodyPr/>
            <a:lstStyle/>
            <a:p>
              <a:endParaRPr lang="zh-CN" altLang="en-US"/>
            </a:p>
          </p:txBody>
        </p:sp>
        <p:sp>
          <p:nvSpPr>
            <p:cNvPr id="194570" name="Line 10"/>
            <p:cNvSpPr>
              <a:spLocks noChangeAspect="1" noChangeShapeType="1"/>
            </p:cNvSpPr>
            <p:nvPr/>
          </p:nvSpPr>
          <p:spPr bwMode="auto">
            <a:xfrm flipH="1">
              <a:off x="4707" y="985"/>
              <a:ext cx="787" cy="0"/>
            </a:xfrm>
            <a:prstGeom prst="line">
              <a:avLst/>
            </a:prstGeom>
            <a:noFill/>
            <a:ln w="38100">
              <a:solidFill>
                <a:srgbClr val="000000"/>
              </a:solidFill>
              <a:round/>
              <a:headEnd/>
              <a:tailEnd/>
            </a:ln>
          </p:spPr>
          <p:txBody>
            <a:bodyPr/>
            <a:lstStyle/>
            <a:p>
              <a:endParaRPr lang="zh-CN" altLang="en-US"/>
            </a:p>
          </p:txBody>
        </p:sp>
        <p:sp>
          <p:nvSpPr>
            <p:cNvPr id="194571" name="Line 11"/>
            <p:cNvSpPr>
              <a:spLocks noChangeAspect="1" noChangeShapeType="1"/>
            </p:cNvSpPr>
            <p:nvPr/>
          </p:nvSpPr>
          <p:spPr bwMode="auto">
            <a:xfrm flipH="1">
              <a:off x="3133" y="985"/>
              <a:ext cx="787" cy="0"/>
            </a:xfrm>
            <a:prstGeom prst="line">
              <a:avLst/>
            </a:prstGeom>
            <a:noFill/>
            <a:ln w="38100">
              <a:solidFill>
                <a:srgbClr val="000000"/>
              </a:solidFill>
              <a:round/>
              <a:headEnd/>
              <a:tailEnd/>
            </a:ln>
          </p:spPr>
          <p:txBody>
            <a:bodyPr/>
            <a:lstStyle/>
            <a:p>
              <a:endParaRPr lang="zh-CN" altLang="en-US"/>
            </a:p>
          </p:txBody>
        </p:sp>
        <p:sp>
          <p:nvSpPr>
            <p:cNvPr id="194572" name="Line 12"/>
            <p:cNvSpPr>
              <a:spLocks noChangeAspect="1" noChangeShapeType="1"/>
            </p:cNvSpPr>
            <p:nvPr/>
          </p:nvSpPr>
          <p:spPr bwMode="auto">
            <a:xfrm>
              <a:off x="3133" y="985"/>
              <a:ext cx="0" cy="1092"/>
            </a:xfrm>
            <a:prstGeom prst="line">
              <a:avLst/>
            </a:prstGeom>
            <a:noFill/>
            <a:ln w="38100">
              <a:solidFill>
                <a:srgbClr val="000000"/>
              </a:solidFill>
              <a:round/>
              <a:headEnd/>
              <a:tailEnd/>
            </a:ln>
          </p:spPr>
          <p:txBody>
            <a:bodyPr/>
            <a:lstStyle/>
            <a:p>
              <a:endParaRPr lang="zh-CN" altLang="en-US"/>
            </a:p>
          </p:txBody>
        </p:sp>
        <p:sp>
          <p:nvSpPr>
            <p:cNvPr id="194573" name="Line 13"/>
            <p:cNvSpPr>
              <a:spLocks noChangeAspect="1" noChangeShapeType="1"/>
            </p:cNvSpPr>
            <p:nvPr/>
          </p:nvSpPr>
          <p:spPr bwMode="auto">
            <a:xfrm>
              <a:off x="3133" y="2077"/>
              <a:ext cx="630" cy="0"/>
            </a:xfrm>
            <a:prstGeom prst="line">
              <a:avLst/>
            </a:prstGeom>
            <a:noFill/>
            <a:ln w="38100">
              <a:solidFill>
                <a:srgbClr val="000000"/>
              </a:solidFill>
              <a:round/>
              <a:headEnd/>
              <a:tailEnd/>
            </a:ln>
          </p:spPr>
          <p:txBody>
            <a:bodyPr/>
            <a:lstStyle/>
            <a:p>
              <a:endParaRPr lang="zh-CN" altLang="en-US"/>
            </a:p>
          </p:txBody>
        </p:sp>
        <p:sp>
          <p:nvSpPr>
            <p:cNvPr id="194574" name="Text Box 14"/>
            <p:cNvSpPr txBox="1">
              <a:spLocks noChangeAspect="1" noChangeArrowheads="1"/>
            </p:cNvSpPr>
            <p:nvPr/>
          </p:nvSpPr>
          <p:spPr bwMode="auto">
            <a:xfrm>
              <a:off x="3552" y="1536"/>
              <a:ext cx="157" cy="819"/>
            </a:xfrm>
            <a:prstGeom prst="rect">
              <a:avLst/>
            </a:prstGeom>
            <a:noFill/>
            <a:ln w="38100">
              <a:noFill/>
              <a:miter lim="800000"/>
              <a:headEnd/>
              <a:tailEnd/>
            </a:ln>
          </p:spPr>
          <p:txBody>
            <a:bodyPr lIns="0" tIns="0" rIns="0" bIns="0"/>
            <a:lstStyle/>
            <a:p>
              <a:pPr algn="just" eaLnBrk="0" hangingPunct="0"/>
              <a:r>
                <a:rPr lang="en-US" altLang="zh-CN" sz="3200" b="1" i="1">
                  <a:solidFill>
                    <a:srgbClr val="FF3300"/>
                  </a:solidFill>
                  <a:latin typeface="Times New Roman" pitchFamily="18" charset="0"/>
                </a:rPr>
                <a:t>+</a:t>
              </a:r>
            </a:p>
            <a:p>
              <a:pPr algn="just" eaLnBrk="0" hangingPunct="0"/>
              <a:endParaRPr lang="en-US" altLang="zh-CN" sz="3200" b="1" i="1">
                <a:solidFill>
                  <a:srgbClr val="FF3300"/>
                </a:solidFill>
                <a:latin typeface="Times New Roman" pitchFamily="18" charset="0"/>
              </a:endParaRPr>
            </a:p>
            <a:p>
              <a:pPr algn="just" eaLnBrk="0" hangingPunct="0"/>
              <a:r>
                <a:rPr lang="en-US" altLang="zh-CN" sz="3200" b="1" i="1">
                  <a:solidFill>
                    <a:srgbClr val="FF3300"/>
                  </a:solidFill>
                  <a:latin typeface="Times New Roman" pitchFamily="18" charset="0"/>
                </a:rPr>
                <a:t>+</a:t>
              </a:r>
            </a:p>
          </p:txBody>
        </p:sp>
        <p:sp>
          <p:nvSpPr>
            <p:cNvPr id="194575" name="Text Box 15"/>
            <p:cNvSpPr txBox="1">
              <a:spLocks noChangeAspect="1" noChangeArrowheads="1"/>
            </p:cNvSpPr>
            <p:nvPr/>
          </p:nvSpPr>
          <p:spPr bwMode="auto">
            <a:xfrm>
              <a:off x="4472" y="1488"/>
              <a:ext cx="157" cy="955"/>
            </a:xfrm>
            <a:prstGeom prst="rect">
              <a:avLst/>
            </a:prstGeom>
            <a:noFill/>
            <a:ln w="38100">
              <a:noFill/>
              <a:miter lim="800000"/>
              <a:headEnd/>
              <a:tailEnd/>
            </a:ln>
          </p:spPr>
          <p:txBody>
            <a:bodyPr lIns="0" tIns="0" rIns="0" bIns="0"/>
            <a:lstStyle/>
            <a:p>
              <a:pPr algn="just" eaLnBrk="0" hangingPunct="0"/>
              <a:r>
                <a:rPr lang="en-US" altLang="zh-CN" sz="3200" b="1" i="1">
                  <a:solidFill>
                    <a:srgbClr val="FF3300"/>
                  </a:solidFill>
                  <a:latin typeface="Times New Roman" pitchFamily="18" charset="0"/>
                  <a:sym typeface="Symbol" pitchFamily="18" charset="2"/>
                </a:rPr>
                <a:t></a:t>
              </a:r>
            </a:p>
            <a:p>
              <a:pPr algn="just" eaLnBrk="0" hangingPunct="0"/>
              <a:endParaRPr lang="en-US" altLang="zh-CN" sz="3200" b="1" i="1">
                <a:latin typeface="Times New Roman" pitchFamily="18" charset="0"/>
              </a:endParaRPr>
            </a:p>
            <a:p>
              <a:pPr algn="just" eaLnBrk="0" hangingPunct="0"/>
              <a:r>
                <a:rPr lang="en-US" altLang="zh-CN" sz="3200" b="1" i="1">
                  <a:solidFill>
                    <a:srgbClr val="FF3300"/>
                  </a:solidFill>
                  <a:latin typeface="Times New Roman" pitchFamily="18" charset="0"/>
                  <a:sym typeface="Symbol" pitchFamily="18" charset="2"/>
                </a:rPr>
                <a:t></a:t>
              </a:r>
              <a:endParaRPr lang="en-US" altLang="zh-CN" sz="3200" b="1" i="1">
                <a:solidFill>
                  <a:srgbClr val="FF3300"/>
                </a:solidFill>
                <a:latin typeface="Times New Roman" pitchFamily="18" charset="0"/>
              </a:endParaRPr>
            </a:p>
          </p:txBody>
        </p:sp>
        <p:sp>
          <p:nvSpPr>
            <p:cNvPr id="194576" name="Text Box 16"/>
            <p:cNvSpPr txBox="1">
              <a:spLocks noChangeAspect="1" noChangeArrowheads="1"/>
            </p:cNvSpPr>
            <p:nvPr/>
          </p:nvSpPr>
          <p:spPr bwMode="auto">
            <a:xfrm>
              <a:off x="4078" y="480"/>
              <a:ext cx="314" cy="273"/>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R</a:t>
              </a:r>
            </a:p>
          </p:txBody>
        </p:sp>
        <p:sp>
          <p:nvSpPr>
            <p:cNvPr id="194577" name="Text Box 17"/>
            <p:cNvSpPr txBox="1">
              <a:spLocks noChangeAspect="1" noChangeArrowheads="1"/>
            </p:cNvSpPr>
            <p:nvPr/>
          </p:nvSpPr>
          <p:spPr bwMode="auto">
            <a:xfrm>
              <a:off x="3766" y="2400"/>
              <a:ext cx="314" cy="273"/>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A</a:t>
              </a:r>
            </a:p>
          </p:txBody>
        </p:sp>
        <p:sp>
          <p:nvSpPr>
            <p:cNvPr id="194578" name="Text Box 18"/>
            <p:cNvSpPr txBox="1">
              <a:spLocks noChangeAspect="1" noChangeArrowheads="1"/>
            </p:cNvSpPr>
            <p:nvPr/>
          </p:nvSpPr>
          <p:spPr bwMode="auto">
            <a:xfrm>
              <a:off x="4128" y="2367"/>
              <a:ext cx="315" cy="273"/>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B</a:t>
              </a:r>
            </a:p>
          </p:txBody>
        </p:sp>
        <p:sp>
          <p:nvSpPr>
            <p:cNvPr id="194579" name="Text Box 19"/>
            <p:cNvSpPr txBox="1">
              <a:spLocks noChangeAspect="1" noChangeArrowheads="1"/>
            </p:cNvSpPr>
            <p:nvPr/>
          </p:nvSpPr>
          <p:spPr bwMode="auto">
            <a:xfrm>
              <a:off x="4707" y="2213"/>
              <a:ext cx="630" cy="273"/>
            </a:xfrm>
            <a:prstGeom prst="rect">
              <a:avLst/>
            </a:prstGeom>
            <a:noFill/>
            <a:ln w="38100">
              <a:noFill/>
              <a:miter lim="800000"/>
              <a:headEnd/>
              <a:tailEnd/>
            </a:ln>
          </p:spPr>
          <p:txBody>
            <a:bodyPr lIns="0" tIns="0" rIns="0" bIns="0"/>
            <a:lstStyle/>
            <a:p>
              <a:pPr algn="just" eaLnBrk="0" hangingPunct="0"/>
              <a:r>
                <a:rPr lang="zh-CN" altLang="en-US" sz="3200" b="1">
                  <a:latin typeface="Times New Roman" pitchFamily="18" charset="0"/>
                </a:rPr>
                <a:t>电源</a:t>
              </a:r>
            </a:p>
          </p:txBody>
        </p:sp>
        <p:sp>
          <p:nvSpPr>
            <p:cNvPr id="194580" name="Rectangle 20"/>
            <p:cNvSpPr>
              <a:spLocks noChangeAspect="1" noChangeArrowheads="1"/>
            </p:cNvSpPr>
            <p:nvPr/>
          </p:nvSpPr>
          <p:spPr bwMode="auto">
            <a:xfrm>
              <a:off x="3448" y="1531"/>
              <a:ext cx="1259" cy="1228"/>
            </a:xfrm>
            <a:prstGeom prst="rect">
              <a:avLst/>
            </a:prstGeom>
            <a:noFill/>
            <a:ln w="38100">
              <a:solidFill>
                <a:srgbClr val="000000"/>
              </a:solidFill>
              <a:prstDash val="dash"/>
              <a:miter lim="800000"/>
              <a:headEnd/>
              <a:tailEnd/>
            </a:ln>
          </p:spPr>
          <p:txBody>
            <a:bodyPr/>
            <a:lstStyle/>
            <a:p>
              <a:endParaRPr lang="zh-CN" altLang="en-US"/>
            </a:p>
          </p:txBody>
        </p:sp>
        <p:sp>
          <p:nvSpPr>
            <p:cNvPr id="194581" name="Line 21"/>
            <p:cNvSpPr>
              <a:spLocks noChangeAspect="1" noChangeShapeType="1"/>
            </p:cNvSpPr>
            <p:nvPr/>
          </p:nvSpPr>
          <p:spPr bwMode="auto">
            <a:xfrm flipV="1">
              <a:off x="3133" y="1395"/>
              <a:ext cx="0" cy="272"/>
            </a:xfrm>
            <a:prstGeom prst="line">
              <a:avLst/>
            </a:prstGeom>
            <a:noFill/>
            <a:ln w="38100">
              <a:solidFill>
                <a:srgbClr val="000000"/>
              </a:solidFill>
              <a:round/>
              <a:headEnd/>
              <a:tailEnd type="stealth" w="med" len="med"/>
            </a:ln>
          </p:spPr>
          <p:txBody>
            <a:bodyPr/>
            <a:lstStyle/>
            <a:p>
              <a:endParaRPr lang="zh-CN" altLang="en-US"/>
            </a:p>
          </p:txBody>
        </p:sp>
        <p:sp>
          <p:nvSpPr>
            <p:cNvPr id="194582" name="Text Box 22"/>
            <p:cNvSpPr txBox="1">
              <a:spLocks noChangeAspect="1" noChangeArrowheads="1"/>
            </p:cNvSpPr>
            <p:nvPr/>
          </p:nvSpPr>
          <p:spPr bwMode="auto">
            <a:xfrm>
              <a:off x="3237" y="1248"/>
              <a:ext cx="315" cy="272"/>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I</a:t>
              </a:r>
            </a:p>
          </p:txBody>
        </p:sp>
      </p:grpSp>
      <p:sp>
        <p:nvSpPr>
          <p:cNvPr id="194583" name="Line 23"/>
          <p:cNvSpPr>
            <a:spLocks noChangeShapeType="1"/>
          </p:cNvSpPr>
          <p:nvPr/>
        </p:nvSpPr>
        <p:spPr bwMode="auto">
          <a:xfrm>
            <a:off x="1511300" y="3108325"/>
            <a:ext cx="792163" cy="0"/>
          </a:xfrm>
          <a:prstGeom prst="line">
            <a:avLst/>
          </a:prstGeom>
          <a:noFill/>
          <a:ln w="38100">
            <a:solidFill>
              <a:srgbClr val="FF3300"/>
            </a:solidFill>
            <a:round/>
            <a:headEnd/>
            <a:tailEnd type="triangle" w="med" len="med"/>
          </a:ln>
          <a:effectLst/>
        </p:spPr>
        <p:txBody>
          <a:bodyPr/>
          <a:lstStyle/>
          <a:p>
            <a:endParaRPr lang="zh-CN" altLang="en-US"/>
          </a:p>
        </p:txBody>
      </p:sp>
      <p:sp>
        <p:nvSpPr>
          <p:cNvPr id="194584" name="Line 24"/>
          <p:cNvSpPr>
            <a:spLocks noChangeShapeType="1"/>
          </p:cNvSpPr>
          <p:nvPr/>
        </p:nvSpPr>
        <p:spPr bwMode="auto">
          <a:xfrm>
            <a:off x="1511300" y="3287713"/>
            <a:ext cx="792163" cy="0"/>
          </a:xfrm>
          <a:prstGeom prst="line">
            <a:avLst/>
          </a:prstGeom>
          <a:noFill/>
          <a:ln w="38100">
            <a:solidFill>
              <a:srgbClr val="FF3300"/>
            </a:solidFill>
            <a:round/>
            <a:headEnd/>
            <a:tailEnd type="triangle" w="med" len="med"/>
          </a:ln>
          <a:effectLst/>
        </p:spPr>
        <p:txBody>
          <a:bodyPr/>
          <a:lstStyle/>
          <a:p>
            <a:endParaRPr lang="zh-CN" altLang="en-US"/>
          </a:p>
        </p:txBody>
      </p:sp>
      <p:sp>
        <p:nvSpPr>
          <p:cNvPr id="194585" name="Line 25"/>
          <p:cNvSpPr>
            <a:spLocks noChangeShapeType="1"/>
          </p:cNvSpPr>
          <p:nvPr/>
        </p:nvSpPr>
        <p:spPr bwMode="auto">
          <a:xfrm>
            <a:off x="1511300" y="3467100"/>
            <a:ext cx="792163" cy="0"/>
          </a:xfrm>
          <a:prstGeom prst="line">
            <a:avLst/>
          </a:prstGeom>
          <a:noFill/>
          <a:ln w="38100">
            <a:solidFill>
              <a:srgbClr val="FF3300"/>
            </a:solidFill>
            <a:round/>
            <a:headEnd/>
            <a:tailEnd type="triangle" w="med" len="med"/>
          </a:ln>
          <a:effectLst/>
        </p:spPr>
        <p:txBody>
          <a:bodyPr/>
          <a:lstStyle/>
          <a:p>
            <a:endParaRPr lang="zh-CN" altLang="en-US"/>
          </a:p>
        </p:txBody>
      </p:sp>
      <p:sp>
        <p:nvSpPr>
          <p:cNvPr id="194586" name="Line 26"/>
          <p:cNvSpPr>
            <a:spLocks noChangeShapeType="1"/>
          </p:cNvSpPr>
          <p:nvPr/>
        </p:nvSpPr>
        <p:spPr bwMode="auto">
          <a:xfrm>
            <a:off x="1511300" y="3646488"/>
            <a:ext cx="792163" cy="0"/>
          </a:xfrm>
          <a:prstGeom prst="line">
            <a:avLst/>
          </a:prstGeom>
          <a:noFill/>
          <a:ln w="38100">
            <a:solidFill>
              <a:srgbClr val="FF3300"/>
            </a:solidFill>
            <a:round/>
            <a:headEnd/>
            <a:tailEnd type="triangle" w="med" len="med"/>
          </a:ln>
          <a:effectLst/>
        </p:spPr>
        <p:txBody>
          <a:bodyPr/>
          <a:lstStyle/>
          <a:p>
            <a:endParaRPr lang="zh-CN" altLang="en-US"/>
          </a:p>
        </p:txBody>
      </p:sp>
      <p:sp>
        <p:nvSpPr>
          <p:cNvPr id="194587" name="Line 27"/>
          <p:cNvSpPr>
            <a:spLocks noChangeShapeType="1"/>
          </p:cNvSpPr>
          <p:nvPr/>
        </p:nvSpPr>
        <p:spPr bwMode="auto">
          <a:xfrm>
            <a:off x="1511300" y="3825875"/>
            <a:ext cx="792163" cy="0"/>
          </a:xfrm>
          <a:prstGeom prst="line">
            <a:avLst/>
          </a:prstGeom>
          <a:noFill/>
          <a:ln w="38100">
            <a:solidFill>
              <a:srgbClr val="FF3300"/>
            </a:solidFill>
            <a:round/>
            <a:headEnd/>
            <a:tailEnd type="triangle" w="med" len="med"/>
          </a:ln>
          <a:effectLst/>
        </p:spPr>
        <p:txBody>
          <a:bodyPr/>
          <a:lstStyle/>
          <a:p>
            <a:endParaRPr lang="zh-CN" altLang="en-US"/>
          </a:p>
        </p:txBody>
      </p:sp>
      <p:sp>
        <p:nvSpPr>
          <p:cNvPr id="194588" name="Rectangle 28"/>
          <p:cNvSpPr>
            <a:spLocks noChangeArrowheads="1"/>
          </p:cNvSpPr>
          <p:nvPr/>
        </p:nvSpPr>
        <p:spPr bwMode="auto">
          <a:xfrm>
            <a:off x="4427538" y="1304925"/>
            <a:ext cx="4176712" cy="1066800"/>
          </a:xfrm>
          <a:prstGeom prst="rect">
            <a:avLst/>
          </a:prstGeom>
          <a:noFill/>
          <a:ln w="9525">
            <a:noFill/>
            <a:miter lim="800000"/>
            <a:headEnd/>
            <a:tailEnd/>
          </a:ln>
          <a:effectLst/>
        </p:spPr>
        <p:txBody>
          <a:bodyPr>
            <a:spAutoFit/>
          </a:bodyPr>
          <a:lstStyle/>
          <a:p>
            <a:pPr algn="just">
              <a:spcBef>
                <a:spcPct val="20000"/>
              </a:spcBef>
              <a:buFontTx/>
              <a:buChar char="•"/>
            </a:pPr>
            <a:r>
              <a:rPr kumimoji="1" lang="en-US" altLang="zh-CN" sz="3200" b="1">
                <a:solidFill>
                  <a:schemeClr val="accent2"/>
                </a:solidFill>
                <a:latin typeface="Times New Roman" pitchFamily="18" charset="0"/>
                <a:ea typeface="黑体" pitchFamily="2" charset="-122"/>
              </a:rPr>
              <a:t> </a:t>
            </a:r>
            <a:r>
              <a:rPr kumimoji="1" lang="zh-CN" altLang="en-US" sz="3200" b="1">
                <a:solidFill>
                  <a:schemeClr val="accent2"/>
                </a:solidFill>
                <a:latin typeface="Times New Roman" pitchFamily="18" charset="0"/>
                <a:ea typeface="黑体" pitchFamily="2" charset="-122"/>
              </a:rPr>
              <a:t>电源：</a:t>
            </a:r>
            <a:r>
              <a:rPr kumimoji="1" lang="zh-CN" altLang="en-US" sz="3200" b="1">
                <a:latin typeface="Times New Roman" pitchFamily="18" charset="0"/>
              </a:rPr>
              <a:t>提供非静电力的装置。</a:t>
            </a:r>
          </a:p>
        </p:txBody>
      </p:sp>
      <p:grpSp>
        <p:nvGrpSpPr>
          <p:cNvPr id="3" name="Group 29"/>
          <p:cNvGrpSpPr>
            <a:grpSpLocks/>
          </p:cNvGrpSpPr>
          <p:nvPr/>
        </p:nvGrpSpPr>
        <p:grpSpPr bwMode="auto">
          <a:xfrm>
            <a:off x="1619250" y="3033713"/>
            <a:ext cx="431800" cy="900112"/>
            <a:chOff x="2721" y="1752"/>
            <a:chExt cx="272" cy="567"/>
          </a:xfrm>
        </p:grpSpPr>
        <p:grpSp>
          <p:nvGrpSpPr>
            <p:cNvPr id="4" name="Group 30"/>
            <p:cNvGrpSpPr>
              <a:grpSpLocks/>
            </p:cNvGrpSpPr>
            <p:nvPr/>
          </p:nvGrpSpPr>
          <p:grpSpPr bwMode="auto">
            <a:xfrm>
              <a:off x="2721" y="1752"/>
              <a:ext cx="272" cy="113"/>
              <a:chOff x="2676" y="1752"/>
              <a:chExt cx="272" cy="113"/>
            </a:xfrm>
          </p:grpSpPr>
          <p:sp>
            <p:nvSpPr>
              <p:cNvPr id="194591" name="Oval 31"/>
              <p:cNvSpPr>
                <a:spLocks noChangeArrowheads="1"/>
              </p:cNvSpPr>
              <p:nvPr/>
            </p:nvSpPr>
            <p:spPr bwMode="auto">
              <a:xfrm>
                <a:off x="2835" y="1752"/>
                <a:ext cx="113" cy="113"/>
              </a:xfrm>
              <a:prstGeom prst="ellipse">
                <a:avLst/>
              </a:prstGeom>
              <a:solidFill>
                <a:schemeClr val="tx2"/>
              </a:solidFill>
              <a:ln w="9525">
                <a:solidFill>
                  <a:schemeClr val="tx2"/>
                </a:solidFill>
                <a:round/>
                <a:headEnd/>
                <a:tailEnd/>
              </a:ln>
              <a:effectLst/>
            </p:spPr>
            <p:txBody>
              <a:bodyPr wrap="none" anchor="ctr"/>
              <a:lstStyle/>
              <a:p>
                <a:endParaRPr lang="zh-CN" altLang="en-US"/>
              </a:p>
            </p:txBody>
          </p:sp>
          <p:sp>
            <p:nvSpPr>
              <p:cNvPr id="194592" name="Line 32"/>
              <p:cNvSpPr>
                <a:spLocks noChangeShapeType="1"/>
              </p:cNvSpPr>
              <p:nvPr/>
            </p:nvSpPr>
            <p:spPr bwMode="auto">
              <a:xfrm flipH="1" flipV="1">
                <a:off x="2676" y="1797"/>
                <a:ext cx="204" cy="0"/>
              </a:xfrm>
              <a:prstGeom prst="line">
                <a:avLst/>
              </a:prstGeom>
              <a:noFill/>
              <a:ln w="38100">
                <a:solidFill>
                  <a:schemeClr val="tx2"/>
                </a:solidFill>
                <a:round/>
                <a:headEnd/>
                <a:tailEnd type="triangle" w="med" len="med"/>
              </a:ln>
              <a:effectLst/>
            </p:spPr>
            <p:txBody>
              <a:bodyPr/>
              <a:lstStyle/>
              <a:p>
                <a:endParaRPr lang="zh-CN" altLang="en-US"/>
              </a:p>
            </p:txBody>
          </p:sp>
        </p:grpSp>
        <p:grpSp>
          <p:nvGrpSpPr>
            <p:cNvPr id="5" name="Group 33"/>
            <p:cNvGrpSpPr>
              <a:grpSpLocks/>
            </p:cNvGrpSpPr>
            <p:nvPr/>
          </p:nvGrpSpPr>
          <p:grpSpPr bwMode="auto">
            <a:xfrm>
              <a:off x="2721" y="1865"/>
              <a:ext cx="272" cy="113"/>
              <a:chOff x="2676" y="1752"/>
              <a:chExt cx="272" cy="113"/>
            </a:xfrm>
          </p:grpSpPr>
          <p:sp>
            <p:nvSpPr>
              <p:cNvPr id="194594" name="Oval 34"/>
              <p:cNvSpPr>
                <a:spLocks noChangeArrowheads="1"/>
              </p:cNvSpPr>
              <p:nvPr/>
            </p:nvSpPr>
            <p:spPr bwMode="auto">
              <a:xfrm>
                <a:off x="2835" y="1752"/>
                <a:ext cx="113" cy="113"/>
              </a:xfrm>
              <a:prstGeom prst="ellipse">
                <a:avLst/>
              </a:prstGeom>
              <a:solidFill>
                <a:schemeClr val="tx2"/>
              </a:solidFill>
              <a:ln w="9525">
                <a:solidFill>
                  <a:schemeClr val="tx2"/>
                </a:solidFill>
                <a:round/>
                <a:headEnd/>
                <a:tailEnd/>
              </a:ln>
              <a:effectLst/>
            </p:spPr>
            <p:txBody>
              <a:bodyPr wrap="none" anchor="ctr"/>
              <a:lstStyle/>
              <a:p>
                <a:endParaRPr lang="zh-CN" altLang="en-US"/>
              </a:p>
            </p:txBody>
          </p:sp>
          <p:sp>
            <p:nvSpPr>
              <p:cNvPr id="194595" name="Line 35"/>
              <p:cNvSpPr>
                <a:spLocks noChangeShapeType="1"/>
              </p:cNvSpPr>
              <p:nvPr/>
            </p:nvSpPr>
            <p:spPr bwMode="auto">
              <a:xfrm flipH="1" flipV="1">
                <a:off x="2676" y="1797"/>
                <a:ext cx="204" cy="0"/>
              </a:xfrm>
              <a:prstGeom prst="line">
                <a:avLst/>
              </a:prstGeom>
              <a:noFill/>
              <a:ln w="38100">
                <a:solidFill>
                  <a:schemeClr val="tx2"/>
                </a:solidFill>
                <a:round/>
                <a:headEnd/>
                <a:tailEnd type="triangle" w="med" len="med"/>
              </a:ln>
              <a:effectLst/>
            </p:spPr>
            <p:txBody>
              <a:bodyPr/>
              <a:lstStyle/>
              <a:p>
                <a:endParaRPr lang="zh-CN" altLang="en-US"/>
              </a:p>
            </p:txBody>
          </p:sp>
        </p:grpSp>
        <p:grpSp>
          <p:nvGrpSpPr>
            <p:cNvPr id="6" name="Group 36"/>
            <p:cNvGrpSpPr>
              <a:grpSpLocks/>
            </p:cNvGrpSpPr>
            <p:nvPr/>
          </p:nvGrpSpPr>
          <p:grpSpPr bwMode="auto">
            <a:xfrm>
              <a:off x="2721" y="1978"/>
              <a:ext cx="272" cy="113"/>
              <a:chOff x="2676" y="1752"/>
              <a:chExt cx="272" cy="113"/>
            </a:xfrm>
          </p:grpSpPr>
          <p:sp>
            <p:nvSpPr>
              <p:cNvPr id="194597" name="Oval 37"/>
              <p:cNvSpPr>
                <a:spLocks noChangeArrowheads="1"/>
              </p:cNvSpPr>
              <p:nvPr/>
            </p:nvSpPr>
            <p:spPr bwMode="auto">
              <a:xfrm>
                <a:off x="2835" y="1752"/>
                <a:ext cx="113" cy="113"/>
              </a:xfrm>
              <a:prstGeom prst="ellipse">
                <a:avLst/>
              </a:prstGeom>
              <a:solidFill>
                <a:schemeClr val="tx2"/>
              </a:solidFill>
              <a:ln w="9525">
                <a:solidFill>
                  <a:schemeClr val="tx2"/>
                </a:solidFill>
                <a:round/>
                <a:headEnd/>
                <a:tailEnd/>
              </a:ln>
              <a:effectLst/>
            </p:spPr>
            <p:txBody>
              <a:bodyPr wrap="none" anchor="ctr"/>
              <a:lstStyle/>
              <a:p>
                <a:endParaRPr lang="zh-CN" altLang="en-US"/>
              </a:p>
            </p:txBody>
          </p:sp>
          <p:sp>
            <p:nvSpPr>
              <p:cNvPr id="194598" name="Line 38"/>
              <p:cNvSpPr>
                <a:spLocks noChangeShapeType="1"/>
              </p:cNvSpPr>
              <p:nvPr/>
            </p:nvSpPr>
            <p:spPr bwMode="auto">
              <a:xfrm flipH="1" flipV="1">
                <a:off x="2676" y="1797"/>
                <a:ext cx="204" cy="0"/>
              </a:xfrm>
              <a:prstGeom prst="line">
                <a:avLst/>
              </a:prstGeom>
              <a:noFill/>
              <a:ln w="38100">
                <a:solidFill>
                  <a:schemeClr val="tx2"/>
                </a:solidFill>
                <a:round/>
                <a:headEnd/>
                <a:tailEnd type="triangle" w="med" len="med"/>
              </a:ln>
              <a:effectLst/>
            </p:spPr>
            <p:txBody>
              <a:bodyPr/>
              <a:lstStyle/>
              <a:p>
                <a:endParaRPr lang="zh-CN" altLang="en-US"/>
              </a:p>
            </p:txBody>
          </p:sp>
        </p:grpSp>
        <p:grpSp>
          <p:nvGrpSpPr>
            <p:cNvPr id="7" name="Group 39"/>
            <p:cNvGrpSpPr>
              <a:grpSpLocks/>
            </p:cNvGrpSpPr>
            <p:nvPr/>
          </p:nvGrpSpPr>
          <p:grpSpPr bwMode="auto">
            <a:xfrm>
              <a:off x="2721" y="2092"/>
              <a:ext cx="272" cy="113"/>
              <a:chOff x="2676" y="1752"/>
              <a:chExt cx="272" cy="113"/>
            </a:xfrm>
          </p:grpSpPr>
          <p:sp>
            <p:nvSpPr>
              <p:cNvPr id="194600" name="Oval 40"/>
              <p:cNvSpPr>
                <a:spLocks noChangeArrowheads="1"/>
              </p:cNvSpPr>
              <p:nvPr/>
            </p:nvSpPr>
            <p:spPr bwMode="auto">
              <a:xfrm>
                <a:off x="2835" y="1752"/>
                <a:ext cx="113" cy="113"/>
              </a:xfrm>
              <a:prstGeom prst="ellipse">
                <a:avLst/>
              </a:prstGeom>
              <a:solidFill>
                <a:schemeClr val="tx2"/>
              </a:solidFill>
              <a:ln w="9525">
                <a:solidFill>
                  <a:schemeClr val="tx2"/>
                </a:solidFill>
                <a:round/>
                <a:headEnd/>
                <a:tailEnd/>
              </a:ln>
              <a:effectLst/>
            </p:spPr>
            <p:txBody>
              <a:bodyPr wrap="none" anchor="ctr"/>
              <a:lstStyle/>
              <a:p>
                <a:endParaRPr lang="zh-CN" altLang="en-US"/>
              </a:p>
            </p:txBody>
          </p:sp>
          <p:sp>
            <p:nvSpPr>
              <p:cNvPr id="194601" name="Line 41"/>
              <p:cNvSpPr>
                <a:spLocks noChangeShapeType="1"/>
              </p:cNvSpPr>
              <p:nvPr/>
            </p:nvSpPr>
            <p:spPr bwMode="auto">
              <a:xfrm flipH="1" flipV="1">
                <a:off x="2676" y="1797"/>
                <a:ext cx="204" cy="0"/>
              </a:xfrm>
              <a:prstGeom prst="line">
                <a:avLst/>
              </a:prstGeom>
              <a:noFill/>
              <a:ln w="38100">
                <a:solidFill>
                  <a:schemeClr val="tx2"/>
                </a:solidFill>
                <a:round/>
                <a:headEnd/>
                <a:tailEnd type="triangle" w="med" len="med"/>
              </a:ln>
              <a:effectLst/>
            </p:spPr>
            <p:txBody>
              <a:bodyPr/>
              <a:lstStyle/>
              <a:p>
                <a:endParaRPr lang="zh-CN" altLang="en-US"/>
              </a:p>
            </p:txBody>
          </p:sp>
        </p:grpSp>
        <p:grpSp>
          <p:nvGrpSpPr>
            <p:cNvPr id="8" name="Group 42"/>
            <p:cNvGrpSpPr>
              <a:grpSpLocks/>
            </p:cNvGrpSpPr>
            <p:nvPr/>
          </p:nvGrpSpPr>
          <p:grpSpPr bwMode="auto">
            <a:xfrm>
              <a:off x="2721" y="2206"/>
              <a:ext cx="272" cy="113"/>
              <a:chOff x="2676" y="1752"/>
              <a:chExt cx="272" cy="113"/>
            </a:xfrm>
          </p:grpSpPr>
          <p:sp>
            <p:nvSpPr>
              <p:cNvPr id="194603" name="Oval 43"/>
              <p:cNvSpPr>
                <a:spLocks noChangeArrowheads="1"/>
              </p:cNvSpPr>
              <p:nvPr/>
            </p:nvSpPr>
            <p:spPr bwMode="auto">
              <a:xfrm>
                <a:off x="2835" y="1752"/>
                <a:ext cx="113" cy="113"/>
              </a:xfrm>
              <a:prstGeom prst="ellipse">
                <a:avLst/>
              </a:prstGeom>
              <a:solidFill>
                <a:schemeClr val="tx2"/>
              </a:solidFill>
              <a:ln w="9525">
                <a:solidFill>
                  <a:schemeClr val="tx2"/>
                </a:solidFill>
                <a:round/>
                <a:headEnd/>
                <a:tailEnd/>
              </a:ln>
              <a:effectLst/>
            </p:spPr>
            <p:txBody>
              <a:bodyPr wrap="none" anchor="ctr"/>
              <a:lstStyle/>
              <a:p>
                <a:endParaRPr lang="zh-CN" altLang="en-US"/>
              </a:p>
            </p:txBody>
          </p:sp>
          <p:sp>
            <p:nvSpPr>
              <p:cNvPr id="194604" name="Line 44"/>
              <p:cNvSpPr>
                <a:spLocks noChangeShapeType="1"/>
              </p:cNvSpPr>
              <p:nvPr/>
            </p:nvSpPr>
            <p:spPr bwMode="auto">
              <a:xfrm flipH="1" flipV="1">
                <a:off x="2676" y="1797"/>
                <a:ext cx="204" cy="0"/>
              </a:xfrm>
              <a:prstGeom prst="line">
                <a:avLst/>
              </a:prstGeom>
              <a:noFill/>
              <a:ln w="38100">
                <a:solidFill>
                  <a:schemeClr val="tx2"/>
                </a:solidFill>
                <a:round/>
                <a:headEnd/>
                <a:tailEnd type="triangle" w="med" len="med"/>
              </a:ln>
              <a:effectLst/>
            </p:spPr>
            <p:txBody>
              <a:bodyPr/>
              <a:lstStyle/>
              <a:p>
                <a:endParaRPr lang="zh-CN" altLang="en-US"/>
              </a:p>
            </p:txBody>
          </p:sp>
        </p:grpSp>
      </p:grpSp>
      <p:sp>
        <p:nvSpPr>
          <p:cNvPr id="194605" name="Text Box 45"/>
          <p:cNvSpPr txBox="1">
            <a:spLocks noChangeArrowheads="1"/>
          </p:cNvSpPr>
          <p:nvPr/>
        </p:nvSpPr>
        <p:spPr bwMode="auto">
          <a:xfrm>
            <a:off x="1655763" y="2586038"/>
            <a:ext cx="431800" cy="519112"/>
          </a:xfrm>
          <a:prstGeom prst="rect">
            <a:avLst/>
          </a:prstGeom>
          <a:noFill/>
          <a:ln w="9525">
            <a:noFill/>
            <a:miter lim="800000"/>
            <a:headEnd/>
            <a:tailEnd/>
          </a:ln>
          <a:effectLst/>
        </p:spPr>
        <p:txBody>
          <a:bodyPr>
            <a:spAutoFit/>
          </a:bodyPr>
          <a:lstStyle/>
          <a:p>
            <a:pPr algn="just" eaLnBrk="0" hangingPunct="0">
              <a:spcBef>
                <a:spcPct val="50000"/>
              </a:spcBef>
            </a:pPr>
            <a:r>
              <a:rPr lang="en-US" altLang="zh-CN" sz="2800" b="1">
                <a:latin typeface="Times New Roman" pitchFamily="18" charset="0"/>
              </a:rPr>
              <a:t>K</a:t>
            </a:r>
          </a:p>
        </p:txBody>
      </p:sp>
      <p:sp>
        <p:nvSpPr>
          <p:cNvPr id="194606" name="Text Box 46"/>
          <p:cNvSpPr txBox="1">
            <a:spLocks noChangeArrowheads="1"/>
          </p:cNvSpPr>
          <p:nvPr/>
        </p:nvSpPr>
        <p:spPr bwMode="auto">
          <a:xfrm>
            <a:off x="0" y="6223000"/>
            <a:ext cx="5903913" cy="482600"/>
          </a:xfrm>
          <a:prstGeom prst="rect">
            <a:avLst/>
          </a:prstGeom>
          <a:noFill/>
          <a:ln w="9525">
            <a:noFill/>
            <a:miter lim="800000"/>
            <a:headEnd/>
            <a:tailEnd/>
          </a:ln>
          <a:effectLst/>
        </p:spPr>
        <p:txBody>
          <a:bodyPr>
            <a:spAutoFit/>
          </a:bodyPr>
          <a:lstStyle/>
          <a:p>
            <a:pPr algn="just" eaLnBrk="0" hangingPunct="0">
              <a:lnSpc>
                <a:spcPct val="80000"/>
              </a:lnSpc>
              <a:spcBef>
                <a:spcPct val="50000"/>
              </a:spcBef>
              <a:buFontTx/>
              <a:buChar char="•"/>
            </a:pPr>
            <a:r>
              <a:rPr lang="zh-CN" altLang="en-US" sz="3200" b="1">
                <a:solidFill>
                  <a:schemeClr val="accent2"/>
                </a:solidFill>
                <a:latin typeface="Times New Roman" pitchFamily="18" charset="0"/>
                <a:ea typeface="黑体" pitchFamily="2" charset="-122"/>
              </a:rPr>
              <a:t>电动势的正方向：</a:t>
            </a:r>
            <a:r>
              <a:rPr lang="zh-CN" altLang="en-US" sz="3200" b="1">
                <a:latin typeface="Times New Roman" pitchFamily="18" charset="0"/>
                <a:ea typeface="黑体" pitchFamily="2" charset="-122"/>
              </a:rPr>
              <a:t>负极到正极</a:t>
            </a:r>
          </a:p>
        </p:txBody>
      </p:sp>
      <p:sp>
        <p:nvSpPr>
          <p:cNvPr id="194607" name="Line 47"/>
          <p:cNvSpPr>
            <a:spLocks noChangeShapeType="1"/>
          </p:cNvSpPr>
          <p:nvPr/>
        </p:nvSpPr>
        <p:spPr bwMode="auto">
          <a:xfrm flipH="1">
            <a:off x="863600" y="5229225"/>
            <a:ext cx="2159000" cy="0"/>
          </a:xfrm>
          <a:prstGeom prst="line">
            <a:avLst/>
          </a:prstGeom>
          <a:noFill/>
          <a:ln w="76200">
            <a:solidFill>
              <a:schemeClr val="hlink"/>
            </a:solidFill>
            <a:round/>
            <a:headEnd/>
            <a:tailEnd type="triangle" w="med" len="med"/>
          </a:ln>
          <a:effectLst/>
        </p:spPr>
        <p:txBody>
          <a:bodyPr/>
          <a:lstStyle/>
          <a:p>
            <a:endParaRPr lang="zh-CN" altLang="en-US"/>
          </a:p>
        </p:txBody>
      </p:sp>
      <p:sp>
        <p:nvSpPr>
          <p:cNvPr id="194608" name="Line 48"/>
          <p:cNvSpPr>
            <a:spLocks noChangeShapeType="1"/>
          </p:cNvSpPr>
          <p:nvPr/>
        </p:nvSpPr>
        <p:spPr bwMode="auto">
          <a:xfrm>
            <a:off x="1800225" y="5084763"/>
            <a:ext cx="215900" cy="0"/>
          </a:xfrm>
          <a:prstGeom prst="line">
            <a:avLst/>
          </a:prstGeom>
          <a:noFill/>
          <a:ln w="57150">
            <a:solidFill>
              <a:srgbClr val="FF3300"/>
            </a:solidFill>
            <a:round/>
            <a:headEnd/>
            <a:tailEnd/>
          </a:ln>
          <a:effectLst/>
        </p:spPr>
        <p:txBody>
          <a:bodyPr/>
          <a:lstStyle/>
          <a:p>
            <a:endParaRPr lang="zh-CN" altLang="en-US"/>
          </a:p>
        </p:txBody>
      </p:sp>
      <p:sp>
        <p:nvSpPr>
          <p:cNvPr id="194609" name="Line 49"/>
          <p:cNvSpPr>
            <a:spLocks noChangeShapeType="1"/>
          </p:cNvSpPr>
          <p:nvPr/>
        </p:nvSpPr>
        <p:spPr bwMode="auto">
          <a:xfrm>
            <a:off x="1908175" y="4940300"/>
            <a:ext cx="0" cy="288925"/>
          </a:xfrm>
          <a:prstGeom prst="line">
            <a:avLst/>
          </a:prstGeom>
          <a:noFill/>
          <a:ln w="57150">
            <a:solidFill>
              <a:srgbClr val="FF3300"/>
            </a:solidFill>
            <a:round/>
            <a:headEnd/>
            <a:tailEnd/>
          </a:ln>
          <a:effectLst/>
        </p:spPr>
        <p:txBody>
          <a:bodyPr/>
          <a:lstStyle/>
          <a:p>
            <a:endParaRPr lang="zh-CN" altLang="en-US"/>
          </a:p>
        </p:txBody>
      </p:sp>
      <p:graphicFrame>
        <p:nvGraphicFramePr>
          <p:cNvPr id="194611" name="Object 51"/>
          <p:cNvGraphicFramePr>
            <a:graphicFrameLocks noGrp="1" noChangeAspect="1"/>
          </p:cNvGraphicFramePr>
          <p:nvPr>
            <p:ph sz="quarter" idx="3"/>
          </p:nvPr>
        </p:nvGraphicFramePr>
        <p:xfrm>
          <a:off x="6021388" y="5013325"/>
          <a:ext cx="2287587" cy="950913"/>
        </p:xfrm>
        <a:graphic>
          <a:graphicData uri="http://schemas.openxmlformats.org/presentationml/2006/ole">
            <mc:AlternateContent xmlns:mc="http://schemas.openxmlformats.org/markup-compatibility/2006">
              <mc:Choice xmlns:v="urn:schemas-microsoft-com:vml" Requires="v">
                <p:oleObj spid="_x0000_s63491" name="Equation" r:id="rId3" imgW="698400" imgH="279360" progId="Equation.3">
                  <p:embed/>
                </p:oleObj>
              </mc:Choice>
              <mc:Fallback>
                <p:oleObj name="Equation" r:id="rId3" imgW="698400" imgH="2793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1388" y="5013325"/>
                        <a:ext cx="2287587" cy="950913"/>
                      </a:xfrm>
                      <a:prstGeom prst="rect">
                        <a:avLst/>
                      </a:prstGeom>
                      <a:solidFill>
                        <a:srgbClr val="FFFFCC"/>
                      </a:solidFill>
                      <a:ln w="9525">
                        <a:solidFill>
                          <a:srgbClr val="FF6600"/>
                        </a:solidFill>
                        <a:miter lim="800000"/>
                        <a:headEnd/>
                        <a:tailEnd/>
                      </a:ln>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4585"/>
                                        </p:tgtEl>
                                        <p:attrNameLst>
                                          <p:attrName>style.visibility</p:attrName>
                                        </p:attrNameLst>
                                      </p:cBhvr>
                                      <p:to>
                                        <p:strVal val="visible"/>
                                      </p:to>
                                    </p:set>
                                    <p:animEffect transition="in" filter="blinds(horizontal)">
                                      <p:cBhvr>
                                        <p:cTn id="7" dur="500"/>
                                        <p:tgtEl>
                                          <p:spTgt spid="19458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4584"/>
                                        </p:tgtEl>
                                        <p:attrNameLst>
                                          <p:attrName>style.visibility</p:attrName>
                                        </p:attrNameLst>
                                      </p:cBhvr>
                                      <p:to>
                                        <p:strVal val="visible"/>
                                      </p:to>
                                    </p:set>
                                    <p:animEffect transition="in" filter="blinds(horizontal)">
                                      <p:cBhvr>
                                        <p:cTn id="10" dur="500"/>
                                        <p:tgtEl>
                                          <p:spTgt spid="19458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4583"/>
                                        </p:tgtEl>
                                        <p:attrNameLst>
                                          <p:attrName>style.visibility</p:attrName>
                                        </p:attrNameLst>
                                      </p:cBhvr>
                                      <p:to>
                                        <p:strVal val="visible"/>
                                      </p:to>
                                    </p:set>
                                    <p:animEffect transition="in" filter="blinds(horizontal)">
                                      <p:cBhvr>
                                        <p:cTn id="13" dur="500"/>
                                        <p:tgtEl>
                                          <p:spTgt spid="19458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4586"/>
                                        </p:tgtEl>
                                        <p:attrNameLst>
                                          <p:attrName>style.visibility</p:attrName>
                                        </p:attrNameLst>
                                      </p:cBhvr>
                                      <p:to>
                                        <p:strVal val="visible"/>
                                      </p:to>
                                    </p:set>
                                    <p:animEffect transition="in" filter="blinds(horizontal)">
                                      <p:cBhvr>
                                        <p:cTn id="16" dur="500"/>
                                        <p:tgtEl>
                                          <p:spTgt spid="19458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94587"/>
                                        </p:tgtEl>
                                        <p:attrNameLst>
                                          <p:attrName>style.visibility</p:attrName>
                                        </p:attrNameLst>
                                      </p:cBhvr>
                                      <p:to>
                                        <p:strVal val="visible"/>
                                      </p:to>
                                    </p:set>
                                    <p:animEffect transition="in" filter="blinds(horizontal)">
                                      <p:cBhvr>
                                        <p:cTn id="19" dur="500"/>
                                        <p:tgtEl>
                                          <p:spTgt spid="19458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94588"/>
                                        </p:tgtEl>
                                        <p:attrNameLst>
                                          <p:attrName>style.visibility</p:attrName>
                                        </p:attrNameLst>
                                      </p:cBhvr>
                                      <p:to>
                                        <p:strVal val="visible"/>
                                      </p:to>
                                    </p:set>
                                    <p:animEffect transition="in" filter="blinds(horizontal)">
                                      <p:cBhvr>
                                        <p:cTn id="24" dur="500"/>
                                        <p:tgtEl>
                                          <p:spTgt spid="194588"/>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blinds(horizontal)">
                                      <p:cBhvr>
                                        <p:cTn id="29" dur="500"/>
                                        <p:tgtEl>
                                          <p:spTgt spid="3"/>
                                        </p:tgtEl>
                                      </p:cBhvr>
                                    </p:animEffect>
                                  </p:childTnLst>
                                </p:cTn>
                              </p:par>
                            </p:childTnLst>
                          </p:cTn>
                        </p:par>
                        <p:par>
                          <p:cTn id="30" fill="hold">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194605"/>
                                        </p:tgtEl>
                                        <p:attrNameLst>
                                          <p:attrName>style.visibility</p:attrName>
                                        </p:attrNameLst>
                                      </p:cBhvr>
                                      <p:to>
                                        <p:strVal val="visible"/>
                                      </p:to>
                                    </p:set>
                                    <p:animEffect transition="in" filter="blinds(horizontal)">
                                      <p:cBhvr>
                                        <p:cTn id="33" dur="500"/>
                                        <p:tgtEl>
                                          <p:spTgt spid="194605"/>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94563">
                                            <p:txEl>
                                              <p:pRg st="0" end="0"/>
                                            </p:txEl>
                                          </p:spTgt>
                                        </p:tgtEl>
                                        <p:attrNameLst>
                                          <p:attrName>style.visibility</p:attrName>
                                        </p:attrNameLst>
                                      </p:cBhvr>
                                      <p:to>
                                        <p:strVal val="visible"/>
                                      </p:to>
                                    </p:set>
                                    <p:animEffect transition="in" filter="blinds(horizontal)">
                                      <p:cBhvr>
                                        <p:cTn id="38" dur="500"/>
                                        <p:tgtEl>
                                          <p:spTgt spid="194563">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94611"/>
                                        </p:tgtEl>
                                        <p:attrNameLst>
                                          <p:attrName>style.visibility</p:attrName>
                                        </p:attrNameLst>
                                      </p:cBhvr>
                                      <p:to>
                                        <p:strVal val="visible"/>
                                      </p:to>
                                    </p:set>
                                    <p:animEffect transition="in" filter="blinds(horizontal)">
                                      <p:cBhvr>
                                        <p:cTn id="43" dur="500"/>
                                        <p:tgtEl>
                                          <p:spTgt spid="194611"/>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94607"/>
                                        </p:tgtEl>
                                        <p:attrNameLst>
                                          <p:attrName>style.visibility</p:attrName>
                                        </p:attrNameLst>
                                      </p:cBhvr>
                                      <p:to>
                                        <p:strVal val="visible"/>
                                      </p:to>
                                    </p:set>
                                    <p:animEffect transition="in" filter="blinds(horizontal)">
                                      <p:cBhvr>
                                        <p:cTn id="48" dur="500"/>
                                        <p:tgtEl>
                                          <p:spTgt spid="194607"/>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94608"/>
                                        </p:tgtEl>
                                        <p:attrNameLst>
                                          <p:attrName>style.visibility</p:attrName>
                                        </p:attrNameLst>
                                      </p:cBhvr>
                                      <p:to>
                                        <p:strVal val="visible"/>
                                      </p:to>
                                    </p:set>
                                    <p:animEffect transition="in" filter="blinds(horizontal)">
                                      <p:cBhvr>
                                        <p:cTn id="51" dur="500"/>
                                        <p:tgtEl>
                                          <p:spTgt spid="194608"/>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194609"/>
                                        </p:tgtEl>
                                        <p:attrNameLst>
                                          <p:attrName>style.visibility</p:attrName>
                                        </p:attrNameLst>
                                      </p:cBhvr>
                                      <p:to>
                                        <p:strVal val="visible"/>
                                      </p:to>
                                    </p:set>
                                    <p:animEffect transition="in" filter="blinds(horizontal)">
                                      <p:cBhvr>
                                        <p:cTn id="54" dur="500"/>
                                        <p:tgtEl>
                                          <p:spTgt spid="194609"/>
                                        </p:tgtEl>
                                      </p:cBhvr>
                                    </p:animEffect>
                                  </p:childTnLst>
                                </p:cTn>
                              </p:par>
                            </p:childTnLst>
                          </p:cTn>
                        </p:par>
                        <p:par>
                          <p:cTn id="55" fill="hold">
                            <p:stCondLst>
                              <p:cond delay="500"/>
                            </p:stCondLst>
                            <p:childTnLst>
                              <p:par>
                                <p:cTn id="56" presetID="3" presetClass="entr" presetSubtype="10" fill="hold" grpId="0" nodeType="afterEffect">
                                  <p:stCondLst>
                                    <p:cond delay="0"/>
                                  </p:stCondLst>
                                  <p:childTnLst>
                                    <p:set>
                                      <p:cBhvr>
                                        <p:cTn id="57" dur="1" fill="hold">
                                          <p:stCondLst>
                                            <p:cond delay="0"/>
                                          </p:stCondLst>
                                        </p:cTn>
                                        <p:tgtEl>
                                          <p:spTgt spid="194606"/>
                                        </p:tgtEl>
                                        <p:attrNameLst>
                                          <p:attrName>style.visibility</p:attrName>
                                        </p:attrNameLst>
                                      </p:cBhvr>
                                      <p:to>
                                        <p:strVal val="visible"/>
                                      </p:to>
                                    </p:set>
                                    <p:animEffect transition="in" filter="blinds(horizontal)">
                                      <p:cBhvr>
                                        <p:cTn id="58" dur="500"/>
                                        <p:tgtEl>
                                          <p:spTgt spid="194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3" grpId="0" build="p"/>
      <p:bldP spid="194583" grpId="0" animBg="1"/>
      <p:bldP spid="194584" grpId="0" animBg="1"/>
      <p:bldP spid="194585" grpId="0" animBg="1"/>
      <p:bldP spid="194586" grpId="0" animBg="1"/>
      <p:bldP spid="194587" grpId="0" animBg="1"/>
      <p:bldP spid="194588" grpId="0"/>
      <p:bldP spid="194605" grpId="0"/>
      <p:bldP spid="194606" grpId="0"/>
      <p:bldP spid="194607" grpId="0" animBg="1"/>
      <p:bldP spid="194608" grpId="0" animBg="1"/>
      <p:bldP spid="19460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684213" y="260350"/>
            <a:ext cx="7772400" cy="731838"/>
          </a:xfrm>
        </p:spPr>
        <p:txBody>
          <a:bodyPr/>
          <a:lstStyle/>
          <a:p>
            <a:r>
              <a:rPr lang="zh-CN" altLang="en-US" sz="4000" b="0"/>
              <a:t>含源电路电势差</a:t>
            </a:r>
          </a:p>
        </p:txBody>
      </p:sp>
      <p:graphicFrame>
        <p:nvGraphicFramePr>
          <p:cNvPr id="195587" name="Object 3"/>
          <p:cNvGraphicFramePr>
            <a:graphicFrameLocks noGrp="1" noChangeAspect="1"/>
          </p:cNvGraphicFramePr>
          <p:nvPr>
            <p:ph sz="half" idx="1"/>
          </p:nvPr>
        </p:nvGraphicFramePr>
        <p:xfrm>
          <a:off x="3671888" y="4473575"/>
          <a:ext cx="5256212" cy="755650"/>
        </p:xfrm>
        <a:graphic>
          <a:graphicData uri="http://schemas.openxmlformats.org/presentationml/2006/ole">
            <mc:AlternateContent xmlns:mc="http://schemas.openxmlformats.org/markup-compatibility/2006">
              <mc:Choice xmlns:v="urn:schemas-microsoft-com:vml" Requires="v">
                <p:oleObj spid="_x0000_s103429" name="公式" r:id="rId3" imgW="2222280" imgH="228600" progId="Equation.3">
                  <p:embed/>
                </p:oleObj>
              </mc:Choice>
              <mc:Fallback>
                <p:oleObj name="公式" r:id="rId3" imgW="222228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1888" y="4473575"/>
                        <a:ext cx="5256212" cy="755650"/>
                      </a:xfrm>
                      <a:prstGeom prst="rect">
                        <a:avLst/>
                      </a:prstGeom>
                      <a:solidFill>
                        <a:srgbClr val="FFFFCC"/>
                      </a:solidFill>
                      <a:ln w="9525">
                        <a:solidFill>
                          <a:srgbClr val="FF6600"/>
                        </a:solidFill>
                        <a:miter lim="800000"/>
                        <a:headEnd/>
                        <a:tailEnd/>
                      </a:ln>
                    </p:spPr>
                  </p:pic>
                </p:oleObj>
              </mc:Fallback>
            </mc:AlternateContent>
          </a:graphicData>
        </a:graphic>
      </p:graphicFrame>
      <p:grpSp>
        <p:nvGrpSpPr>
          <p:cNvPr id="2" name="Group 4"/>
          <p:cNvGrpSpPr>
            <a:grpSpLocks/>
          </p:cNvGrpSpPr>
          <p:nvPr/>
        </p:nvGrpSpPr>
        <p:grpSpPr bwMode="auto">
          <a:xfrm>
            <a:off x="1692275" y="1233488"/>
            <a:ext cx="6172200" cy="2667000"/>
            <a:chOff x="960" y="1152"/>
            <a:chExt cx="3888" cy="1680"/>
          </a:xfrm>
        </p:grpSpPr>
        <p:grpSp>
          <p:nvGrpSpPr>
            <p:cNvPr id="3" name="Group 5"/>
            <p:cNvGrpSpPr>
              <a:grpSpLocks noChangeAspect="1"/>
            </p:cNvGrpSpPr>
            <p:nvPr/>
          </p:nvGrpSpPr>
          <p:grpSpPr bwMode="auto">
            <a:xfrm>
              <a:off x="1116" y="1152"/>
              <a:ext cx="3421" cy="1077"/>
              <a:chOff x="5940" y="4872"/>
              <a:chExt cx="3960" cy="1248"/>
            </a:xfrm>
          </p:grpSpPr>
          <p:sp>
            <p:nvSpPr>
              <p:cNvPr id="195590" name="Line 6"/>
              <p:cNvSpPr>
                <a:spLocks noChangeAspect="1" noChangeShapeType="1"/>
              </p:cNvSpPr>
              <p:nvPr/>
            </p:nvSpPr>
            <p:spPr bwMode="auto">
              <a:xfrm>
                <a:off x="5940" y="6120"/>
                <a:ext cx="1080" cy="0"/>
              </a:xfrm>
              <a:prstGeom prst="line">
                <a:avLst/>
              </a:prstGeom>
              <a:noFill/>
              <a:ln w="38100">
                <a:solidFill>
                  <a:srgbClr val="000000"/>
                </a:solidFill>
                <a:round/>
                <a:headEnd/>
                <a:tailEnd/>
              </a:ln>
            </p:spPr>
            <p:txBody>
              <a:bodyPr/>
              <a:lstStyle/>
              <a:p>
                <a:endParaRPr lang="zh-CN" altLang="en-US"/>
              </a:p>
            </p:txBody>
          </p:sp>
          <p:sp>
            <p:nvSpPr>
              <p:cNvPr id="195591" name="Line 7"/>
              <p:cNvSpPr>
                <a:spLocks noChangeAspect="1" noChangeShapeType="1"/>
              </p:cNvSpPr>
              <p:nvPr/>
            </p:nvSpPr>
            <p:spPr bwMode="auto">
              <a:xfrm>
                <a:off x="7200" y="6120"/>
                <a:ext cx="720" cy="0"/>
              </a:xfrm>
              <a:prstGeom prst="line">
                <a:avLst/>
              </a:prstGeom>
              <a:noFill/>
              <a:ln w="38100">
                <a:solidFill>
                  <a:srgbClr val="000000"/>
                </a:solidFill>
                <a:round/>
                <a:headEnd/>
                <a:tailEnd/>
              </a:ln>
            </p:spPr>
            <p:txBody>
              <a:bodyPr/>
              <a:lstStyle/>
              <a:p>
                <a:endParaRPr lang="zh-CN" altLang="en-US"/>
              </a:p>
            </p:txBody>
          </p:sp>
          <p:sp>
            <p:nvSpPr>
              <p:cNvPr id="195592" name="Line 8"/>
              <p:cNvSpPr>
                <a:spLocks noChangeAspect="1" noChangeShapeType="1"/>
              </p:cNvSpPr>
              <p:nvPr/>
            </p:nvSpPr>
            <p:spPr bwMode="auto">
              <a:xfrm>
                <a:off x="8100" y="6120"/>
                <a:ext cx="1080" cy="0"/>
              </a:xfrm>
              <a:prstGeom prst="line">
                <a:avLst/>
              </a:prstGeom>
              <a:noFill/>
              <a:ln w="38100">
                <a:solidFill>
                  <a:srgbClr val="000000"/>
                </a:solidFill>
                <a:round/>
                <a:headEnd/>
                <a:tailEnd/>
              </a:ln>
            </p:spPr>
            <p:txBody>
              <a:bodyPr/>
              <a:lstStyle/>
              <a:p>
                <a:endParaRPr lang="zh-CN" altLang="en-US"/>
              </a:p>
            </p:txBody>
          </p:sp>
          <p:sp>
            <p:nvSpPr>
              <p:cNvPr id="195593" name="Line 9"/>
              <p:cNvSpPr>
                <a:spLocks noChangeAspect="1" noChangeShapeType="1"/>
              </p:cNvSpPr>
              <p:nvPr/>
            </p:nvSpPr>
            <p:spPr bwMode="auto">
              <a:xfrm>
                <a:off x="9360" y="6120"/>
                <a:ext cx="540" cy="0"/>
              </a:xfrm>
              <a:prstGeom prst="line">
                <a:avLst/>
              </a:prstGeom>
              <a:noFill/>
              <a:ln w="38100">
                <a:solidFill>
                  <a:srgbClr val="000000"/>
                </a:solidFill>
                <a:round/>
                <a:headEnd/>
                <a:tailEnd/>
              </a:ln>
            </p:spPr>
            <p:txBody>
              <a:bodyPr/>
              <a:lstStyle/>
              <a:p>
                <a:endParaRPr lang="zh-CN" altLang="en-US"/>
              </a:p>
            </p:txBody>
          </p:sp>
          <p:sp>
            <p:nvSpPr>
              <p:cNvPr id="195594" name="Line 10"/>
              <p:cNvSpPr>
                <a:spLocks noChangeAspect="1" noChangeShapeType="1"/>
              </p:cNvSpPr>
              <p:nvPr/>
            </p:nvSpPr>
            <p:spPr bwMode="auto">
              <a:xfrm flipV="1">
                <a:off x="7560" y="4872"/>
                <a:ext cx="0" cy="1248"/>
              </a:xfrm>
              <a:prstGeom prst="line">
                <a:avLst/>
              </a:prstGeom>
              <a:noFill/>
              <a:ln w="38100">
                <a:solidFill>
                  <a:srgbClr val="000000"/>
                </a:solidFill>
                <a:round/>
                <a:headEnd/>
                <a:tailEnd/>
              </a:ln>
            </p:spPr>
            <p:txBody>
              <a:bodyPr/>
              <a:lstStyle/>
              <a:p>
                <a:endParaRPr lang="zh-CN" altLang="en-US"/>
              </a:p>
            </p:txBody>
          </p:sp>
          <p:sp>
            <p:nvSpPr>
              <p:cNvPr id="195595" name="Rectangle 11"/>
              <p:cNvSpPr>
                <a:spLocks noChangeAspect="1" noChangeArrowheads="1"/>
              </p:cNvSpPr>
              <p:nvPr/>
            </p:nvSpPr>
            <p:spPr bwMode="auto">
              <a:xfrm>
                <a:off x="7470" y="5340"/>
                <a:ext cx="180" cy="468"/>
              </a:xfrm>
              <a:prstGeom prst="rect">
                <a:avLst/>
              </a:prstGeom>
              <a:solidFill>
                <a:srgbClr val="FFFFFF"/>
              </a:solidFill>
              <a:ln w="38100">
                <a:solidFill>
                  <a:srgbClr val="000000"/>
                </a:solidFill>
                <a:miter lim="800000"/>
                <a:headEnd/>
                <a:tailEnd/>
              </a:ln>
            </p:spPr>
            <p:txBody>
              <a:bodyPr/>
              <a:lstStyle/>
              <a:p>
                <a:endParaRPr lang="zh-CN" altLang="en-US"/>
              </a:p>
            </p:txBody>
          </p:sp>
        </p:grpSp>
        <p:grpSp>
          <p:nvGrpSpPr>
            <p:cNvPr id="4" name="Group 12"/>
            <p:cNvGrpSpPr>
              <a:grpSpLocks noChangeAspect="1"/>
            </p:cNvGrpSpPr>
            <p:nvPr/>
          </p:nvGrpSpPr>
          <p:grpSpPr bwMode="auto">
            <a:xfrm>
              <a:off x="2049" y="2035"/>
              <a:ext cx="155" cy="404"/>
              <a:chOff x="7020" y="5808"/>
              <a:chExt cx="180" cy="468"/>
            </a:xfrm>
          </p:grpSpPr>
          <p:sp>
            <p:nvSpPr>
              <p:cNvPr id="195597" name="Line 13"/>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195598" name="Line 14"/>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grpSp>
          <p:nvGrpSpPr>
            <p:cNvPr id="5" name="Group 15"/>
            <p:cNvGrpSpPr>
              <a:grpSpLocks noChangeAspect="1"/>
            </p:cNvGrpSpPr>
            <p:nvPr/>
          </p:nvGrpSpPr>
          <p:grpSpPr bwMode="auto">
            <a:xfrm>
              <a:off x="2826" y="2035"/>
              <a:ext cx="156" cy="404"/>
              <a:chOff x="7020" y="5808"/>
              <a:chExt cx="180" cy="468"/>
            </a:xfrm>
          </p:grpSpPr>
          <p:sp>
            <p:nvSpPr>
              <p:cNvPr id="195600" name="Line 16"/>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195601" name="Line 17"/>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grpSp>
          <p:nvGrpSpPr>
            <p:cNvPr id="6" name="Group 18"/>
            <p:cNvGrpSpPr>
              <a:grpSpLocks noChangeAspect="1"/>
            </p:cNvGrpSpPr>
            <p:nvPr/>
          </p:nvGrpSpPr>
          <p:grpSpPr bwMode="auto">
            <a:xfrm flipH="1">
              <a:off x="3915" y="2035"/>
              <a:ext cx="155" cy="404"/>
              <a:chOff x="7020" y="5808"/>
              <a:chExt cx="180" cy="468"/>
            </a:xfrm>
          </p:grpSpPr>
          <p:sp>
            <p:nvSpPr>
              <p:cNvPr id="195603" name="Line 19"/>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195604" name="Line 20"/>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sp>
          <p:nvSpPr>
            <p:cNvPr id="195605" name="Rectangle 21"/>
            <p:cNvSpPr>
              <a:spLocks noChangeAspect="1" noChangeArrowheads="1"/>
            </p:cNvSpPr>
            <p:nvPr/>
          </p:nvSpPr>
          <p:spPr bwMode="auto">
            <a:xfrm>
              <a:off x="1427" y="2170"/>
              <a:ext cx="466" cy="134"/>
            </a:xfrm>
            <a:prstGeom prst="rect">
              <a:avLst/>
            </a:prstGeom>
            <a:solidFill>
              <a:srgbClr val="FFFFFF"/>
            </a:solidFill>
            <a:ln w="38100">
              <a:solidFill>
                <a:srgbClr val="000000"/>
              </a:solidFill>
              <a:miter lim="800000"/>
              <a:headEnd/>
              <a:tailEnd/>
            </a:ln>
          </p:spPr>
          <p:txBody>
            <a:bodyPr/>
            <a:lstStyle/>
            <a:p>
              <a:endParaRPr lang="zh-CN" altLang="en-US"/>
            </a:p>
          </p:txBody>
        </p:sp>
        <p:sp>
          <p:nvSpPr>
            <p:cNvPr id="195606" name="Rectangle 22"/>
            <p:cNvSpPr>
              <a:spLocks noChangeAspect="1" noChangeArrowheads="1"/>
            </p:cNvSpPr>
            <p:nvPr/>
          </p:nvSpPr>
          <p:spPr bwMode="auto">
            <a:xfrm>
              <a:off x="3137" y="2170"/>
              <a:ext cx="467" cy="134"/>
            </a:xfrm>
            <a:prstGeom prst="rect">
              <a:avLst/>
            </a:prstGeom>
            <a:solidFill>
              <a:srgbClr val="FFFFFF"/>
            </a:solidFill>
            <a:ln w="38100">
              <a:solidFill>
                <a:srgbClr val="000000"/>
              </a:solidFill>
              <a:miter lim="800000"/>
              <a:headEnd/>
              <a:tailEnd/>
            </a:ln>
          </p:spPr>
          <p:txBody>
            <a:bodyPr/>
            <a:lstStyle/>
            <a:p>
              <a:endParaRPr lang="zh-CN" altLang="en-US"/>
            </a:p>
          </p:txBody>
        </p:sp>
        <p:sp>
          <p:nvSpPr>
            <p:cNvPr id="195607" name="Oval 23"/>
            <p:cNvSpPr>
              <a:spLocks noChangeAspect="1" noChangeArrowheads="1"/>
            </p:cNvSpPr>
            <p:nvPr/>
          </p:nvSpPr>
          <p:spPr bwMode="auto">
            <a:xfrm>
              <a:off x="1065" y="2204"/>
              <a:ext cx="50" cy="49"/>
            </a:xfrm>
            <a:prstGeom prst="ellipse">
              <a:avLst/>
            </a:prstGeom>
            <a:solidFill>
              <a:srgbClr val="000000"/>
            </a:solidFill>
            <a:ln w="38100">
              <a:solidFill>
                <a:srgbClr val="000000"/>
              </a:solidFill>
              <a:round/>
              <a:headEnd/>
              <a:tailEnd/>
            </a:ln>
          </p:spPr>
          <p:txBody>
            <a:bodyPr/>
            <a:lstStyle/>
            <a:p>
              <a:endParaRPr lang="zh-CN" altLang="en-US"/>
            </a:p>
          </p:txBody>
        </p:sp>
        <p:sp>
          <p:nvSpPr>
            <p:cNvPr id="195608" name="Oval 24"/>
            <p:cNvSpPr>
              <a:spLocks noChangeAspect="1" noChangeArrowheads="1"/>
            </p:cNvSpPr>
            <p:nvPr/>
          </p:nvSpPr>
          <p:spPr bwMode="auto">
            <a:xfrm>
              <a:off x="2487" y="2204"/>
              <a:ext cx="49" cy="49"/>
            </a:xfrm>
            <a:prstGeom prst="ellipse">
              <a:avLst/>
            </a:prstGeom>
            <a:solidFill>
              <a:srgbClr val="000000"/>
            </a:solidFill>
            <a:ln w="38100">
              <a:solidFill>
                <a:srgbClr val="000000"/>
              </a:solidFill>
              <a:round/>
              <a:headEnd/>
              <a:tailEnd/>
            </a:ln>
          </p:spPr>
          <p:txBody>
            <a:bodyPr/>
            <a:lstStyle/>
            <a:p>
              <a:endParaRPr lang="zh-CN" altLang="en-US"/>
            </a:p>
          </p:txBody>
        </p:sp>
        <p:sp>
          <p:nvSpPr>
            <p:cNvPr id="195609" name="Oval 25"/>
            <p:cNvSpPr>
              <a:spLocks noChangeAspect="1" noChangeArrowheads="1"/>
            </p:cNvSpPr>
            <p:nvPr/>
          </p:nvSpPr>
          <p:spPr bwMode="auto">
            <a:xfrm>
              <a:off x="4537" y="2204"/>
              <a:ext cx="49" cy="49"/>
            </a:xfrm>
            <a:prstGeom prst="ellipse">
              <a:avLst/>
            </a:prstGeom>
            <a:solidFill>
              <a:srgbClr val="000000"/>
            </a:solidFill>
            <a:ln w="38100">
              <a:solidFill>
                <a:srgbClr val="000000"/>
              </a:solidFill>
              <a:round/>
              <a:headEnd/>
              <a:tailEnd/>
            </a:ln>
          </p:spPr>
          <p:txBody>
            <a:bodyPr/>
            <a:lstStyle/>
            <a:p>
              <a:endParaRPr lang="zh-CN" altLang="en-US"/>
            </a:p>
          </p:txBody>
        </p:sp>
        <p:sp>
          <p:nvSpPr>
            <p:cNvPr id="195610" name="Oval 26"/>
            <p:cNvSpPr>
              <a:spLocks noChangeAspect="1" noChangeArrowheads="1"/>
            </p:cNvSpPr>
            <p:nvPr/>
          </p:nvSpPr>
          <p:spPr bwMode="auto">
            <a:xfrm>
              <a:off x="3759" y="2204"/>
              <a:ext cx="50" cy="49"/>
            </a:xfrm>
            <a:prstGeom prst="ellipse">
              <a:avLst/>
            </a:prstGeom>
            <a:solidFill>
              <a:srgbClr val="000000"/>
            </a:solidFill>
            <a:ln w="38100">
              <a:solidFill>
                <a:srgbClr val="000000"/>
              </a:solidFill>
              <a:round/>
              <a:headEnd/>
              <a:tailEnd/>
            </a:ln>
          </p:spPr>
          <p:txBody>
            <a:bodyPr/>
            <a:lstStyle/>
            <a:p>
              <a:endParaRPr lang="zh-CN" altLang="en-US"/>
            </a:p>
          </p:txBody>
        </p:sp>
        <p:sp>
          <p:nvSpPr>
            <p:cNvPr id="195611" name="Oval 27"/>
            <p:cNvSpPr>
              <a:spLocks noChangeAspect="1" noChangeArrowheads="1"/>
            </p:cNvSpPr>
            <p:nvPr/>
          </p:nvSpPr>
          <p:spPr bwMode="auto">
            <a:xfrm>
              <a:off x="3015" y="2204"/>
              <a:ext cx="50" cy="49"/>
            </a:xfrm>
            <a:prstGeom prst="ellipse">
              <a:avLst/>
            </a:prstGeom>
            <a:solidFill>
              <a:srgbClr val="000000"/>
            </a:solidFill>
            <a:ln w="38100">
              <a:solidFill>
                <a:srgbClr val="000000"/>
              </a:solidFill>
              <a:round/>
              <a:headEnd/>
              <a:tailEnd/>
            </a:ln>
          </p:spPr>
          <p:txBody>
            <a:bodyPr/>
            <a:lstStyle/>
            <a:p>
              <a:endParaRPr lang="zh-CN" altLang="en-US"/>
            </a:p>
          </p:txBody>
        </p:sp>
        <p:sp>
          <p:nvSpPr>
            <p:cNvPr id="195612" name="Oval 28"/>
            <p:cNvSpPr>
              <a:spLocks noChangeAspect="1" noChangeArrowheads="1"/>
            </p:cNvSpPr>
            <p:nvPr/>
          </p:nvSpPr>
          <p:spPr bwMode="auto">
            <a:xfrm>
              <a:off x="1923" y="2204"/>
              <a:ext cx="50" cy="49"/>
            </a:xfrm>
            <a:prstGeom prst="ellipse">
              <a:avLst/>
            </a:prstGeom>
            <a:solidFill>
              <a:srgbClr val="000000"/>
            </a:solidFill>
            <a:ln w="38100">
              <a:solidFill>
                <a:srgbClr val="000000"/>
              </a:solidFill>
              <a:round/>
              <a:headEnd/>
              <a:tailEnd/>
            </a:ln>
          </p:spPr>
          <p:txBody>
            <a:bodyPr/>
            <a:lstStyle/>
            <a:p>
              <a:endParaRPr lang="zh-CN" altLang="en-US"/>
            </a:p>
          </p:txBody>
        </p:sp>
        <p:sp>
          <p:nvSpPr>
            <p:cNvPr id="195613" name="Text Box 29"/>
            <p:cNvSpPr txBox="1">
              <a:spLocks noChangeAspect="1" noChangeArrowheads="1"/>
            </p:cNvSpPr>
            <p:nvPr/>
          </p:nvSpPr>
          <p:spPr bwMode="auto">
            <a:xfrm>
              <a:off x="960" y="2304"/>
              <a:ext cx="156" cy="270"/>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A</a:t>
              </a:r>
            </a:p>
          </p:txBody>
        </p:sp>
        <p:sp>
          <p:nvSpPr>
            <p:cNvPr id="195614" name="Text Box 30"/>
            <p:cNvSpPr txBox="1">
              <a:spLocks noChangeAspect="1" noChangeArrowheads="1"/>
            </p:cNvSpPr>
            <p:nvPr/>
          </p:nvSpPr>
          <p:spPr bwMode="auto">
            <a:xfrm>
              <a:off x="1893" y="2304"/>
              <a:ext cx="156" cy="270"/>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B</a:t>
              </a:r>
            </a:p>
          </p:txBody>
        </p:sp>
        <p:sp>
          <p:nvSpPr>
            <p:cNvPr id="195615" name="Text Box 31"/>
            <p:cNvSpPr txBox="1">
              <a:spLocks noChangeAspect="1" noChangeArrowheads="1"/>
            </p:cNvSpPr>
            <p:nvPr/>
          </p:nvSpPr>
          <p:spPr bwMode="auto">
            <a:xfrm>
              <a:off x="2515" y="2304"/>
              <a:ext cx="156" cy="270"/>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C</a:t>
              </a:r>
            </a:p>
          </p:txBody>
        </p:sp>
        <p:sp>
          <p:nvSpPr>
            <p:cNvPr id="195616" name="Text Box 32"/>
            <p:cNvSpPr txBox="1">
              <a:spLocks noChangeAspect="1" noChangeArrowheads="1"/>
            </p:cNvSpPr>
            <p:nvPr/>
          </p:nvSpPr>
          <p:spPr bwMode="auto">
            <a:xfrm>
              <a:off x="2982" y="2304"/>
              <a:ext cx="155" cy="270"/>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D</a:t>
              </a:r>
            </a:p>
          </p:txBody>
        </p:sp>
        <p:sp>
          <p:nvSpPr>
            <p:cNvPr id="195617" name="Text Box 33"/>
            <p:cNvSpPr txBox="1">
              <a:spLocks noChangeAspect="1" noChangeArrowheads="1"/>
            </p:cNvSpPr>
            <p:nvPr/>
          </p:nvSpPr>
          <p:spPr bwMode="auto">
            <a:xfrm>
              <a:off x="3759" y="2304"/>
              <a:ext cx="156" cy="270"/>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E</a:t>
              </a:r>
            </a:p>
          </p:txBody>
        </p:sp>
        <p:sp>
          <p:nvSpPr>
            <p:cNvPr id="195618" name="Text Box 34"/>
            <p:cNvSpPr txBox="1">
              <a:spLocks noChangeAspect="1" noChangeArrowheads="1"/>
            </p:cNvSpPr>
            <p:nvPr/>
          </p:nvSpPr>
          <p:spPr bwMode="auto">
            <a:xfrm>
              <a:off x="4537" y="2304"/>
              <a:ext cx="155" cy="270"/>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F</a:t>
              </a:r>
            </a:p>
          </p:txBody>
        </p:sp>
        <p:sp>
          <p:nvSpPr>
            <p:cNvPr id="195619" name="Text Box 35"/>
            <p:cNvSpPr txBox="1">
              <a:spLocks noChangeAspect="1" noChangeArrowheads="1"/>
            </p:cNvSpPr>
            <p:nvPr/>
          </p:nvSpPr>
          <p:spPr bwMode="auto">
            <a:xfrm>
              <a:off x="1427" y="1776"/>
              <a:ext cx="311" cy="270"/>
            </a:xfrm>
            <a:prstGeom prst="rect">
              <a:avLst/>
            </a:prstGeom>
            <a:noFill/>
            <a:ln w="38100">
              <a:noFill/>
              <a:miter lim="800000"/>
              <a:headEnd/>
              <a:tailEnd/>
            </a:ln>
          </p:spPr>
          <p:txBody>
            <a:bodyPr lIns="0" tIns="0" rIns="0" bIns="0"/>
            <a:lstStyle/>
            <a:p>
              <a:pPr algn="just" eaLnBrk="0" hangingPunct="0"/>
              <a:r>
                <a:rPr lang="en-US" altLang="zh-CN" sz="3200" b="1">
                  <a:latin typeface="Times New Roman" pitchFamily="18" charset="0"/>
                </a:rPr>
                <a:t>R</a:t>
              </a:r>
              <a:r>
                <a:rPr lang="en-US" altLang="zh-CN" sz="3200" b="1" i="1" baseline="-25000">
                  <a:latin typeface="Times New Roman" pitchFamily="18" charset="0"/>
                </a:rPr>
                <a:t>1</a:t>
              </a:r>
              <a:endParaRPr lang="en-US" altLang="zh-CN" sz="3200" b="1" i="1">
                <a:latin typeface="Times New Roman" pitchFamily="18" charset="0"/>
              </a:endParaRPr>
            </a:p>
          </p:txBody>
        </p:sp>
        <p:sp>
          <p:nvSpPr>
            <p:cNvPr id="195620" name="Text Box 36"/>
            <p:cNvSpPr txBox="1">
              <a:spLocks noChangeAspect="1" noChangeArrowheads="1"/>
            </p:cNvSpPr>
            <p:nvPr/>
          </p:nvSpPr>
          <p:spPr bwMode="auto">
            <a:xfrm>
              <a:off x="1427" y="2439"/>
              <a:ext cx="311" cy="269"/>
            </a:xfrm>
            <a:prstGeom prst="rect">
              <a:avLst/>
            </a:prstGeom>
            <a:noFill/>
            <a:ln w="38100">
              <a:noFill/>
              <a:miter lim="800000"/>
              <a:headEnd/>
              <a:tailEnd/>
            </a:ln>
          </p:spPr>
          <p:txBody>
            <a:bodyPr lIns="0" tIns="0" rIns="0" bIns="0"/>
            <a:lstStyle/>
            <a:p>
              <a:pPr algn="just" eaLnBrk="0" hangingPunct="0"/>
              <a:r>
                <a:rPr lang="en-US" altLang="zh-CN" sz="3200" b="1">
                  <a:latin typeface="Times New Roman" pitchFamily="18" charset="0"/>
                </a:rPr>
                <a:t>I</a:t>
              </a:r>
              <a:r>
                <a:rPr lang="en-US" altLang="zh-CN" sz="3200" b="1" i="1" baseline="-25000">
                  <a:latin typeface="Times New Roman" pitchFamily="18" charset="0"/>
                </a:rPr>
                <a:t>1</a:t>
              </a:r>
              <a:endParaRPr lang="en-US" altLang="zh-CN" sz="3200" b="1" i="1">
                <a:latin typeface="Times New Roman" pitchFamily="18" charset="0"/>
              </a:endParaRPr>
            </a:p>
          </p:txBody>
        </p:sp>
        <p:sp>
          <p:nvSpPr>
            <p:cNvPr id="195621" name="Line 37"/>
            <p:cNvSpPr>
              <a:spLocks noChangeAspect="1" noChangeShapeType="1"/>
            </p:cNvSpPr>
            <p:nvPr/>
          </p:nvSpPr>
          <p:spPr bwMode="auto">
            <a:xfrm>
              <a:off x="1427" y="2439"/>
              <a:ext cx="311" cy="0"/>
            </a:xfrm>
            <a:prstGeom prst="line">
              <a:avLst/>
            </a:prstGeom>
            <a:noFill/>
            <a:ln w="38100">
              <a:solidFill>
                <a:srgbClr val="000000"/>
              </a:solidFill>
              <a:round/>
              <a:headEnd/>
              <a:tailEnd type="stealth" w="med" len="med"/>
            </a:ln>
          </p:spPr>
          <p:txBody>
            <a:bodyPr/>
            <a:lstStyle/>
            <a:p>
              <a:endParaRPr lang="zh-CN" altLang="en-US"/>
            </a:p>
          </p:txBody>
        </p:sp>
        <p:sp>
          <p:nvSpPr>
            <p:cNvPr id="195622" name="Text Box 38"/>
            <p:cNvSpPr txBox="1">
              <a:spLocks noChangeAspect="1" noChangeArrowheads="1"/>
            </p:cNvSpPr>
            <p:nvPr/>
          </p:nvSpPr>
          <p:spPr bwMode="auto">
            <a:xfrm>
              <a:off x="3193" y="1824"/>
              <a:ext cx="311" cy="270"/>
            </a:xfrm>
            <a:prstGeom prst="rect">
              <a:avLst/>
            </a:prstGeom>
            <a:noFill/>
            <a:ln w="38100">
              <a:noFill/>
              <a:miter lim="800000"/>
              <a:headEnd/>
              <a:tailEnd/>
            </a:ln>
          </p:spPr>
          <p:txBody>
            <a:bodyPr lIns="0" tIns="0" rIns="0" bIns="0"/>
            <a:lstStyle/>
            <a:p>
              <a:pPr algn="just" eaLnBrk="0" hangingPunct="0"/>
              <a:r>
                <a:rPr lang="en-US" altLang="zh-CN" sz="3200" b="1">
                  <a:latin typeface="Times New Roman" pitchFamily="18" charset="0"/>
                </a:rPr>
                <a:t>R</a:t>
              </a:r>
              <a:r>
                <a:rPr lang="en-US" altLang="zh-CN" sz="3200" b="1" i="1" baseline="-25000">
                  <a:latin typeface="Times New Roman" pitchFamily="18" charset="0"/>
                </a:rPr>
                <a:t>2</a:t>
              </a:r>
              <a:endParaRPr lang="en-US" altLang="zh-CN" sz="3200" b="1" i="1">
                <a:latin typeface="Times New Roman" pitchFamily="18" charset="0"/>
              </a:endParaRPr>
            </a:p>
          </p:txBody>
        </p:sp>
        <p:sp>
          <p:nvSpPr>
            <p:cNvPr id="195623" name="Text Box 39"/>
            <p:cNvSpPr txBox="1">
              <a:spLocks noChangeAspect="1" noChangeArrowheads="1"/>
            </p:cNvSpPr>
            <p:nvPr/>
          </p:nvSpPr>
          <p:spPr bwMode="auto">
            <a:xfrm>
              <a:off x="3448" y="2439"/>
              <a:ext cx="311" cy="269"/>
            </a:xfrm>
            <a:prstGeom prst="rect">
              <a:avLst/>
            </a:prstGeom>
            <a:noFill/>
            <a:ln w="38100">
              <a:noFill/>
              <a:miter lim="800000"/>
              <a:headEnd/>
              <a:tailEnd/>
            </a:ln>
          </p:spPr>
          <p:txBody>
            <a:bodyPr lIns="0" tIns="0" rIns="0" bIns="0"/>
            <a:lstStyle/>
            <a:p>
              <a:pPr algn="just" eaLnBrk="0" hangingPunct="0"/>
              <a:r>
                <a:rPr lang="en-US" altLang="zh-CN" sz="3200" b="1">
                  <a:latin typeface="Times New Roman" pitchFamily="18" charset="0"/>
                </a:rPr>
                <a:t>I</a:t>
              </a:r>
              <a:r>
                <a:rPr lang="en-US" altLang="zh-CN" sz="3200" b="1" i="1" baseline="-25000">
                  <a:latin typeface="Times New Roman" pitchFamily="18" charset="0"/>
                </a:rPr>
                <a:t>2</a:t>
              </a:r>
              <a:endParaRPr lang="en-US" altLang="zh-CN" sz="3200" b="1" i="1">
                <a:latin typeface="Times New Roman" pitchFamily="18" charset="0"/>
              </a:endParaRPr>
            </a:p>
          </p:txBody>
        </p:sp>
        <p:sp>
          <p:nvSpPr>
            <p:cNvPr id="195624" name="Line 40"/>
            <p:cNvSpPr>
              <a:spLocks noChangeAspect="1" noChangeShapeType="1"/>
            </p:cNvSpPr>
            <p:nvPr/>
          </p:nvSpPr>
          <p:spPr bwMode="auto">
            <a:xfrm flipH="1">
              <a:off x="3337" y="2439"/>
              <a:ext cx="311" cy="0"/>
            </a:xfrm>
            <a:prstGeom prst="line">
              <a:avLst/>
            </a:prstGeom>
            <a:noFill/>
            <a:ln w="38100">
              <a:solidFill>
                <a:srgbClr val="000000"/>
              </a:solidFill>
              <a:round/>
              <a:headEnd/>
              <a:tailEnd type="stealth" w="med" len="med"/>
            </a:ln>
          </p:spPr>
          <p:txBody>
            <a:bodyPr/>
            <a:lstStyle/>
            <a:p>
              <a:endParaRPr lang="zh-CN" altLang="en-US"/>
            </a:p>
          </p:txBody>
        </p:sp>
        <p:sp>
          <p:nvSpPr>
            <p:cNvPr id="195625" name="Text Box 41"/>
            <p:cNvSpPr txBox="1">
              <a:spLocks noChangeAspect="1" noChangeArrowheads="1"/>
            </p:cNvSpPr>
            <p:nvPr/>
          </p:nvSpPr>
          <p:spPr bwMode="auto">
            <a:xfrm>
              <a:off x="2049" y="2563"/>
              <a:ext cx="311" cy="269"/>
            </a:xfrm>
            <a:prstGeom prst="rect">
              <a:avLst/>
            </a:prstGeom>
            <a:noFill/>
            <a:ln w="38100">
              <a:noFill/>
              <a:miter lim="800000"/>
              <a:headEnd/>
              <a:tailEnd/>
            </a:ln>
          </p:spPr>
          <p:txBody>
            <a:bodyPr lIns="0" tIns="0" rIns="0" bIns="0"/>
            <a:lstStyle/>
            <a:p>
              <a:pPr algn="just" eaLnBrk="0" hangingPunct="0"/>
              <a:r>
                <a:rPr lang="en-US" altLang="zh-CN" sz="3200" b="1">
                  <a:latin typeface="Times New Roman" pitchFamily="18" charset="0"/>
                  <a:sym typeface="Symbol" pitchFamily="18" charset="2"/>
                </a:rPr>
                <a:t></a:t>
              </a:r>
              <a:r>
                <a:rPr lang="en-US" altLang="zh-CN" sz="3200" b="1" i="1" baseline="-25000">
                  <a:latin typeface="Times New Roman" pitchFamily="18" charset="0"/>
                </a:rPr>
                <a:t>1</a:t>
              </a:r>
              <a:endParaRPr lang="en-US" altLang="zh-CN" sz="3200" b="1" i="1">
                <a:latin typeface="Times New Roman" pitchFamily="18" charset="0"/>
              </a:endParaRPr>
            </a:p>
          </p:txBody>
        </p:sp>
        <p:sp>
          <p:nvSpPr>
            <p:cNvPr id="195626" name="Text Box 42"/>
            <p:cNvSpPr txBox="1">
              <a:spLocks noChangeAspect="1" noChangeArrowheads="1"/>
            </p:cNvSpPr>
            <p:nvPr/>
          </p:nvSpPr>
          <p:spPr bwMode="auto">
            <a:xfrm>
              <a:off x="3915" y="2563"/>
              <a:ext cx="311" cy="269"/>
            </a:xfrm>
            <a:prstGeom prst="rect">
              <a:avLst/>
            </a:prstGeom>
            <a:noFill/>
            <a:ln w="38100">
              <a:noFill/>
              <a:miter lim="800000"/>
              <a:headEnd/>
              <a:tailEnd/>
            </a:ln>
          </p:spPr>
          <p:txBody>
            <a:bodyPr lIns="0" tIns="0" rIns="0" bIns="0"/>
            <a:lstStyle/>
            <a:p>
              <a:pPr algn="just" eaLnBrk="0" hangingPunct="0"/>
              <a:r>
                <a:rPr lang="en-US" altLang="zh-CN" sz="3200" b="1">
                  <a:latin typeface="Times New Roman" pitchFamily="18" charset="0"/>
                  <a:sym typeface="Symbol" pitchFamily="18" charset="2"/>
                </a:rPr>
                <a:t></a:t>
              </a:r>
              <a:r>
                <a:rPr lang="en-US" altLang="zh-CN" sz="3200" b="1" i="1" baseline="-25000">
                  <a:latin typeface="Times New Roman" pitchFamily="18" charset="0"/>
                </a:rPr>
                <a:t>3</a:t>
              </a:r>
              <a:endParaRPr lang="en-US" altLang="zh-CN" sz="3200" b="1" i="1">
                <a:latin typeface="Times New Roman" pitchFamily="18" charset="0"/>
              </a:endParaRPr>
            </a:p>
          </p:txBody>
        </p:sp>
        <p:sp>
          <p:nvSpPr>
            <p:cNvPr id="195627" name="Text Box 43"/>
            <p:cNvSpPr txBox="1">
              <a:spLocks noChangeAspect="1" noChangeArrowheads="1"/>
            </p:cNvSpPr>
            <p:nvPr/>
          </p:nvSpPr>
          <p:spPr bwMode="auto">
            <a:xfrm>
              <a:off x="2204" y="1766"/>
              <a:ext cx="156" cy="269"/>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a:t>
              </a:r>
            </a:p>
          </p:txBody>
        </p:sp>
        <p:sp>
          <p:nvSpPr>
            <p:cNvPr id="195628" name="Text Box 44"/>
            <p:cNvSpPr txBox="1">
              <a:spLocks noChangeAspect="1" noChangeArrowheads="1"/>
            </p:cNvSpPr>
            <p:nvPr/>
          </p:nvSpPr>
          <p:spPr bwMode="auto">
            <a:xfrm>
              <a:off x="1920" y="1900"/>
              <a:ext cx="155" cy="270"/>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sym typeface="Symbol" pitchFamily="18" charset="2"/>
                </a:rPr>
                <a:t></a:t>
              </a:r>
              <a:endParaRPr lang="en-US" altLang="zh-CN" sz="3200" b="1" i="1">
                <a:latin typeface="Times New Roman" pitchFamily="18" charset="0"/>
              </a:endParaRPr>
            </a:p>
          </p:txBody>
        </p:sp>
        <p:sp>
          <p:nvSpPr>
            <p:cNvPr id="195629" name="Text Box 45"/>
            <p:cNvSpPr txBox="1">
              <a:spLocks noChangeAspect="1" noChangeArrowheads="1"/>
            </p:cNvSpPr>
            <p:nvPr/>
          </p:nvSpPr>
          <p:spPr bwMode="auto">
            <a:xfrm>
              <a:off x="2671" y="1900"/>
              <a:ext cx="155" cy="270"/>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sym typeface="Symbol" pitchFamily="18" charset="2"/>
                </a:rPr>
                <a:t></a:t>
              </a:r>
              <a:endParaRPr lang="en-US" altLang="zh-CN" sz="3200" b="1" i="1">
                <a:latin typeface="Times New Roman" pitchFamily="18" charset="0"/>
              </a:endParaRPr>
            </a:p>
          </p:txBody>
        </p:sp>
        <p:sp>
          <p:nvSpPr>
            <p:cNvPr id="195630" name="Text Box 46"/>
            <p:cNvSpPr txBox="1">
              <a:spLocks noChangeAspect="1" noChangeArrowheads="1"/>
            </p:cNvSpPr>
            <p:nvPr/>
          </p:nvSpPr>
          <p:spPr bwMode="auto">
            <a:xfrm>
              <a:off x="4070" y="1900"/>
              <a:ext cx="156" cy="270"/>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sym typeface="Symbol" pitchFamily="18" charset="2"/>
                </a:rPr>
                <a:t></a:t>
              </a:r>
              <a:endParaRPr lang="en-US" altLang="zh-CN" sz="3200" b="1" i="1">
                <a:latin typeface="Times New Roman" pitchFamily="18" charset="0"/>
              </a:endParaRPr>
            </a:p>
          </p:txBody>
        </p:sp>
        <p:sp>
          <p:nvSpPr>
            <p:cNvPr id="195631" name="Text Box 47"/>
            <p:cNvSpPr txBox="1">
              <a:spLocks noChangeAspect="1" noChangeArrowheads="1"/>
            </p:cNvSpPr>
            <p:nvPr/>
          </p:nvSpPr>
          <p:spPr bwMode="auto">
            <a:xfrm>
              <a:off x="2982" y="1766"/>
              <a:ext cx="155" cy="269"/>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a:t>
              </a:r>
            </a:p>
          </p:txBody>
        </p:sp>
        <p:sp>
          <p:nvSpPr>
            <p:cNvPr id="195632" name="Text Box 48"/>
            <p:cNvSpPr txBox="1">
              <a:spLocks noChangeAspect="1" noChangeArrowheads="1"/>
            </p:cNvSpPr>
            <p:nvPr/>
          </p:nvSpPr>
          <p:spPr bwMode="auto">
            <a:xfrm>
              <a:off x="3759" y="1766"/>
              <a:ext cx="156" cy="269"/>
            </a:xfrm>
            <a:prstGeom prst="rect">
              <a:avLst/>
            </a:prstGeom>
            <a:noFill/>
            <a:ln w="38100">
              <a:noFill/>
              <a:miter lim="800000"/>
              <a:headEnd/>
              <a:tailEnd/>
            </a:ln>
          </p:spPr>
          <p:txBody>
            <a:bodyPr lIns="0" tIns="0" rIns="0" bIns="0"/>
            <a:lstStyle/>
            <a:p>
              <a:pPr algn="just" eaLnBrk="0" hangingPunct="0"/>
              <a:r>
                <a:rPr lang="en-US" altLang="zh-CN" sz="3200" b="1" i="1">
                  <a:latin typeface="Times New Roman" pitchFamily="18" charset="0"/>
                </a:rPr>
                <a:t>+</a:t>
              </a:r>
            </a:p>
          </p:txBody>
        </p:sp>
        <p:sp>
          <p:nvSpPr>
            <p:cNvPr id="195633" name="Line 49"/>
            <p:cNvSpPr>
              <a:spLocks noChangeAspect="1" noChangeShapeType="1"/>
            </p:cNvSpPr>
            <p:nvPr/>
          </p:nvSpPr>
          <p:spPr bwMode="auto">
            <a:xfrm rot="-5400000">
              <a:off x="2515" y="1766"/>
              <a:ext cx="311" cy="0"/>
            </a:xfrm>
            <a:prstGeom prst="line">
              <a:avLst/>
            </a:prstGeom>
            <a:noFill/>
            <a:ln w="38100">
              <a:solidFill>
                <a:srgbClr val="000000"/>
              </a:solidFill>
              <a:round/>
              <a:headEnd/>
              <a:tailEnd type="stealth" w="med" len="med"/>
            </a:ln>
          </p:spPr>
          <p:txBody>
            <a:bodyPr/>
            <a:lstStyle/>
            <a:p>
              <a:endParaRPr lang="zh-CN" altLang="en-US"/>
            </a:p>
          </p:txBody>
        </p:sp>
        <p:sp>
          <p:nvSpPr>
            <p:cNvPr id="195634" name="Text Box 50"/>
            <p:cNvSpPr txBox="1">
              <a:spLocks noChangeAspect="1" noChangeArrowheads="1"/>
            </p:cNvSpPr>
            <p:nvPr/>
          </p:nvSpPr>
          <p:spPr bwMode="auto">
            <a:xfrm>
              <a:off x="2826" y="2562"/>
              <a:ext cx="311" cy="270"/>
            </a:xfrm>
            <a:prstGeom prst="rect">
              <a:avLst/>
            </a:prstGeom>
            <a:noFill/>
            <a:ln w="38100">
              <a:noFill/>
              <a:miter lim="800000"/>
              <a:headEnd/>
              <a:tailEnd/>
            </a:ln>
          </p:spPr>
          <p:txBody>
            <a:bodyPr lIns="0" tIns="0" rIns="0" bIns="0"/>
            <a:lstStyle/>
            <a:p>
              <a:pPr algn="just" eaLnBrk="0" hangingPunct="0"/>
              <a:r>
                <a:rPr lang="en-US" altLang="zh-CN" sz="3200" b="1">
                  <a:latin typeface="Times New Roman" pitchFamily="18" charset="0"/>
                  <a:sym typeface="Symbol" pitchFamily="18" charset="2"/>
                </a:rPr>
                <a:t></a:t>
              </a:r>
              <a:r>
                <a:rPr lang="en-US" altLang="zh-CN" sz="3200" b="1" i="1" baseline="-25000">
                  <a:latin typeface="Times New Roman" pitchFamily="18" charset="0"/>
                </a:rPr>
                <a:t>2</a:t>
              </a:r>
              <a:endParaRPr lang="en-US" altLang="zh-CN" sz="3200" b="1" i="1">
                <a:latin typeface="Times New Roman" pitchFamily="18" charset="0"/>
              </a:endParaRPr>
            </a:p>
          </p:txBody>
        </p:sp>
        <p:sp>
          <p:nvSpPr>
            <p:cNvPr id="195635" name="Text Box 51"/>
            <p:cNvSpPr txBox="1">
              <a:spLocks noChangeAspect="1" noChangeArrowheads="1"/>
            </p:cNvSpPr>
            <p:nvPr/>
          </p:nvSpPr>
          <p:spPr bwMode="auto">
            <a:xfrm>
              <a:off x="960" y="1962"/>
              <a:ext cx="311" cy="269"/>
            </a:xfrm>
            <a:prstGeom prst="rect">
              <a:avLst/>
            </a:prstGeom>
            <a:noFill/>
            <a:ln w="38100">
              <a:noFill/>
              <a:miter lim="800000"/>
              <a:headEnd/>
              <a:tailEnd/>
            </a:ln>
          </p:spPr>
          <p:txBody>
            <a:bodyPr lIns="0" tIns="0" rIns="0" bIns="0"/>
            <a:lstStyle/>
            <a:p>
              <a:pPr algn="just" eaLnBrk="0" hangingPunct="0"/>
              <a:endParaRPr lang="zh-CN" altLang="zh-CN" sz="3200" b="1" i="1">
                <a:latin typeface="Times New Roman" pitchFamily="18" charset="0"/>
              </a:endParaRPr>
            </a:p>
          </p:txBody>
        </p:sp>
        <p:sp>
          <p:nvSpPr>
            <p:cNvPr id="195636" name="Text Box 52"/>
            <p:cNvSpPr txBox="1">
              <a:spLocks noChangeAspect="1" noChangeArrowheads="1"/>
            </p:cNvSpPr>
            <p:nvPr/>
          </p:nvSpPr>
          <p:spPr bwMode="auto">
            <a:xfrm>
              <a:off x="4537" y="1962"/>
              <a:ext cx="311" cy="269"/>
            </a:xfrm>
            <a:prstGeom prst="rect">
              <a:avLst/>
            </a:prstGeom>
            <a:noFill/>
            <a:ln w="38100">
              <a:noFill/>
              <a:miter lim="800000"/>
              <a:headEnd/>
              <a:tailEnd/>
            </a:ln>
          </p:spPr>
          <p:txBody>
            <a:bodyPr lIns="0" tIns="0" rIns="0" bIns="0"/>
            <a:lstStyle/>
            <a:p>
              <a:pPr algn="just" eaLnBrk="0" hangingPunct="0"/>
              <a:endParaRPr lang="zh-CN" altLang="zh-CN" sz="3200" b="1" i="1">
                <a:latin typeface="Times New Roman" pitchFamily="18" charset="0"/>
              </a:endParaRPr>
            </a:p>
          </p:txBody>
        </p:sp>
      </p:grpSp>
      <p:graphicFrame>
        <p:nvGraphicFramePr>
          <p:cNvPr id="195637" name="Object 53"/>
          <p:cNvGraphicFramePr>
            <a:graphicFrameLocks noChangeAspect="1"/>
          </p:cNvGraphicFramePr>
          <p:nvPr/>
        </p:nvGraphicFramePr>
        <p:xfrm>
          <a:off x="250825" y="4437063"/>
          <a:ext cx="3349625" cy="798512"/>
        </p:xfrm>
        <a:graphic>
          <a:graphicData uri="http://schemas.openxmlformats.org/presentationml/2006/ole">
            <mc:AlternateContent xmlns:mc="http://schemas.openxmlformats.org/markup-compatibility/2006">
              <mc:Choice xmlns:v="urn:schemas-microsoft-com:vml" Requires="v">
                <p:oleObj spid="_x0000_s103430" name="公式" r:id="rId5" imgW="952200" imgH="215640" progId="Equation.3">
                  <p:embed/>
                </p:oleObj>
              </mc:Choice>
              <mc:Fallback>
                <p:oleObj name="公式" r:id="rId5" imgW="952200" imgH="215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4437063"/>
                        <a:ext cx="3349625" cy="798512"/>
                      </a:xfrm>
                      <a:prstGeom prst="rect">
                        <a:avLst/>
                      </a:prstGeom>
                      <a:solidFill>
                        <a:srgbClr val="FFFFCC"/>
                      </a:solidFill>
                      <a:ln w="9525">
                        <a:solidFill>
                          <a:srgbClr val="FF6600"/>
                        </a:solidFill>
                        <a:miter lim="800000"/>
                        <a:headEnd/>
                        <a:tailEnd/>
                      </a:ln>
                    </p:spPr>
                  </p:pic>
                </p:oleObj>
              </mc:Fallback>
            </mc:AlternateContent>
          </a:graphicData>
        </a:graphic>
      </p:graphicFrame>
      <p:sp>
        <p:nvSpPr>
          <p:cNvPr id="195638" name="Oval 54"/>
          <p:cNvSpPr>
            <a:spLocks noChangeArrowheads="1"/>
          </p:cNvSpPr>
          <p:nvPr/>
        </p:nvSpPr>
        <p:spPr bwMode="auto">
          <a:xfrm>
            <a:off x="1835150" y="2852738"/>
            <a:ext cx="144463" cy="144462"/>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195639" name="Oval 55"/>
          <p:cNvSpPr>
            <a:spLocks noChangeArrowheads="1"/>
          </p:cNvSpPr>
          <p:nvPr/>
        </p:nvSpPr>
        <p:spPr bwMode="auto">
          <a:xfrm>
            <a:off x="3203575" y="2889250"/>
            <a:ext cx="144463" cy="144463"/>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195640" name="Oval 56"/>
          <p:cNvSpPr>
            <a:spLocks noChangeArrowheads="1"/>
          </p:cNvSpPr>
          <p:nvPr/>
        </p:nvSpPr>
        <p:spPr bwMode="auto">
          <a:xfrm>
            <a:off x="4103688" y="2889250"/>
            <a:ext cx="144462" cy="144463"/>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195641" name="Oval 57"/>
          <p:cNvSpPr>
            <a:spLocks noChangeArrowheads="1"/>
          </p:cNvSpPr>
          <p:nvPr/>
        </p:nvSpPr>
        <p:spPr bwMode="auto">
          <a:xfrm>
            <a:off x="4967288" y="2852738"/>
            <a:ext cx="144462" cy="144462"/>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195642" name="Oval 58"/>
          <p:cNvSpPr>
            <a:spLocks noChangeArrowheads="1"/>
          </p:cNvSpPr>
          <p:nvPr/>
        </p:nvSpPr>
        <p:spPr bwMode="auto">
          <a:xfrm>
            <a:off x="6083300" y="2852738"/>
            <a:ext cx="144463" cy="144462"/>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195643" name="Oval 59"/>
          <p:cNvSpPr>
            <a:spLocks noChangeArrowheads="1"/>
          </p:cNvSpPr>
          <p:nvPr/>
        </p:nvSpPr>
        <p:spPr bwMode="auto">
          <a:xfrm>
            <a:off x="7343775" y="2852738"/>
            <a:ext cx="144463" cy="144462"/>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graphicFrame>
        <p:nvGraphicFramePr>
          <p:cNvPr id="195644" name="Object 60"/>
          <p:cNvGraphicFramePr>
            <a:graphicFrameLocks noGrp="1" noChangeAspect="1"/>
          </p:cNvGraphicFramePr>
          <p:nvPr>
            <p:ph sz="half" idx="2"/>
          </p:nvPr>
        </p:nvGraphicFramePr>
        <p:xfrm>
          <a:off x="1943100" y="5624513"/>
          <a:ext cx="4933950" cy="1022350"/>
        </p:xfrm>
        <a:graphic>
          <a:graphicData uri="http://schemas.openxmlformats.org/presentationml/2006/ole">
            <mc:AlternateContent xmlns:mc="http://schemas.openxmlformats.org/markup-compatibility/2006">
              <mc:Choice xmlns:v="urn:schemas-microsoft-com:vml" Requires="v">
                <p:oleObj spid="_x0000_s103431" name="Equation" r:id="rId7" imgW="1714320" imgH="355320" progId="Equation.3">
                  <p:embed/>
                </p:oleObj>
              </mc:Choice>
              <mc:Fallback>
                <p:oleObj name="Equation" r:id="rId7" imgW="1714320" imgH="35532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43100" y="5624513"/>
                        <a:ext cx="4933950" cy="1022350"/>
                      </a:xfrm>
                      <a:prstGeom prst="rect">
                        <a:avLst/>
                      </a:prstGeom>
                      <a:solidFill>
                        <a:srgbClr val="FFFFCC"/>
                      </a:solidFill>
                      <a:ln w="9525">
                        <a:solidFill>
                          <a:srgbClr val="FF6600"/>
                        </a:solidFill>
                        <a:miter lim="800000"/>
                        <a:headEnd/>
                        <a:tailEnd/>
                      </a:ln>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5637"/>
                                        </p:tgtEl>
                                        <p:attrNameLst>
                                          <p:attrName>style.visibility</p:attrName>
                                        </p:attrNameLst>
                                      </p:cBhvr>
                                      <p:to>
                                        <p:strVal val="visible"/>
                                      </p:to>
                                    </p:set>
                                    <p:animEffect transition="in" filter="blinds(horizontal)">
                                      <p:cBhvr>
                                        <p:cTn id="7" dur="500"/>
                                        <p:tgtEl>
                                          <p:spTgt spid="19563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5638"/>
                                        </p:tgtEl>
                                        <p:attrNameLst>
                                          <p:attrName>style.visibility</p:attrName>
                                        </p:attrNameLst>
                                      </p:cBhvr>
                                      <p:to>
                                        <p:strVal val="visible"/>
                                      </p:to>
                                    </p:set>
                                    <p:animEffect transition="in" filter="blinds(horizontal)">
                                      <p:cBhvr>
                                        <p:cTn id="12" dur="500"/>
                                        <p:tgtEl>
                                          <p:spTgt spid="19563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5639"/>
                                        </p:tgtEl>
                                        <p:attrNameLst>
                                          <p:attrName>style.visibility</p:attrName>
                                        </p:attrNameLst>
                                      </p:cBhvr>
                                      <p:to>
                                        <p:strVal val="visible"/>
                                      </p:to>
                                    </p:set>
                                    <p:animEffect transition="in" filter="blinds(horizontal)">
                                      <p:cBhvr>
                                        <p:cTn id="15" dur="500"/>
                                        <p:tgtEl>
                                          <p:spTgt spid="19563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5640"/>
                                        </p:tgtEl>
                                        <p:attrNameLst>
                                          <p:attrName>style.visibility</p:attrName>
                                        </p:attrNameLst>
                                      </p:cBhvr>
                                      <p:to>
                                        <p:strVal val="visible"/>
                                      </p:to>
                                    </p:set>
                                    <p:animEffect transition="in" filter="blinds(horizontal)">
                                      <p:cBhvr>
                                        <p:cTn id="18" dur="500"/>
                                        <p:tgtEl>
                                          <p:spTgt spid="19564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5641"/>
                                        </p:tgtEl>
                                        <p:attrNameLst>
                                          <p:attrName>style.visibility</p:attrName>
                                        </p:attrNameLst>
                                      </p:cBhvr>
                                      <p:to>
                                        <p:strVal val="visible"/>
                                      </p:to>
                                    </p:set>
                                    <p:animEffect transition="in" filter="blinds(horizontal)">
                                      <p:cBhvr>
                                        <p:cTn id="21" dur="500"/>
                                        <p:tgtEl>
                                          <p:spTgt spid="195641"/>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5642"/>
                                        </p:tgtEl>
                                        <p:attrNameLst>
                                          <p:attrName>style.visibility</p:attrName>
                                        </p:attrNameLst>
                                      </p:cBhvr>
                                      <p:to>
                                        <p:strVal val="visible"/>
                                      </p:to>
                                    </p:set>
                                    <p:animEffect transition="in" filter="blinds(horizontal)">
                                      <p:cBhvr>
                                        <p:cTn id="24" dur="500"/>
                                        <p:tgtEl>
                                          <p:spTgt spid="19564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95643"/>
                                        </p:tgtEl>
                                        <p:attrNameLst>
                                          <p:attrName>style.visibility</p:attrName>
                                        </p:attrNameLst>
                                      </p:cBhvr>
                                      <p:to>
                                        <p:strVal val="visible"/>
                                      </p:to>
                                    </p:set>
                                    <p:animEffect transition="in" filter="blinds(horizontal)">
                                      <p:cBhvr>
                                        <p:cTn id="27" dur="500"/>
                                        <p:tgtEl>
                                          <p:spTgt spid="19564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5587"/>
                                        </p:tgtEl>
                                        <p:attrNameLst>
                                          <p:attrName>style.visibility</p:attrName>
                                        </p:attrNameLst>
                                      </p:cBhvr>
                                      <p:to>
                                        <p:strVal val="visible"/>
                                      </p:to>
                                    </p:set>
                                    <p:animEffect transition="in" filter="blinds(horizontal)">
                                      <p:cBhvr>
                                        <p:cTn id="32" dur="500"/>
                                        <p:tgtEl>
                                          <p:spTgt spid="19558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95644"/>
                                        </p:tgtEl>
                                        <p:attrNameLst>
                                          <p:attrName>style.visibility</p:attrName>
                                        </p:attrNameLst>
                                      </p:cBhvr>
                                      <p:to>
                                        <p:strVal val="visible"/>
                                      </p:to>
                                    </p:set>
                                    <p:animEffect transition="in" filter="blinds(horizontal)">
                                      <p:cBhvr>
                                        <p:cTn id="37" dur="500"/>
                                        <p:tgtEl>
                                          <p:spTgt spid="195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638" grpId="0" animBg="1"/>
      <p:bldP spid="195639" grpId="0" animBg="1"/>
      <p:bldP spid="195640" grpId="0" animBg="1"/>
      <p:bldP spid="195641" grpId="0" animBg="1"/>
      <p:bldP spid="195642" grpId="0" animBg="1"/>
      <p:bldP spid="1956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685800" y="225425"/>
            <a:ext cx="7772400" cy="406400"/>
          </a:xfrm>
        </p:spPr>
        <p:txBody>
          <a:bodyPr>
            <a:normAutofit fontScale="90000"/>
          </a:bodyPr>
          <a:lstStyle/>
          <a:p>
            <a:r>
              <a:rPr lang="zh-CN" altLang="en-US" sz="4000" b="0"/>
              <a:t>含源电路的欧姆定律</a:t>
            </a:r>
          </a:p>
        </p:txBody>
      </p:sp>
      <p:graphicFrame>
        <p:nvGraphicFramePr>
          <p:cNvPr id="196611" name="Object 3"/>
          <p:cNvGraphicFramePr>
            <a:graphicFrameLocks noGrp="1" noChangeAspect="1"/>
          </p:cNvGraphicFramePr>
          <p:nvPr>
            <p:ph sz="half" idx="1"/>
          </p:nvPr>
        </p:nvGraphicFramePr>
        <p:xfrm>
          <a:off x="760413" y="3627438"/>
          <a:ext cx="4687887" cy="1009650"/>
        </p:xfrm>
        <a:graphic>
          <a:graphicData uri="http://schemas.openxmlformats.org/presentationml/2006/ole">
            <mc:AlternateContent xmlns:mc="http://schemas.openxmlformats.org/markup-compatibility/2006">
              <mc:Choice xmlns:v="urn:schemas-microsoft-com:vml" Requires="v">
                <p:oleObj spid="_x0000_s104452" name="Equation" r:id="rId3" imgW="1714320" imgH="355320" progId="Equation.3">
                  <p:embed/>
                </p:oleObj>
              </mc:Choice>
              <mc:Fallback>
                <p:oleObj name="Equation" r:id="rId3" imgW="1714320" imgH="3553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413" y="3627438"/>
                        <a:ext cx="4687887" cy="1009650"/>
                      </a:xfrm>
                      <a:prstGeom prst="rect">
                        <a:avLst/>
                      </a:prstGeom>
                      <a:solidFill>
                        <a:srgbClr val="FFFFCC"/>
                      </a:solidFill>
                      <a:ln w="9525">
                        <a:solidFill>
                          <a:srgbClr val="FF6600"/>
                        </a:solidFill>
                        <a:miter lim="800000"/>
                        <a:headEnd/>
                        <a:tailEnd/>
                      </a:ln>
                    </p:spPr>
                  </p:pic>
                </p:oleObj>
              </mc:Fallback>
            </mc:AlternateContent>
          </a:graphicData>
        </a:graphic>
      </p:graphicFrame>
      <p:grpSp>
        <p:nvGrpSpPr>
          <p:cNvPr id="2" name="Group 4"/>
          <p:cNvGrpSpPr>
            <a:grpSpLocks/>
          </p:cNvGrpSpPr>
          <p:nvPr/>
        </p:nvGrpSpPr>
        <p:grpSpPr bwMode="auto">
          <a:xfrm>
            <a:off x="358775" y="800100"/>
            <a:ext cx="6172200" cy="2667000"/>
            <a:chOff x="960" y="1152"/>
            <a:chExt cx="3888" cy="1680"/>
          </a:xfrm>
        </p:grpSpPr>
        <p:grpSp>
          <p:nvGrpSpPr>
            <p:cNvPr id="3" name="Group 5"/>
            <p:cNvGrpSpPr>
              <a:grpSpLocks noChangeAspect="1"/>
            </p:cNvGrpSpPr>
            <p:nvPr/>
          </p:nvGrpSpPr>
          <p:grpSpPr bwMode="auto">
            <a:xfrm>
              <a:off x="1116" y="1152"/>
              <a:ext cx="3421" cy="1077"/>
              <a:chOff x="5940" y="4872"/>
              <a:chExt cx="3960" cy="1248"/>
            </a:xfrm>
          </p:grpSpPr>
          <p:sp>
            <p:nvSpPr>
              <p:cNvPr id="196614" name="Line 6"/>
              <p:cNvSpPr>
                <a:spLocks noChangeAspect="1" noChangeShapeType="1"/>
              </p:cNvSpPr>
              <p:nvPr/>
            </p:nvSpPr>
            <p:spPr bwMode="auto">
              <a:xfrm>
                <a:off x="5940" y="6120"/>
                <a:ext cx="1080" cy="0"/>
              </a:xfrm>
              <a:prstGeom prst="line">
                <a:avLst/>
              </a:prstGeom>
              <a:noFill/>
              <a:ln w="38100">
                <a:solidFill>
                  <a:srgbClr val="000000"/>
                </a:solidFill>
                <a:round/>
                <a:headEnd/>
                <a:tailEnd/>
              </a:ln>
            </p:spPr>
            <p:txBody>
              <a:bodyPr/>
              <a:lstStyle/>
              <a:p>
                <a:endParaRPr lang="zh-CN" altLang="en-US"/>
              </a:p>
            </p:txBody>
          </p:sp>
          <p:sp>
            <p:nvSpPr>
              <p:cNvPr id="196615" name="Line 7"/>
              <p:cNvSpPr>
                <a:spLocks noChangeAspect="1" noChangeShapeType="1"/>
              </p:cNvSpPr>
              <p:nvPr/>
            </p:nvSpPr>
            <p:spPr bwMode="auto">
              <a:xfrm>
                <a:off x="7200" y="6120"/>
                <a:ext cx="720" cy="0"/>
              </a:xfrm>
              <a:prstGeom prst="line">
                <a:avLst/>
              </a:prstGeom>
              <a:noFill/>
              <a:ln w="38100">
                <a:solidFill>
                  <a:srgbClr val="000000"/>
                </a:solidFill>
                <a:round/>
                <a:headEnd/>
                <a:tailEnd/>
              </a:ln>
            </p:spPr>
            <p:txBody>
              <a:bodyPr/>
              <a:lstStyle/>
              <a:p>
                <a:endParaRPr lang="zh-CN" altLang="en-US"/>
              </a:p>
            </p:txBody>
          </p:sp>
          <p:sp>
            <p:nvSpPr>
              <p:cNvPr id="196616" name="Line 8"/>
              <p:cNvSpPr>
                <a:spLocks noChangeAspect="1" noChangeShapeType="1"/>
              </p:cNvSpPr>
              <p:nvPr/>
            </p:nvSpPr>
            <p:spPr bwMode="auto">
              <a:xfrm>
                <a:off x="8100" y="6120"/>
                <a:ext cx="1080" cy="0"/>
              </a:xfrm>
              <a:prstGeom prst="line">
                <a:avLst/>
              </a:prstGeom>
              <a:noFill/>
              <a:ln w="38100">
                <a:solidFill>
                  <a:srgbClr val="000000"/>
                </a:solidFill>
                <a:round/>
                <a:headEnd/>
                <a:tailEnd/>
              </a:ln>
            </p:spPr>
            <p:txBody>
              <a:bodyPr/>
              <a:lstStyle/>
              <a:p>
                <a:endParaRPr lang="zh-CN" altLang="en-US"/>
              </a:p>
            </p:txBody>
          </p:sp>
          <p:sp>
            <p:nvSpPr>
              <p:cNvPr id="196617" name="Line 9"/>
              <p:cNvSpPr>
                <a:spLocks noChangeAspect="1" noChangeShapeType="1"/>
              </p:cNvSpPr>
              <p:nvPr/>
            </p:nvSpPr>
            <p:spPr bwMode="auto">
              <a:xfrm>
                <a:off x="9360" y="6120"/>
                <a:ext cx="540" cy="0"/>
              </a:xfrm>
              <a:prstGeom prst="line">
                <a:avLst/>
              </a:prstGeom>
              <a:noFill/>
              <a:ln w="38100">
                <a:solidFill>
                  <a:srgbClr val="000000"/>
                </a:solidFill>
                <a:round/>
                <a:headEnd/>
                <a:tailEnd/>
              </a:ln>
            </p:spPr>
            <p:txBody>
              <a:bodyPr/>
              <a:lstStyle/>
              <a:p>
                <a:endParaRPr lang="zh-CN" altLang="en-US"/>
              </a:p>
            </p:txBody>
          </p:sp>
          <p:sp>
            <p:nvSpPr>
              <p:cNvPr id="196618" name="Line 10"/>
              <p:cNvSpPr>
                <a:spLocks noChangeAspect="1" noChangeShapeType="1"/>
              </p:cNvSpPr>
              <p:nvPr/>
            </p:nvSpPr>
            <p:spPr bwMode="auto">
              <a:xfrm flipV="1">
                <a:off x="7560" y="4872"/>
                <a:ext cx="0" cy="1248"/>
              </a:xfrm>
              <a:prstGeom prst="line">
                <a:avLst/>
              </a:prstGeom>
              <a:noFill/>
              <a:ln w="38100">
                <a:solidFill>
                  <a:srgbClr val="000000"/>
                </a:solidFill>
                <a:round/>
                <a:headEnd/>
                <a:tailEnd/>
              </a:ln>
            </p:spPr>
            <p:txBody>
              <a:bodyPr/>
              <a:lstStyle/>
              <a:p>
                <a:endParaRPr lang="zh-CN" altLang="en-US"/>
              </a:p>
            </p:txBody>
          </p:sp>
          <p:sp>
            <p:nvSpPr>
              <p:cNvPr id="196619" name="Rectangle 11"/>
              <p:cNvSpPr>
                <a:spLocks noChangeAspect="1" noChangeArrowheads="1"/>
              </p:cNvSpPr>
              <p:nvPr/>
            </p:nvSpPr>
            <p:spPr bwMode="auto">
              <a:xfrm>
                <a:off x="7470" y="5340"/>
                <a:ext cx="180" cy="468"/>
              </a:xfrm>
              <a:prstGeom prst="rect">
                <a:avLst/>
              </a:prstGeom>
              <a:solidFill>
                <a:srgbClr val="FFFFFF"/>
              </a:solidFill>
              <a:ln w="38100">
                <a:solidFill>
                  <a:srgbClr val="000000"/>
                </a:solidFill>
                <a:miter lim="800000"/>
                <a:headEnd/>
                <a:tailEnd/>
              </a:ln>
            </p:spPr>
            <p:txBody>
              <a:bodyPr/>
              <a:lstStyle/>
              <a:p>
                <a:endParaRPr lang="zh-CN" altLang="en-US"/>
              </a:p>
            </p:txBody>
          </p:sp>
        </p:grpSp>
        <p:grpSp>
          <p:nvGrpSpPr>
            <p:cNvPr id="4" name="Group 12"/>
            <p:cNvGrpSpPr>
              <a:grpSpLocks noChangeAspect="1"/>
            </p:cNvGrpSpPr>
            <p:nvPr/>
          </p:nvGrpSpPr>
          <p:grpSpPr bwMode="auto">
            <a:xfrm>
              <a:off x="2049" y="2035"/>
              <a:ext cx="155" cy="404"/>
              <a:chOff x="7020" y="5808"/>
              <a:chExt cx="180" cy="468"/>
            </a:xfrm>
          </p:grpSpPr>
          <p:sp>
            <p:nvSpPr>
              <p:cNvPr id="196621" name="Line 13"/>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196622" name="Line 14"/>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grpSp>
          <p:nvGrpSpPr>
            <p:cNvPr id="5" name="Group 15"/>
            <p:cNvGrpSpPr>
              <a:grpSpLocks noChangeAspect="1"/>
            </p:cNvGrpSpPr>
            <p:nvPr/>
          </p:nvGrpSpPr>
          <p:grpSpPr bwMode="auto">
            <a:xfrm>
              <a:off x="2826" y="2035"/>
              <a:ext cx="156" cy="404"/>
              <a:chOff x="7020" y="5808"/>
              <a:chExt cx="180" cy="468"/>
            </a:xfrm>
          </p:grpSpPr>
          <p:sp>
            <p:nvSpPr>
              <p:cNvPr id="196624" name="Line 16"/>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196625" name="Line 17"/>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grpSp>
          <p:nvGrpSpPr>
            <p:cNvPr id="6" name="Group 18"/>
            <p:cNvGrpSpPr>
              <a:grpSpLocks noChangeAspect="1"/>
            </p:cNvGrpSpPr>
            <p:nvPr/>
          </p:nvGrpSpPr>
          <p:grpSpPr bwMode="auto">
            <a:xfrm flipH="1">
              <a:off x="3915" y="2035"/>
              <a:ext cx="155" cy="404"/>
              <a:chOff x="7020" y="5808"/>
              <a:chExt cx="180" cy="468"/>
            </a:xfrm>
          </p:grpSpPr>
          <p:sp>
            <p:nvSpPr>
              <p:cNvPr id="196627" name="Line 19"/>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196628" name="Line 20"/>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sp>
          <p:nvSpPr>
            <p:cNvPr id="196629" name="Rectangle 21"/>
            <p:cNvSpPr>
              <a:spLocks noChangeAspect="1" noChangeArrowheads="1"/>
            </p:cNvSpPr>
            <p:nvPr/>
          </p:nvSpPr>
          <p:spPr bwMode="auto">
            <a:xfrm>
              <a:off x="1427" y="2170"/>
              <a:ext cx="466" cy="134"/>
            </a:xfrm>
            <a:prstGeom prst="rect">
              <a:avLst/>
            </a:prstGeom>
            <a:solidFill>
              <a:srgbClr val="FFFFFF"/>
            </a:solidFill>
            <a:ln w="38100">
              <a:solidFill>
                <a:srgbClr val="000000"/>
              </a:solidFill>
              <a:miter lim="800000"/>
              <a:headEnd/>
              <a:tailEnd/>
            </a:ln>
          </p:spPr>
          <p:txBody>
            <a:bodyPr/>
            <a:lstStyle/>
            <a:p>
              <a:endParaRPr lang="zh-CN" altLang="en-US"/>
            </a:p>
          </p:txBody>
        </p:sp>
        <p:sp>
          <p:nvSpPr>
            <p:cNvPr id="196630" name="Rectangle 22"/>
            <p:cNvSpPr>
              <a:spLocks noChangeAspect="1" noChangeArrowheads="1"/>
            </p:cNvSpPr>
            <p:nvPr/>
          </p:nvSpPr>
          <p:spPr bwMode="auto">
            <a:xfrm>
              <a:off x="3137" y="2170"/>
              <a:ext cx="467" cy="134"/>
            </a:xfrm>
            <a:prstGeom prst="rect">
              <a:avLst/>
            </a:prstGeom>
            <a:solidFill>
              <a:srgbClr val="FFFFFF"/>
            </a:solidFill>
            <a:ln w="38100">
              <a:solidFill>
                <a:srgbClr val="000000"/>
              </a:solidFill>
              <a:miter lim="800000"/>
              <a:headEnd/>
              <a:tailEnd/>
            </a:ln>
          </p:spPr>
          <p:txBody>
            <a:bodyPr/>
            <a:lstStyle/>
            <a:p>
              <a:endParaRPr lang="zh-CN" altLang="en-US"/>
            </a:p>
          </p:txBody>
        </p:sp>
        <p:sp>
          <p:nvSpPr>
            <p:cNvPr id="196631" name="Oval 23"/>
            <p:cNvSpPr>
              <a:spLocks noChangeAspect="1" noChangeArrowheads="1"/>
            </p:cNvSpPr>
            <p:nvPr/>
          </p:nvSpPr>
          <p:spPr bwMode="auto">
            <a:xfrm>
              <a:off x="1065" y="2204"/>
              <a:ext cx="50" cy="49"/>
            </a:xfrm>
            <a:prstGeom prst="ellipse">
              <a:avLst/>
            </a:prstGeom>
            <a:solidFill>
              <a:srgbClr val="000000"/>
            </a:solidFill>
            <a:ln w="38100">
              <a:solidFill>
                <a:srgbClr val="000000"/>
              </a:solidFill>
              <a:round/>
              <a:headEnd/>
              <a:tailEnd/>
            </a:ln>
          </p:spPr>
          <p:txBody>
            <a:bodyPr/>
            <a:lstStyle/>
            <a:p>
              <a:endParaRPr lang="zh-CN" altLang="en-US"/>
            </a:p>
          </p:txBody>
        </p:sp>
        <p:sp>
          <p:nvSpPr>
            <p:cNvPr id="196632" name="Oval 24"/>
            <p:cNvSpPr>
              <a:spLocks noChangeAspect="1" noChangeArrowheads="1"/>
            </p:cNvSpPr>
            <p:nvPr/>
          </p:nvSpPr>
          <p:spPr bwMode="auto">
            <a:xfrm>
              <a:off x="2487" y="2204"/>
              <a:ext cx="49" cy="49"/>
            </a:xfrm>
            <a:prstGeom prst="ellipse">
              <a:avLst/>
            </a:prstGeom>
            <a:solidFill>
              <a:srgbClr val="000000"/>
            </a:solidFill>
            <a:ln w="38100">
              <a:solidFill>
                <a:srgbClr val="000000"/>
              </a:solidFill>
              <a:round/>
              <a:headEnd/>
              <a:tailEnd/>
            </a:ln>
          </p:spPr>
          <p:txBody>
            <a:bodyPr/>
            <a:lstStyle/>
            <a:p>
              <a:endParaRPr lang="zh-CN" altLang="en-US"/>
            </a:p>
          </p:txBody>
        </p:sp>
        <p:sp>
          <p:nvSpPr>
            <p:cNvPr id="196633" name="Oval 25"/>
            <p:cNvSpPr>
              <a:spLocks noChangeAspect="1" noChangeArrowheads="1"/>
            </p:cNvSpPr>
            <p:nvPr/>
          </p:nvSpPr>
          <p:spPr bwMode="auto">
            <a:xfrm>
              <a:off x="4537" y="2204"/>
              <a:ext cx="49" cy="49"/>
            </a:xfrm>
            <a:prstGeom prst="ellipse">
              <a:avLst/>
            </a:prstGeom>
            <a:solidFill>
              <a:srgbClr val="000000"/>
            </a:solidFill>
            <a:ln w="38100">
              <a:solidFill>
                <a:srgbClr val="000000"/>
              </a:solidFill>
              <a:round/>
              <a:headEnd/>
              <a:tailEnd/>
            </a:ln>
          </p:spPr>
          <p:txBody>
            <a:bodyPr/>
            <a:lstStyle/>
            <a:p>
              <a:endParaRPr lang="zh-CN" altLang="en-US"/>
            </a:p>
          </p:txBody>
        </p:sp>
        <p:sp>
          <p:nvSpPr>
            <p:cNvPr id="196634" name="Oval 26"/>
            <p:cNvSpPr>
              <a:spLocks noChangeAspect="1" noChangeArrowheads="1"/>
            </p:cNvSpPr>
            <p:nvPr/>
          </p:nvSpPr>
          <p:spPr bwMode="auto">
            <a:xfrm>
              <a:off x="3759" y="2204"/>
              <a:ext cx="50" cy="49"/>
            </a:xfrm>
            <a:prstGeom prst="ellipse">
              <a:avLst/>
            </a:prstGeom>
            <a:solidFill>
              <a:srgbClr val="000000"/>
            </a:solidFill>
            <a:ln w="38100">
              <a:solidFill>
                <a:srgbClr val="000000"/>
              </a:solidFill>
              <a:round/>
              <a:headEnd/>
              <a:tailEnd/>
            </a:ln>
          </p:spPr>
          <p:txBody>
            <a:bodyPr/>
            <a:lstStyle/>
            <a:p>
              <a:endParaRPr lang="zh-CN" altLang="en-US"/>
            </a:p>
          </p:txBody>
        </p:sp>
        <p:sp>
          <p:nvSpPr>
            <p:cNvPr id="196635" name="Oval 27"/>
            <p:cNvSpPr>
              <a:spLocks noChangeAspect="1" noChangeArrowheads="1"/>
            </p:cNvSpPr>
            <p:nvPr/>
          </p:nvSpPr>
          <p:spPr bwMode="auto">
            <a:xfrm>
              <a:off x="3015" y="2204"/>
              <a:ext cx="50" cy="49"/>
            </a:xfrm>
            <a:prstGeom prst="ellipse">
              <a:avLst/>
            </a:prstGeom>
            <a:solidFill>
              <a:srgbClr val="000000"/>
            </a:solidFill>
            <a:ln w="38100">
              <a:solidFill>
                <a:srgbClr val="000000"/>
              </a:solidFill>
              <a:round/>
              <a:headEnd/>
              <a:tailEnd/>
            </a:ln>
          </p:spPr>
          <p:txBody>
            <a:bodyPr/>
            <a:lstStyle/>
            <a:p>
              <a:endParaRPr lang="zh-CN" altLang="en-US"/>
            </a:p>
          </p:txBody>
        </p:sp>
        <p:sp>
          <p:nvSpPr>
            <p:cNvPr id="196636" name="Oval 28"/>
            <p:cNvSpPr>
              <a:spLocks noChangeAspect="1" noChangeArrowheads="1"/>
            </p:cNvSpPr>
            <p:nvPr/>
          </p:nvSpPr>
          <p:spPr bwMode="auto">
            <a:xfrm>
              <a:off x="1923" y="2204"/>
              <a:ext cx="50" cy="49"/>
            </a:xfrm>
            <a:prstGeom prst="ellipse">
              <a:avLst/>
            </a:prstGeom>
            <a:solidFill>
              <a:srgbClr val="000000"/>
            </a:solidFill>
            <a:ln w="38100">
              <a:solidFill>
                <a:srgbClr val="000000"/>
              </a:solidFill>
              <a:round/>
              <a:headEnd/>
              <a:tailEnd/>
            </a:ln>
          </p:spPr>
          <p:txBody>
            <a:bodyPr/>
            <a:lstStyle/>
            <a:p>
              <a:endParaRPr lang="zh-CN" altLang="en-US"/>
            </a:p>
          </p:txBody>
        </p:sp>
        <p:sp>
          <p:nvSpPr>
            <p:cNvPr id="196637" name="Text Box 29"/>
            <p:cNvSpPr txBox="1">
              <a:spLocks noChangeAspect="1" noChangeArrowheads="1"/>
            </p:cNvSpPr>
            <p:nvPr/>
          </p:nvSpPr>
          <p:spPr bwMode="auto">
            <a:xfrm>
              <a:off x="960" y="2304"/>
              <a:ext cx="156" cy="270"/>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rPr>
                <a:t>A</a:t>
              </a:r>
            </a:p>
          </p:txBody>
        </p:sp>
        <p:sp>
          <p:nvSpPr>
            <p:cNvPr id="196638" name="Text Box 30"/>
            <p:cNvSpPr txBox="1">
              <a:spLocks noChangeAspect="1" noChangeArrowheads="1"/>
            </p:cNvSpPr>
            <p:nvPr/>
          </p:nvSpPr>
          <p:spPr bwMode="auto">
            <a:xfrm>
              <a:off x="1893" y="2304"/>
              <a:ext cx="156" cy="270"/>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rPr>
                <a:t>B</a:t>
              </a:r>
            </a:p>
          </p:txBody>
        </p:sp>
        <p:sp>
          <p:nvSpPr>
            <p:cNvPr id="196639" name="Text Box 31"/>
            <p:cNvSpPr txBox="1">
              <a:spLocks noChangeAspect="1" noChangeArrowheads="1"/>
            </p:cNvSpPr>
            <p:nvPr/>
          </p:nvSpPr>
          <p:spPr bwMode="auto">
            <a:xfrm>
              <a:off x="2515" y="2304"/>
              <a:ext cx="156" cy="270"/>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rPr>
                <a:t>C</a:t>
              </a:r>
            </a:p>
          </p:txBody>
        </p:sp>
        <p:sp>
          <p:nvSpPr>
            <p:cNvPr id="196640" name="Text Box 32"/>
            <p:cNvSpPr txBox="1">
              <a:spLocks noChangeAspect="1" noChangeArrowheads="1"/>
            </p:cNvSpPr>
            <p:nvPr/>
          </p:nvSpPr>
          <p:spPr bwMode="auto">
            <a:xfrm>
              <a:off x="2982" y="2304"/>
              <a:ext cx="155" cy="270"/>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rPr>
                <a:t>D</a:t>
              </a:r>
            </a:p>
          </p:txBody>
        </p:sp>
        <p:sp>
          <p:nvSpPr>
            <p:cNvPr id="196641" name="Text Box 33"/>
            <p:cNvSpPr txBox="1">
              <a:spLocks noChangeAspect="1" noChangeArrowheads="1"/>
            </p:cNvSpPr>
            <p:nvPr/>
          </p:nvSpPr>
          <p:spPr bwMode="auto">
            <a:xfrm>
              <a:off x="3759" y="2304"/>
              <a:ext cx="156" cy="270"/>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rPr>
                <a:t>E</a:t>
              </a:r>
            </a:p>
          </p:txBody>
        </p:sp>
        <p:sp>
          <p:nvSpPr>
            <p:cNvPr id="196642" name="Text Box 34"/>
            <p:cNvSpPr txBox="1">
              <a:spLocks noChangeAspect="1" noChangeArrowheads="1"/>
            </p:cNvSpPr>
            <p:nvPr/>
          </p:nvSpPr>
          <p:spPr bwMode="auto">
            <a:xfrm>
              <a:off x="4537" y="2304"/>
              <a:ext cx="155" cy="270"/>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rPr>
                <a:t>F</a:t>
              </a:r>
            </a:p>
          </p:txBody>
        </p:sp>
        <p:sp>
          <p:nvSpPr>
            <p:cNvPr id="196643" name="Text Box 35"/>
            <p:cNvSpPr txBox="1">
              <a:spLocks noChangeAspect="1" noChangeArrowheads="1"/>
            </p:cNvSpPr>
            <p:nvPr/>
          </p:nvSpPr>
          <p:spPr bwMode="auto">
            <a:xfrm>
              <a:off x="1427" y="1776"/>
              <a:ext cx="311" cy="27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i="1" baseline="-25000">
                  <a:latin typeface="Times New Roman" pitchFamily="18" charset="0"/>
                </a:rPr>
                <a:t>1</a:t>
              </a:r>
              <a:endParaRPr lang="en-US" altLang="zh-CN" sz="2800" b="1" i="1">
                <a:latin typeface="Times New Roman" pitchFamily="18" charset="0"/>
              </a:endParaRPr>
            </a:p>
          </p:txBody>
        </p:sp>
        <p:sp>
          <p:nvSpPr>
            <p:cNvPr id="196644" name="Text Box 36"/>
            <p:cNvSpPr txBox="1">
              <a:spLocks noChangeAspect="1" noChangeArrowheads="1"/>
            </p:cNvSpPr>
            <p:nvPr/>
          </p:nvSpPr>
          <p:spPr bwMode="auto">
            <a:xfrm>
              <a:off x="1427" y="2439"/>
              <a:ext cx="311" cy="269"/>
            </a:xfrm>
            <a:prstGeom prst="rect">
              <a:avLst/>
            </a:prstGeom>
            <a:noFill/>
            <a:ln w="38100">
              <a:noFill/>
              <a:miter lim="800000"/>
              <a:headEnd/>
              <a:tailEnd/>
            </a:ln>
          </p:spPr>
          <p:txBody>
            <a:bodyPr lIns="0" tIns="0" rIns="0" bIns="0"/>
            <a:lstStyle/>
            <a:p>
              <a:pPr algn="just" eaLnBrk="0" hangingPunct="0"/>
              <a:r>
                <a:rPr lang="en-US" altLang="zh-CN" sz="2800" b="1">
                  <a:solidFill>
                    <a:srgbClr val="FF3300"/>
                  </a:solidFill>
                  <a:latin typeface="Times New Roman" pitchFamily="18" charset="0"/>
                </a:rPr>
                <a:t>I</a:t>
              </a:r>
              <a:r>
                <a:rPr lang="en-US" altLang="zh-CN" sz="2800" b="1" i="1" baseline="-25000">
                  <a:solidFill>
                    <a:srgbClr val="FF3300"/>
                  </a:solidFill>
                  <a:latin typeface="Times New Roman" pitchFamily="18" charset="0"/>
                </a:rPr>
                <a:t>1</a:t>
              </a:r>
              <a:endParaRPr lang="en-US" altLang="zh-CN" sz="2800" b="1" i="1">
                <a:solidFill>
                  <a:srgbClr val="FF3300"/>
                </a:solidFill>
                <a:latin typeface="Times New Roman" pitchFamily="18" charset="0"/>
              </a:endParaRPr>
            </a:p>
          </p:txBody>
        </p:sp>
        <p:sp>
          <p:nvSpPr>
            <p:cNvPr id="196645" name="Line 37"/>
            <p:cNvSpPr>
              <a:spLocks noChangeAspect="1" noChangeShapeType="1"/>
            </p:cNvSpPr>
            <p:nvPr/>
          </p:nvSpPr>
          <p:spPr bwMode="auto">
            <a:xfrm>
              <a:off x="1427" y="2439"/>
              <a:ext cx="311" cy="0"/>
            </a:xfrm>
            <a:prstGeom prst="line">
              <a:avLst/>
            </a:prstGeom>
            <a:noFill/>
            <a:ln w="38100">
              <a:solidFill>
                <a:srgbClr val="FF3300"/>
              </a:solidFill>
              <a:round/>
              <a:headEnd/>
              <a:tailEnd type="stealth" w="med" len="med"/>
            </a:ln>
          </p:spPr>
          <p:txBody>
            <a:bodyPr/>
            <a:lstStyle/>
            <a:p>
              <a:endParaRPr lang="zh-CN" altLang="en-US"/>
            </a:p>
          </p:txBody>
        </p:sp>
        <p:sp>
          <p:nvSpPr>
            <p:cNvPr id="196646" name="Text Box 38"/>
            <p:cNvSpPr txBox="1">
              <a:spLocks noChangeAspect="1" noChangeArrowheads="1"/>
            </p:cNvSpPr>
            <p:nvPr/>
          </p:nvSpPr>
          <p:spPr bwMode="auto">
            <a:xfrm>
              <a:off x="3193" y="1824"/>
              <a:ext cx="311" cy="27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i="1" baseline="-25000">
                  <a:latin typeface="Times New Roman" pitchFamily="18" charset="0"/>
                </a:rPr>
                <a:t>2</a:t>
              </a:r>
              <a:endParaRPr lang="en-US" altLang="zh-CN" sz="2800" b="1" i="1">
                <a:latin typeface="Times New Roman" pitchFamily="18" charset="0"/>
              </a:endParaRPr>
            </a:p>
          </p:txBody>
        </p:sp>
        <p:sp>
          <p:nvSpPr>
            <p:cNvPr id="196647" name="Text Box 39"/>
            <p:cNvSpPr txBox="1">
              <a:spLocks noChangeAspect="1" noChangeArrowheads="1"/>
            </p:cNvSpPr>
            <p:nvPr/>
          </p:nvSpPr>
          <p:spPr bwMode="auto">
            <a:xfrm>
              <a:off x="3448" y="2439"/>
              <a:ext cx="311" cy="269"/>
            </a:xfrm>
            <a:prstGeom prst="rect">
              <a:avLst/>
            </a:prstGeom>
            <a:noFill/>
            <a:ln w="38100">
              <a:noFill/>
              <a:miter lim="800000"/>
              <a:headEnd/>
              <a:tailEnd/>
            </a:ln>
          </p:spPr>
          <p:txBody>
            <a:bodyPr lIns="0" tIns="0" rIns="0" bIns="0"/>
            <a:lstStyle/>
            <a:p>
              <a:pPr algn="just" eaLnBrk="0" hangingPunct="0"/>
              <a:r>
                <a:rPr lang="en-US" altLang="zh-CN" sz="2800" b="1">
                  <a:solidFill>
                    <a:srgbClr val="FF3300"/>
                  </a:solidFill>
                  <a:latin typeface="Times New Roman" pitchFamily="18" charset="0"/>
                </a:rPr>
                <a:t>I</a:t>
              </a:r>
              <a:r>
                <a:rPr lang="en-US" altLang="zh-CN" sz="2800" b="1" i="1" baseline="-25000">
                  <a:solidFill>
                    <a:srgbClr val="FF3300"/>
                  </a:solidFill>
                  <a:latin typeface="Times New Roman" pitchFamily="18" charset="0"/>
                </a:rPr>
                <a:t>2</a:t>
              </a:r>
              <a:endParaRPr lang="en-US" altLang="zh-CN" sz="2800" b="1" i="1">
                <a:solidFill>
                  <a:srgbClr val="FF3300"/>
                </a:solidFill>
                <a:latin typeface="Times New Roman" pitchFamily="18" charset="0"/>
              </a:endParaRPr>
            </a:p>
          </p:txBody>
        </p:sp>
        <p:sp>
          <p:nvSpPr>
            <p:cNvPr id="196648" name="Line 40"/>
            <p:cNvSpPr>
              <a:spLocks noChangeAspect="1" noChangeShapeType="1"/>
            </p:cNvSpPr>
            <p:nvPr/>
          </p:nvSpPr>
          <p:spPr bwMode="auto">
            <a:xfrm flipH="1">
              <a:off x="3337" y="2439"/>
              <a:ext cx="311" cy="0"/>
            </a:xfrm>
            <a:prstGeom prst="line">
              <a:avLst/>
            </a:prstGeom>
            <a:noFill/>
            <a:ln w="38100">
              <a:solidFill>
                <a:srgbClr val="FF3300"/>
              </a:solidFill>
              <a:round/>
              <a:headEnd/>
              <a:tailEnd type="stealth" w="med" len="med"/>
            </a:ln>
          </p:spPr>
          <p:txBody>
            <a:bodyPr/>
            <a:lstStyle/>
            <a:p>
              <a:endParaRPr lang="zh-CN" altLang="en-US"/>
            </a:p>
          </p:txBody>
        </p:sp>
        <p:sp>
          <p:nvSpPr>
            <p:cNvPr id="196649" name="Text Box 41"/>
            <p:cNvSpPr txBox="1">
              <a:spLocks noChangeAspect="1" noChangeArrowheads="1"/>
            </p:cNvSpPr>
            <p:nvPr/>
          </p:nvSpPr>
          <p:spPr bwMode="auto">
            <a:xfrm>
              <a:off x="2049" y="2563"/>
              <a:ext cx="311" cy="269"/>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sym typeface="Symbol" pitchFamily="18" charset="2"/>
                </a:rPr>
                <a:t></a:t>
              </a:r>
              <a:r>
                <a:rPr lang="en-US" altLang="zh-CN" sz="2800" b="1" i="1" baseline="-25000">
                  <a:latin typeface="Times New Roman" pitchFamily="18" charset="0"/>
                </a:rPr>
                <a:t>1</a:t>
              </a:r>
              <a:endParaRPr lang="en-US" altLang="zh-CN" sz="2800" b="1" i="1">
                <a:latin typeface="Times New Roman" pitchFamily="18" charset="0"/>
              </a:endParaRPr>
            </a:p>
          </p:txBody>
        </p:sp>
        <p:sp>
          <p:nvSpPr>
            <p:cNvPr id="196650" name="Text Box 42"/>
            <p:cNvSpPr txBox="1">
              <a:spLocks noChangeAspect="1" noChangeArrowheads="1"/>
            </p:cNvSpPr>
            <p:nvPr/>
          </p:nvSpPr>
          <p:spPr bwMode="auto">
            <a:xfrm>
              <a:off x="3915" y="2563"/>
              <a:ext cx="311" cy="269"/>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sym typeface="Symbol" pitchFamily="18" charset="2"/>
                </a:rPr>
                <a:t></a:t>
              </a:r>
              <a:r>
                <a:rPr lang="en-US" altLang="zh-CN" sz="2800" b="1" i="1" baseline="-25000">
                  <a:latin typeface="Times New Roman" pitchFamily="18" charset="0"/>
                </a:rPr>
                <a:t>3</a:t>
              </a:r>
              <a:endParaRPr lang="en-US" altLang="zh-CN" sz="2800" b="1" i="1">
                <a:latin typeface="Times New Roman" pitchFamily="18" charset="0"/>
              </a:endParaRPr>
            </a:p>
          </p:txBody>
        </p:sp>
        <p:sp>
          <p:nvSpPr>
            <p:cNvPr id="196651" name="Text Box 43"/>
            <p:cNvSpPr txBox="1">
              <a:spLocks noChangeAspect="1" noChangeArrowheads="1"/>
            </p:cNvSpPr>
            <p:nvPr/>
          </p:nvSpPr>
          <p:spPr bwMode="auto">
            <a:xfrm>
              <a:off x="2204" y="1766"/>
              <a:ext cx="156" cy="269"/>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rPr>
                <a:t>+</a:t>
              </a:r>
            </a:p>
          </p:txBody>
        </p:sp>
        <p:sp>
          <p:nvSpPr>
            <p:cNvPr id="196652" name="Text Box 44"/>
            <p:cNvSpPr txBox="1">
              <a:spLocks noChangeAspect="1" noChangeArrowheads="1"/>
            </p:cNvSpPr>
            <p:nvPr/>
          </p:nvSpPr>
          <p:spPr bwMode="auto">
            <a:xfrm>
              <a:off x="1920" y="1900"/>
              <a:ext cx="155" cy="270"/>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sym typeface="Symbol" pitchFamily="18" charset="2"/>
                </a:rPr>
                <a:t></a:t>
              </a:r>
              <a:endParaRPr lang="en-US" altLang="zh-CN" sz="2800" b="1" i="1">
                <a:latin typeface="Times New Roman" pitchFamily="18" charset="0"/>
              </a:endParaRPr>
            </a:p>
          </p:txBody>
        </p:sp>
        <p:sp>
          <p:nvSpPr>
            <p:cNvPr id="196653" name="Text Box 45"/>
            <p:cNvSpPr txBox="1">
              <a:spLocks noChangeAspect="1" noChangeArrowheads="1"/>
            </p:cNvSpPr>
            <p:nvPr/>
          </p:nvSpPr>
          <p:spPr bwMode="auto">
            <a:xfrm>
              <a:off x="2671" y="1900"/>
              <a:ext cx="155" cy="270"/>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sym typeface="Symbol" pitchFamily="18" charset="2"/>
                </a:rPr>
                <a:t></a:t>
              </a:r>
              <a:endParaRPr lang="en-US" altLang="zh-CN" sz="2800" b="1" i="1">
                <a:latin typeface="Times New Roman" pitchFamily="18" charset="0"/>
              </a:endParaRPr>
            </a:p>
          </p:txBody>
        </p:sp>
        <p:sp>
          <p:nvSpPr>
            <p:cNvPr id="196654" name="Text Box 46"/>
            <p:cNvSpPr txBox="1">
              <a:spLocks noChangeAspect="1" noChangeArrowheads="1"/>
            </p:cNvSpPr>
            <p:nvPr/>
          </p:nvSpPr>
          <p:spPr bwMode="auto">
            <a:xfrm>
              <a:off x="4070" y="1900"/>
              <a:ext cx="156" cy="270"/>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sym typeface="Symbol" pitchFamily="18" charset="2"/>
                </a:rPr>
                <a:t></a:t>
              </a:r>
              <a:endParaRPr lang="en-US" altLang="zh-CN" sz="2800" b="1" i="1">
                <a:latin typeface="Times New Roman" pitchFamily="18" charset="0"/>
              </a:endParaRPr>
            </a:p>
          </p:txBody>
        </p:sp>
        <p:sp>
          <p:nvSpPr>
            <p:cNvPr id="196655" name="Text Box 47"/>
            <p:cNvSpPr txBox="1">
              <a:spLocks noChangeAspect="1" noChangeArrowheads="1"/>
            </p:cNvSpPr>
            <p:nvPr/>
          </p:nvSpPr>
          <p:spPr bwMode="auto">
            <a:xfrm>
              <a:off x="2982" y="1766"/>
              <a:ext cx="155" cy="269"/>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rPr>
                <a:t>+</a:t>
              </a:r>
            </a:p>
          </p:txBody>
        </p:sp>
        <p:sp>
          <p:nvSpPr>
            <p:cNvPr id="196656" name="Text Box 48"/>
            <p:cNvSpPr txBox="1">
              <a:spLocks noChangeAspect="1" noChangeArrowheads="1"/>
            </p:cNvSpPr>
            <p:nvPr/>
          </p:nvSpPr>
          <p:spPr bwMode="auto">
            <a:xfrm>
              <a:off x="3759" y="1766"/>
              <a:ext cx="156" cy="269"/>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rPr>
                <a:t>+</a:t>
              </a:r>
            </a:p>
          </p:txBody>
        </p:sp>
        <p:sp>
          <p:nvSpPr>
            <p:cNvPr id="196657" name="Line 49"/>
            <p:cNvSpPr>
              <a:spLocks noChangeAspect="1" noChangeShapeType="1"/>
            </p:cNvSpPr>
            <p:nvPr/>
          </p:nvSpPr>
          <p:spPr bwMode="auto">
            <a:xfrm rot="-5400000">
              <a:off x="2515" y="1766"/>
              <a:ext cx="311" cy="0"/>
            </a:xfrm>
            <a:prstGeom prst="line">
              <a:avLst/>
            </a:prstGeom>
            <a:noFill/>
            <a:ln w="38100">
              <a:solidFill>
                <a:srgbClr val="000000"/>
              </a:solidFill>
              <a:round/>
              <a:headEnd/>
              <a:tailEnd type="stealth" w="med" len="med"/>
            </a:ln>
          </p:spPr>
          <p:txBody>
            <a:bodyPr/>
            <a:lstStyle/>
            <a:p>
              <a:endParaRPr lang="zh-CN" altLang="en-US"/>
            </a:p>
          </p:txBody>
        </p:sp>
        <p:sp>
          <p:nvSpPr>
            <p:cNvPr id="196658" name="Text Box 50"/>
            <p:cNvSpPr txBox="1">
              <a:spLocks noChangeAspect="1" noChangeArrowheads="1"/>
            </p:cNvSpPr>
            <p:nvPr/>
          </p:nvSpPr>
          <p:spPr bwMode="auto">
            <a:xfrm>
              <a:off x="2826" y="2562"/>
              <a:ext cx="311" cy="27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sym typeface="Symbol" pitchFamily="18" charset="2"/>
                </a:rPr>
                <a:t></a:t>
              </a:r>
              <a:r>
                <a:rPr lang="en-US" altLang="zh-CN" sz="2800" b="1" i="1" baseline="-25000">
                  <a:latin typeface="Times New Roman" pitchFamily="18" charset="0"/>
                </a:rPr>
                <a:t>2</a:t>
              </a:r>
              <a:endParaRPr lang="en-US" altLang="zh-CN" sz="2800" b="1" i="1">
                <a:latin typeface="Times New Roman" pitchFamily="18" charset="0"/>
              </a:endParaRPr>
            </a:p>
          </p:txBody>
        </p:sp>
        <p:sp>
          <p:nvSpPr>
            <p:cNvPr id="196659" name="Text Box 51"/>
            <p:cNvSpPr txBox="1">
              <a:spLocks noChangeAspect="1" noChangeArrowheads="1"/>
            </p:cNvSpPr>
            <p:nvPr/>
          </p:nvSpPr>
          <p:spPr bwMode="auto">
            <a:xfrm>
              <a:off x="960" y="1962"/>
              <a:ext cx="311" cy="269"/>
            </a:xfrm>
            <a:prstGeom prst="rect">
              <a:avLst/>
            </a:prstGeom>
            <a:noFill/>
            <a:ln w="38100">
              <a:noFill/>
              <a:miter lim="800000"/>
              <a:headEnd/>
              <a:tailEnd/>
            </a:ln>
          </p:spPr>
          <p:txBody>
            <a:bodyPr lIns="0" tIns="0" rIns="0" bIns="0"/>
            <a:lstStyle/>
            <a:p>
              <a:pPr algn="just" eaLnBrk="0" hangingPunct="0"/>
              <a:endParaRPr lang="zh-CN" altLang="zh-CN" sz="2800" b="1" i="1">
                <a:latin typeface="Times New Roman" pitchFamily="18" charset="0"/>
              </a:endParaRPr>
            </a:p>
          </p:txBody>
        </p:sp>
        <p:sp>
          <p:nvSpPr>
            <p:cNvPr id="196660" name="Text Box 52"/>
            <p:cNvSpPr txBox="1">
              <a:spLocks noChangeAspect="1" noChangeArrowheads="1"/>
            </p:cNvSpPr>
            <p:nvPr/>
          </p:nvSpPr>
          <p:spPr bwMode="auto">
            <a:xfrm>
              <a:off x="4537" y="1962"/>
              <a:ext cx="311" cy="269"/>
            </a:xfrm>
            <a:prstGeom prst="rect">
              <a:avLst/>
            </a:prstGeom>
            <a:noFill/>
            <a:ln w="38100">
              <a:noFill/>
              <a:miter lim="800000"/>
              <a:headEnd/>
              <a:tailEnd/>
            </a:ln>
          </p:spPr>
          <p:txBody>
            <a:bodyPr lIns="0" tIns="0" rIns="0" bIns="0"/>
            <a:lstStyle/>
            <a:p>
              <a:pPr algn="just" eaLnBrk="0" hangingPunct="0"/>
              <a:endParaRPr lang="zh-CN" altLang="zh-CN" sz="2800" b="1" i="1">
                <a:latin typeface="Times New Roman" pitchFamily="18" charset="0"/>
              </a:endParaRPr>
            </a:p>
          </p:txBody>
        </p:sp>
      </p:grpSp>
      <p:sp>
        <p:nvSpPr>
          <p:cNvPr id="196661" name="Oval 53"/>
          <p:cNvSpPr>
            <a:spLocks noChangeArrowheads="1"/>
          </p:cNvSpPr>
          <p:nvPr/>
        </p:nvSpPr>
        <p:spPr bwMode="auto">
          <a:xfrm>
            <a:off x="488950" y="2422525"/>
            <a:ext cx="144463" cy="144463"/>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196662" name="Oval 54"/>
          <p:cNvSpPr>
            <a:spLocks noChangeArrowheads="1"/>
          </p:cNvSpPr>
          <p:nvPr/>
        </p:nvSpPr>
        <p:spPr bwMode="auto">
          <a:xfrm>
            <a:off x="1893888" y="2422525"/>
            <a:ext cx="144462" cy="144463"/>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196663" name="Oval 55"/>
          <p:cNvSpPr>
            <a:spLocks noChangeArrowheads="1"/>
          </p:cNvSpPr>
          <p:nvPr/>
        </p:nvSpPr>
        <p:spPr bwMode="auto">
          <a:xfrm>
            <a:off x="2757488" y="2422525"/>
            <a:ext cx="144462" cy="144463"/>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196664" name="Oval 56"/>
          <p:cNvSpPr>
            <a:spLocks noChangeArrowheads="1"/>
          </p:cNvSpPr>
          <p:nvPr/>
        </p:nvSpPr>
        <p:spPr bwMode="auto">
          <a:xfrm>
            <a:off x="3622675" y="2459038"/>
            <a:ext cx="144463" cy="144462"/>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196665" name="Oval 57"/>
          <p:cNvSpPr>
            <a:spLocks noChangeArrowheads="1"/>
          </p:cNvSpPr>
          <p:nvPr/>
        </p:nvSpPr>
        <p:spPr bwMode="auto">
          <a:xfrm>
            <a:off x="4738688" y="2422525"/>
            <a:ext cx="144462" cy="144463"/>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196666" name="Oval 58"/>
          <p:cNvSpPr>
            <a:spLocks noChangeArrowheads="1"/>
          </p:cNvSpPr>
          <p:nvPr/>
        </p:nvSpPr>
        <p:spPr bwMode="auto">
          <a:xfrm>
            <a:off x="5997575" y="2422525"/>
            <a:ext cx="144463" cy="144463"/>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196667" name="Text Box 59"/>
          <p:cNvSpPr txBox="1">
            <a:spLocks noChangeArrowheads="1"/>
          </p:cNvSpPr>
          <p:nvPr/>
        </p:nvSpPr>
        <p:spPr bwMode="auto">
          <a:xfrm>
            <a:off x="6588125" y="3213100"/>
            <a:ext cx="1871663" cy="579438"/>
          </a:xfrm>
          <a:prstGeom prst="rect">
            <a:avLst/>
          </a:prstGeom>
          <a:noFill/>
          <a:ln w="9525">
            <a:noFill/>
            <a:miter lim="800000"/>
            <a:headEnd/>
            <a:tailEnd/>
          </a:ln>
          <a:effectLst/>
        </p:spPr>
        <p:txBody>
          <a:bodyPr>
            <a:spAutoFit/>
          </a:bodyPr>
          <a:lstStyle/>
          <a:p>
            <a:pPr algn="just" eaLnBrk="0" hangingPunct="0">
              <a:spcBef>
                <a:spcPct val="50000"/>
              </a:spcBef>
            </a:pPr>
            <a:r>
              <a:rPr lang="zh-CN" altLang="en-US" sz="3200" b="1">
                <a:solidFill>
                  <a:schemeClr val="accent2"/>
                </a:solidFill>
                <a:latin typeface="Times New Roman" pitchFamily="18" charset="0"/>
                <a:ea typeface="黑体" pitchFamily="2" charset="-122"/>
              </a:rPr>
              <a:t>巡视方向</a:t>
            </a:r>
          </a:p>
        </p:txBody>
      </p:sp>
      <p:sp>
        <p:nvSpPr>
          <p:cNvPr id="196668" name="Line 60"/>
          <p:cNvSpPr>
            <a:spLocks noChangeShapeType="1"/>
          </p:cNvSpPr>
          <p:nvPr/>
        </p:nvSpPr>
        <p:spPr bwMode="auto">
          <a:xfrm>
            <a:off x="287338" y="3500438"/>
            <a:ext cx="6119812" cy="0"/>
          </a:xfrm>
          <a:prstGeom prst="line">
            <a:avLst/>
          </a:prstGeom>
          <a:noFill/>
          <a:ln w="57150">
            <a:solidFill>
              <a:schemeClr val="accent2"/>
            </a:solidFill>
            <a:round/>
            <a:headEnd/>
            <a:tailEnd type="triangle" w="med" len="med"/>
          </a:ln>
          <a:effectLst/>
        </p:spPr>
        <p:txBody>
          <a:bodyPr/>
          <a:lstStyle/>
          <a:p>
            <a:endParaRPr lang="zh-CN" altLang="en-US"/>
          </a:p>
        </p:txBody>
      </p:sp>
      <p:sp>
        <p:nvSpPr>
          <p:cNvPr id="196669" name="Text Box 61"/>
          <p:cNvSpPr txBox="1">
            <a:spLocks noChangeArrowheads="1"/>
          </p:cNvSpPr>
          <p:nvPr/>
        </p:nvSpPr>
        <p:spPr bwMode="auto">
          <a:xfrm>
            <a:off x="863600" y="4905375"/>
            <a:ext cx="7308850" cy="579438"/>
          </a:xfrm>
          <a:prstGeom prst="rect">
            <a:avLst/>
          </a:prstGeom>
          <a:noFill/>
          <a:ln w="9525">
            <a:noFill/>
            <a:miter lim="800000"/>
            <a:headEnd/>
            <a:tailEnd/>
          </a:ln>
          <a:effectLst/>
        </p:spPr>
        <p:txBody>
          <a:bodyPr>
            <a:spAutoFit/>
          </a:bodyPr>
          <a:lstStyle/>
          <a:p>
            <a:pPr algn="just" eaLnBrk="0" hangingPunct="0">
              <a:spcBef>
                <a:spcPct val="50000"/>
              </a:spcBef>
              <a:buFontTx/>
              <a:buChar char="•"/>
            </a:pPr>
            <a:r>
              <a:rPr lang="zh-CN" altLang="en-US" sz="3200" b="1">
                <a:solidFill>
                  <a:schemeClr val="accent2"/>
                </a:solidFill>
                <a:latin typeface="Times New Roman" pitchFamily="18" charset="0"/>
                <a:ea typeface="黑体" pitchFamily="2" charset="-122"/>
                <a:hlinkClick r:id="rId5" action="ppaction://hlinksldjump"/>
              </a:rPr>
              <a:t>正负判断：</a:t>
            </a:r>
            <a:r>
              <a:rPr lang="zh-CN" altLang="en-US" sz="3200" b="1">
                <a:solidFill>
                  <a:schemeClr val="accent2"/>
                </a:solidFill>
                <a:latin typeface="Times New Roman" pitchFamily="18" charset="0"/>
                <a:ea typeface="黑体" pitchFamily="2" charset="-122"/>
              </a:rPr>
              <a:t>沿巡视方向，</a:t>
            </a:r>
            <a:r>
              <a:rPr lang="zh-CN" altLang="en-US" sz="3200" b="1">
                <a:solidFill>
                  <a:srgbClr val="800000"/>
                </a:solidFill>
                <a:latin typeface="Times New Roman" pitchFamily="18" charset="0"/>
                <a:ea typeface="黑体" pitchFamily="2" charset="-122"/>
              </a:rPr>
              <a:t>电压下降为正</a:t>
            </a:r>
          </a:p>
        </p:txBody>
      </p:sp>
      <p:graphicFrame>
        <p:nvGraphicFramePr>
          <p:cNvPr id="196670" name="Object 62"/>
          <p:cNvGraphicFramePr>
            <a:graphicFrameLocks noGrp="1" noChangeAspect="1"/>
          </p:cNvGraphicFramePr>
          <p:nvPr>
            <p:ph sz="half" idx="2"/>
          </p:nvPr>
        </p:nvGraphicFramePr>
        <p:xfrm>
          <a:off x="935038" y="5805488"/>
          <a:ext cx="6300787" cy="815975"/>
        </p:xfrm>
        <a:graphic>
          <a:graphicData uri="http://schemas.openxmlformats.org/presentationml/2006/ole">
            <mc:AlternateContent xmlns:mc="http://schemas.openxmlformats.org/markup-compatibility/2006">
              <mc:Choice xmlns:v="urn:schemas-microsoft-com:vml" Requires="v">
                <p:oleObj spid="_x0000_s104453" name="公式" r:id="rId6" imgW="1866600" imgH="241200" progId="Equation.3">
                  <p:embed/>
                </p:oleObj>
              </mc:Choice>
              <mc:Fallback>
                <p:oleObj name="公式" r:id="rId6" imgW="1866600" imgH="2412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5038" y="5805488"/>
                        <a:ext cx="6300787" cy="815975"/>
                      </a:xfrm>
                      <a:prstGeom prst="rect">
                        <a:avLst/>
                      </a:prstGeom>
                      <a:solidFill>
                        <a:srgbClr val="FFFFCC"/>
                      </a:solidFill>
                      <a:ln w="9525">
                        <a:solidFill>
                          <a:srgbClr val="FF6600"/>
                        </a:solidFill>
                        <a:miter lim="800000"/>
                        <a:headEnd/>
                        <a:tailEnd/>
                      </a:ln>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96611"/>
                                        </p:tgtEl>
                                        <p:attrNameLst>
                                          <p:attrName>style.visibility</p:attrName>
                                        </p:attrNameLst>
                                      </p:cBhvr>
                                      <p:to>
                                        <p:strVal val="visible"/>
                                      </p:to>
                                    </p:set>
                                    <p:animEffect transition="in" filter="blinds(horizontal)">
                                      <p:cBhvr>
                                        <p:cTn id="7" dur="500"/>
                                        <p:tgtEl>
                                          <p:spTgt spid="19661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96668"/>
                                        </p:tgtEl>
                                        <p:attrNameLst>
                                          <p:attrName>style.visibility</p:attrName>
                                        </p:attrNameLst>
                                      </p:cBhvr>
                                      <p:to>
                                        <p:strVal val="visible"/>
                                      </p:to>
                                    </p:set>
                                    <p:animEffect transition="in" filter="blinds(horizontal)">
                                      <p:cBhvr>
                                        <p:cTn id="11" dur="500"/>
                                        <p:tgtEl>
                                          <p:spTgt spid="19666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96667"/>
                                        </p:tgtEl>
                                        <p:attrNameLst>
                                          <p:attrName>style.visibility</p:attrName>
                                        </p:attrNameLst>
                                      </p:cBhvr>
                                      <p:to>
                                        <p:strVal val="visible"/>
                                      </p:to>
                                    </p:set>
                                    <p:animEffect transition="in" filter="blinds(horizontal)">
                                      <p:cBhvr>
                                        <p:cTn id="14" dur="500"/>
                                        <p:tgtEl>
                                          <p:spTgt spid="196667"/>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196669"/>
                                        </p:tgtEl>
                                        <p:attrNameLst>
                                          <p:attrName>style.visibility</p:attrName>
                                        </p:attrNameLst>
                                      </p:cBhvr>
                                      <p:to>
                                        <p:strVal val="visible"/>
                                      </p:to>
                                    </p:set>
                                    <p:animEffect transition="in" filter="blinds(horizontal)">
                                      <p:cBhvr>
                                        <p:cTn id="19" dur="500"/>
                                        <p:tgtEl>
                                          <p:spTgt spid="196669"/>
                                        </p:tgtEl>
                                      </p:cBhvr>
                                    </p:animEffect>
                                  </p:childTnLst>
                                </p:cTn>
                              </p:par>
                            </p:childTnLst>
                          </p:cTn>
                        </p:par>
                        <p:par>
                          <p:cTn id="20" fill="hold">
                            <p:stCondLst>
                              <p:cond delay="500"/>
                            </p:stCondLst>
                            <p:childTnLst>
                              <p:par>
                                <p:cTn id="21" presetID="3" presetClass="entr" presetSubtype="10" fill="hold" nodeType="afterEffect">
                                  <p:stCondLst>
                                    <p:cond delay="0"/>
                                  </p:stCondLst>
                                  <p:childTnLst>
                                    <p:set>
                                      <p:cBhvr>
                                        <p:cTn id="22" dur="1" fill="hold">
                                          <p:stCondLst>
                                            <p:cond delay="0"/>
                                          </p:stCondLst>
                                        </p:cTn>
                                        <p:tgtEl>
                                          <p:spTgt spid="196670"/>
                                        </p:tgtEl>
                                        <p:attrNameLst>
                                          <p:attrName>style.visibility</p:attrName>
                                        </p:attrNameLst>
                                      </p:cBhvr>
                                      <p:to>
                                        <p:strVal val="visible"/>
                                      </p:to>
                                    </p:set>
                                    <p:animEffect transition="in" filter="blinds(horizontal)">
                                      <p:cBhvr>
                                        <p:cTn id="23" dur="500"/>
                                        <p:tgtEl>
                                          <p:spTgt spid="196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67" grpId="0"/>
      <p:bldP spid="196668" grpId="0" animBg="1"/>
      <p:bldP spid="19666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a:xfrm>
            <a:off x="685800" y="0"/>
            <a:ext cx="7772400" cy="685800"/>
          </a:xfrm>
        </p:spPr>
        <p:txBody>
          <a:bodyPr>
            <a:normAutofit fontScale="90000"/>
          </a:bodyPr>
          <a:lstStyle/>
          <a:p>
            <a:r>
              <a:rPr lang="zh-CN" altLang="en-US" sz="4000" b="0"/>
              <a:t>正负号规定</a:t>
            </a:r>
          </a:p>
        </p:txBody>
      </p:sp>
      <p:sp>
        <p:nvSpPr>
          <p:cNvPr id="197635" name="Rectangle 3"/>
          <p:cNvSpPr>
            <a:spLocks noGrp="1" noChangeArrowheads="1"/>
          </p:cNvSpPr>
          <p:nvPr>
            <p:ph type="body" idx="1"/>
          </p:nvPr>
        </p:nvSpPr>
        <p:spPr>
          <a:xfrm>
            <a:off x="395288" y="914400"/>
            <a:ext cx="8389937" cy="5943600"/>
          </a:xfrm>
        </p:spPr>
        <p:txBody>
          <a:bodyPr/>
          <a:lstStyle/>
          <a:p>
            <a:pPr algn="just">
              <a:buFontTx/>
              <a:buNone/>
            </a:pPr>
            <a:r>
              <a:rPr lang="en-US" altLang="zh-CN" b="0">
                <a:latin typeface="宋体" pitchFamily="2" charset="-122"/>
                <a:cs typeface="Times New Roman" pitchFamily="18" charset="0"/>
              </a:rPr>
              <a:t>1</a:t>
            </a:r>
            <a:r>
              <a:rPr lang="zh-CN" altLang="en-US" b="0">
                <a:latin typeface="宋体" pitchFamily="2" charset="-122"/>
                <a:cs typeface="Times New Roman" pitchFamily="18" charset="0"/>
              </a:rPr>
              <a:t>、</a:t>
            </a:r>
            <a:r>
              <a:rPr lang="zh-CN" altLang="en-US" b="0">
                <a:latin typeface="宋体" pitchFamily="2" charset="-122"/>
              </a:rPr>
              <a:t>标明各支路的电流方向；</a:t>
            </a:r>
          </a:p>
          <a:p>
            <a:pPr algn="just">
              <a:lnSpc>
                <a:spcPct val="30000"/>
              </a:lnSpc>
              <a:buFontTx/>
              <a:buNone/>
            </a:pPr>
            <a:endParaRPr lang="zh-CN" altLang="en-US" b="0">
              <a:latin typeface="宋体" pitchFamily="2" charset="-122"/>
            </a:endParaRPr>
          </a:p>
          <a:p>
            <a:pPr algn="just">
              <a:buFontTx/>
              <a:buNone/>
            </a:pPr>
            <a:r>
              <a:rPr lang="en-US" altLang="zh-CN" b="0">
                <a:latin typeface="宋体" pitchFamily="2" charset="-122"/>
              </a:rPr>
              <a:t>2</a:t>
            </a:r>
            <a:r>
              <a:rPr lang="zh-CN" altLang="en-US" b="0">
                <a:latin typeface="宋体" pitchFamily="2" charset="-122"/>
              </a:rPr>
              <a:t>、当</a:t>
            </a:r>
            <a:r>
              <a:rPr lang="zh-CN" altLang="en-US" b="0">
                <a:solidFill>
                  <a:schemeClr val="accent2"/>
                </a:solidFill>
                <a:latin typeface="宋体" pitchFamily="2" charset="-122"/>
              </a:rPr>
              <a:t>电流方向与巡视</a:t>
            </a:r>
            <a:r>
              <a:rPr lang="zh-CN" altLang="en-US" b="0">
                <a:solidFill>
                  <a:schemeClr val="accent2"/>
                </a:solidFill>
                <a:latin typeface="黑体" pitchFamily="2" charset="-122"/>
              </a:rPr>
              <a:t>方向一致</a:t>
            </a:r>
            <a:r>
              <a:rPr lang="zh-CN" altLang="en-US" b="0">
                <a:latin typeface="宋体" pitchFamily="2" charset="-122"/>
              </a:rPr>
              <a:t>时，</a:t>
            </a:r>
            <a:r>
              <a:rPr lang="en-US" altLang="zh-CN" b="0">
                <a:solidFill>
                  <a:schemeClr val="accent2"/>
                </a:solidFill>
                <a:latin typeface="宋体" pitchFamily="2" charset="-122"/>
                <a:cs typeface="Times New Roman" pitchFamily="18" charset="0"/>
              </a:rPr>
              <a:t>I</a:t>
            </a:r>
            <a:r>
              <a:rPr lang="en-US" altLang="zh-CN" b="0" baseline="-30000">
                <a:solidFill>
                  <a:schemeClr val="accent2"/>
                </a:solidFill>
                <a:latin typeface="宋体" pitchFamily="2" charset="-122"/>
                <a:cs typeface="Times New Roman" pitchFamily="18" charset="0"/>
              </a:rPr>
              <a:t>i</a:t>
            </a:r>
            <a:r>
              <a:rPr lang="en-US" altLang="zh-CN" b="0">
                <a:solidFill>
                  <a:schemeClr val="accent2"/>
                </a:solidFill>
                <a:latin typeface="宋体" pitchFamily="2" charset="-122"/>
                <a:cs typeface="Times New Roman" pitchFamily="18" charset="0"/>
              </a:rPr>
              <a:t>R</a:t>
            </a:r>
            <a:r>
              <a:rPr lang="en-US" altLang="zh-CN" b="0" baseline="-30000">
                <a:solidFill>
                  <a:schemeClr val="accent2"/>
                </a:solidFill>
                <a:latin typeface="宋体" pitchFamily="2" charset="-122"/>
                <a:cs typeface="Times New Roman" pitchFamily="18" charset="0"/>
              </a:rPr>
              <a:t>i</a:t>
            </a:r>
            <a:r>
              <a:rPr lang="zh-CN" altLang="en-US" b="0">
                <a:solidFill>
                  <a:schemeClr val="accent2"/>
                </a:solidFill>
                <a:latin typeface="黑体" pitchFamily="2" charset="-122"/>
              </a:rPr>
              <a:t>项前  </a:t>
            </a:r>
          </a:p>
          <a:p>
            <a:pPr algn="just">
              <a:buFontTx/>
              <a:buNone/>
            </a:pPr>
            <a:r>
              <a:rPr lang="zh-CN" altLang="en-US" b="0">
                <a:solidFill>
                  <a:schemeClr val="accent2"/>
                </a:solidFill>
                <a:latin typeface="黑体" pitchFamily="2" charset="-122"/>
              </a:rPr>
              <a:t>   面为加号</a:t>
            </a:r>
            <a:r>
              <a:rPr lang="zh-CN" altLang="en-US" b="0">
                <a:latin typeface="宋体" pitchFamily="2" charset="-122"/>
              </a:rPr>
              <a:t>，反之为减号；</a:t>
            </a:r>
          </a:p>
          <a:p>
            <a:pPr algn="just">
              <a:lnSpc>
                <a:spcPct val="20000"/>
              </a:lnSpc>
              <a:buFontTx/>
              <a:buNone/>
            </a:pPr>
            <a:endParaRPr lang="zh-CN" altLang="en-US" b="0">
              <a:latin typeface="宋体" pitchFamily="2" charset="-122"/>
            </a:endParaRPr>
          </a:p>
          <a:p>
            <a:pPr algn="just">
              <a:buFontTx/>
              <a:buNone/>
            </a:pPr>
            <a:r>
              <a:rPr lang="en-US" altLang="zh-CN" b="0">
                <a:latin typeface="宋体" pitchFamily="2" charset="-122"/>
              </a:rPr>
              <a:t>3</a:t>
            </a:r>
            <a:r>
              <a:rPr lang="zh-CN" altLang="en-US" b="0">
                <a:latin typeface="宋体" pitchFamily="2" charset="-122"/>
              </a:rPr>
              <a:t>、当</a:t>
            </a:r>
            <a:r>
              <a:rPr lang="zh-CN" altLang="en-US" b="0">
                <a:solidFill>
                  <a:schemeClr val="accent2"/>
                </a:solidFill>
                <a:latin typeface="黑体" pitchFamily="2" charset="-122"/>
              </a:rPr>
              <a:t>电动势方向</a:t>
            </a:r>
            <a:r>
              <a:rPr lang="zh-CN" altLang="en-US" b="0">
                <a:solidFill>
                  <a:schemeClr val="accent2"/>
                </a:solidFill>
                <a:latin typeface="宋体" pitchFamily="2" charset="-122"/>
              </a:rPr>
              <a:t>与巡视方向一致时</a:t>
            </a:r>
            <a:r>
              <a:rPr lang="zh-CN" altLang="en-US" b="0">
                <a:latin typeface="宋体" pitchFamily="2" charset="-122"/>
              </a:rPr>
              <a:t>，</a:t>
            </a:r>
            <a:r>
              <a:rPr lang="zh-CN" altLang="en-US" b="0" i="1">
                <a:solidFill>
                  <a:schemeClr val="accent2"/>
                </a:solidFill>
                <a:latin typeface="黑体" pitchFamily="2" charset="-122"/>
                <a:cs typeface="Times New Roman" pitchFamily="18" charset="0"/>
                <a:sym typeface="Symbol" pitchFamily="18" charset="2"/>
              </a:rPr>
              <a:t></a:t>
            </a:r>
            <a:r>
              <a:rPr lang="en-US" altLang="zh-CN" b="0" i="1" baseline="-30000">
                <a:solidFill>
                  <a:schemeClr val="accent2"/>
                </a:solidFill>
                <a:latin typeface="黑体" pitchFamily="2" charset="-122"/>
                <a:cs typeface="Times New Roman" pitchFamily="18" charset="0"/>
              </a:rPr>
              <a:t>i</a:t>
            </a:r>
            <a:r>
              <a:rPr lang="zh-CN" altLang="en-US" b="0">
                <a:solidFill>
                  <a:schemeClr val="accent2"/>
                </a:solidFill>
                <a:latin typeface="黑体" pitchFamily="2" charset="-122"/>
              </a:rPr>
              <a:t>项前 </a:t>
            </a:r>
          </a:p>
          <a:p>
            <a:pPr algn="just">
              <a:buFontTx/>
              <a:buNone/>
            </a:pPr>
            <a:r>
              <a:rPr lang="zh-CN" altLang="en-US" b="0">
                <a:solidFill>
                  <a:schemeClr val="accent2"/>
                </a:solidFill>
                <a:latin typeface="黑体" pitchFamily="2" charset="-122"/>
              </a:rPr>
              <a:t>   面为减号，</a:t>
            </a:r>
            <a:r>
              <a:rPr lang="zh-CN" altLang="en-US" b="0">
                <a:latin typeface="宋体" pitchFamily="2" charset="-122"/>
              </a:rPr>
              <a:t>反之为加号；</a:t>
            </a:r>
          </a:p>
          <a:p>
            <a:pPr algn="just">
              <a:lnSpc>
                <a:spcPct val="30000"/>
              </a:lnSpc>
              <a:buFontTx/>
              <a:buNone/>
            </a:pPr>
            <a:endParaRPr lang="zh-CN" altLang="en-US" b="0">
              <a:latin typeface="宋体" pitchFamily="2" charset="-122"/>
            </a:endParaRPr>
          </a:p>
          <a:p>
            <a:pPr algn="just">
              <a:buFontTx/>
              <a:buNone/>
            </a:pPr>
            <a:r>
              <a:rPr lang="en-US" altLang="zh-CN" b="0">
                <a:latin typeface="宋体" pitchFamily="2" charset="-122"/>
              </a:rPr>
              <a:t>4</a:t>
            </a:r>
            <a:r>
              <a:rPr lang="zh-CN" altLang="en-US" b="0">
                <a:latin typeface="宋体" pitchFamily="2" charset="-122"/>
              </a:rPr>
              <a:t>、当电源的内阻</a:t>
            </a:r>
            <a:r>
              <a:rPr lang="en-US" altLang="zh-CN" b="0" i="1">
                <a:latin typeface="宋体" pitchFamily="2" charset="-122"/>
              </a:rPr>
              <a:t>r</a:t>
            </a:r>
            <a:r>
              <a:rPr lang="zh-CN" altLang="en-US" b="0">
                <a:latin typeface="宋体" pitchFamily="2" charset="-122"/>
              </a:rPr>
              <a:t>不能忽略时，把电源等效为</a:t>
            </a:r>
          </a:p>
          <a:p>
            <a:pPr algn="just">
              <a:buFontTx/>
              <a:buNone/>
            </a:pPr>
            <a:r>
              <a:rPr lang="zh-CN" altLang="en-US" b="0">
                <a:latin typeface="宋体" pitchFamily="2" charset="-122"/>
              </a:rPr>
              <a:t>   一个</a:t>
            </a:r>
            <a:r>
              <a:rPr lang="zh-CN" altLang="en-US" b="0">
                <a:solidFill>
                  <a:schemeClr val="accent2"/>
                </a:solidFill>
                <a:latin typeface="黑体" pitchFamily="2" charset="-122"/>
              </a:rPr>
              <a:t>电动势为</a:t>
            </a:r>
            <a:r>
              <a:rPr lang="zh-CN" altLang="en-US" b="0" i="1">
                <a:solidFill>
                  <a:schemeClr val="accent2"/>
                </a:solidFill>
                <a:latin typeface="黑体" pitchFamily="2" charset="-122"/>
                <a:sym typeface="Symbol" pitchFamily="18" charset="2"/>
              </a:rPr>
              <a:t></a:t>
            </a:r>
            <a:r>
              <a:rPr lang="zh-CN" altLang="en-US" b="0" i="1">
                <a:latin typeface="宋体" pitchFamily="2" charset="-122"/>
              </a:rPr>
              <a:t> </a:t>
            </a:r>
            <a:r>
              <a:rPr lang="zh-CN" altLang="en-US" b="0">
                <a:latin typeface="宋体" pitchFamily="2" charset="-122"/>
              </a:rPr>
              <a:t>的内阻为零的理想电源和</a:t>
            </a:r>
          </a:p>
          <a:p>
            <a:pPr algn="just">
              <a:buFontTx/>
              <a:buNone/>
            </a:pPr>
            <a:r>
              <a:rPr lang="zh-CN" altLang="en-US" b="0">
                <a:latin typeface="宋体" pitchFamily="2" charset="-122"/>
              </a:rPr>
              <a:t>   </a:t>
            </a:r>
            <a:r>
              <a:rPr lang="zh-CN" altLang="en-US" b="0">
                <a:solidFill>
                  <a:schemeClr val="accent2"/>
                </a:solidFill>
                <a:latin typeface="黑体" pitchFamily="2" charset="-122"/>
              </a:rPr>
              <a:t>阻值为</a:t>
            </a:r>
            <a:r>
              <a:rPr lang="en-US" altLang="zh-CN" b="0" i="1">
                <a:solidFill>
                  <a:schemeClr val="accent2"/>
                </a:solidFill>
                <a:latin typeface="黑体" pitchFamily="2" charset="-122"/>
              </a:rPr>
              <a:t>r</a:t>
            </a:r>
            <a:r>
              <a:rPr lang="zh-CN" altLang="en-US" b="0">
                <a:solidFill>
                  <a:schemeClr val="accent2"/>
                </a:solidFill>
                <a:latin typeface="黑体" pitchFamily="2" charset="-122"/>
              </a:rPr>
              <a:t>的电阻的串联</a:t>
            </a:r>
            <a:r>
              <a:rPr lang="zh-CN" altLang="en-US" b="0">
                <a:latin typeface="宋体" pitchFamily="2" charset="-122"/>
              </a:rPr>
              <a:t>。</a:t>
            </a:r>
            <a:r>
              <a:rPr lang="zh-CN" altLang="en-US" sz="3600" b="0">
                <a:latin typeface="宋体" pitchFamily="2" charset="-122"/>
              </a:rPr>
              <a:t> </a:t>
            </a:r>
          </a:p>
        </p:txBody>
      </p:sp>
    </p:spTree>
  </p:cSld>
  <p:clrMapOvr>
    <a:masterClrMapping/>
  </p:clrMapOvr>
  <p:transition advClick="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80" name="Picture 4" descr="https://pics0.baidu.com/feed/4bed2e738bd4b31c46befc46e8dea27b9f2ff85e.jpeg?token=afcb00a29c86db97424c5d4b057a6ea3&amp;s=67049608C442C2FCD81B7F830300E09C"/>
          <p:cNvPicPr>
            <a:picLocks noChangeAspect="1" noChangeArrowheads="1"/>
          </p:cNvPicPr>
          <p:nvPr/>
        </p:nvPicPr>
        <p:blipFill>
          <a:blip r:embed="rId2" cstate="print"/>
          <a:srcRect/>
          <a:stretch>
            <a:fillRect/>
          </a:stretch>
        </p:blipFill>
        <p:spPr bwMode="auto">
          <a:xfrm>
            <a:off x="1259632" y="404664"/>
            <a:ext cx="6768752" cy="5722673"/>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a:xfrm>
            <a:off x="685800" y="582613"/>
            <a:ext cx="7772400" cy="685800"/>
          </a:xfrm>
        </p:spPr>
        <p:txBody>
          <a:bodyPr>
            <a:normAutofit fontScale="90000"/>
          </a:bodyPr>
          <a:lstStyle/>
          <a:p>
            <a:r>
              <a:rPr kumimoji="1" lang="en-US" altLang="zh-CN" sz="4000">
                <a:solidFill>
                  <a:schemeClr val="accent2"/>
                </a:solidFill>
              </a:rPr>
              <a:t>§</a:t>
            </a:r>
            <a:r>
              <a:rPr lang="zh-CN" altLang="en-US" sz="4000" b="0">
                <a:latin typeface="黑体" pitchFamily="2" charset="-122"/>
              </a:rPr>
              <a:t>基尔霍夫方程组</a:t>
            </a:r>
            <a:br>
              <a:rPr lang="zh-CN" altLang="en-US" sz="4000" b="0">
                <a:latin typeface="黑体" pitchFamily="2" charset="-122"/>
              </a:rPr>
            </a:br>
            <a:r>
              <a:rPr lang="en-US" altLang="zh-CN" sz="4000" b="0">
                <a:latin typeface="Times New Roman" pitchFamily="18" charset="0"/>
              </a:rPr>
              <a:t>kirchhoff equations</a:t>
            </a:r>
          </a:p>
        </p:txBody>
      </p:sp>
      <p:sp>
        <p:nvSpPr>
          <p:cNvPr id="198659" name="Rectangle 3"/>
          <p:cNvSpPr>
            <a:spLocks noGrp="1" noChangeArrowheads="1"/>
          </p:cNvSpPr>
          <p:nvPr>
            <p:ph type="body" idx="1"/>
          </p:nvPr>
        </p:nvSpPr>
        <p:spPr>
          <a:xfrm>
            <a:off x="1187450" y="2133600"/>
            <a:ext cx="7092950" cy="4175125"/>
          </a:xfrm>
        </p:spPr>
        <p:txBody>
          <a:bodyPr/>
          <a:lstStyle/>
          <a:p>
            <a:pPr lvl="1">
              <a:lnSpc>
                <a:spcPct val="140000"/>
              </a:lnSpc>
              <a:buFontTx/>
              <a:buNone/>
            </a:pPr>
            <a:r>
              <a:rPr lang="en-US" altLang="zh-CN" sz="3600" b="0"/>
              <a:t>1</a:t>
            </a:r>
            <a:r>
              <a:rPr lang="zh-CN" altLang="en-US" sz="3600" b="0"/>
              <a:t>、</a:t>
            </a:r>
            <a:r>
              <a:rPr lang="zh-CN" altLang="en-US" sz="3600" b="0">
                <a:hlinkClick r:id="rId2" action="ppaction://hlinksldjump"/>
              </a:rPr>
              <a:t>节点、支路、回路</a:t>
            </a:r>
            <a:endParaRPr lang="zh-CN" altLang="en-US" sz="3600" b="0"/>
          </a:p>
          <a:p>
            <a:pPr lvl="1">
              <a:lnSpc>
                <a:spcPct val="140000"/>
              </a:lnSpc>
              <a:buFontTx/>
              <a:buNone/>
            </a:pPr>
            <a:r>
              <a:rPr lang="en-US" altLang="zh-CN" sz="3600" b="0"/>
              <a:t>2</a:t>
            </a:r>
            <a:r>
              <a:rPr lang="zh-CN" altLang="en-US" sz="3600" b="0"/>
              <a:t>、</a:t>
            </a:r>
            <a:r>
              <a:rPr lang="zh-CN" altLang="en-US" sz="3600" b="0">
                <a:hlinkClick r:id="rId3" action="ppaction://hlinksldjump"/>
              </a:rPr>
              <a:t>基尔霍夫第一方程组</a:t>
            </a:r>
            <a:endParaRPr lang="zh-CN" altLang="en-US" sz="3600" b="0"/>
          </a:p>
          <a:p>
            <a:pPr lvl="1">
              <a:lnSpc>
                <a:spcPct val="140000"/>
              </a:lnSpc>
              <a:buFontTx/>
              <a:buNone/>
            </a:pPr>
            <a:r>
              <a:rPr lang="en-US" altLang="zh-CN" sz="3600" b="0"/>
              <a:t>3</a:t>
            </a:r>
            <a:r>
              <a:rPr lang="zh-CN" altLang="en-US" sz="3600" b="0"/>
              <a:t>、</a:t>
            </a:r>
            <a:r>
              <a:rPr lang="zh-CN" altLang="en-US" sz="3600" b="0">
                <a:hlinkClick r:id="rId4" action="ppaction://hlinksldjump"/>
              </a:rPr>
              <a:t>基尔霍夫第二方程组</a:t>
            </a:r>
            <a:endParaRPr lang="zh-CN" altLang="en-US" sz="3600" b="0"/>
          </a:p>
          <a:p>
            <a:pPr lvl="1">
              <a:lnSpc>
                <a:spcPct val="140000"/>
              </a:lnSpc>
              <a:buFontTx/>
              <a:buNone/>
            </a:pPr>
            <a:r>
              <a:rPr lang="en-US" altLang="zh-CN" sz="3600" b="0"/>
              <a:t>4</a:t>
            </a:r>
            <a:r>
              <a:rPr lang="zh-CN" altLang="en-US" sz="3600" b="0"/>
              <a:t>、</a:t>
            </a:r>
            <a:r>
              <a:rPr lang="zh-CN" altLang="en-US" sz="3600" b="0">
                <a:hlinkClick r:id="rId5" action="ppaction://hlinksldjump"/>
              </a:rPr>
              <a:t>基尔霍夫方程组解题步骤</a:t>
            </a:r>
            <a:endParaRPr lang="zh-CN" altLang="en-US" sz="3600" b="0"/>
          </a:p>
          <a:p>
            <a:pPr lvl="1">
              <a:buFontTx/>
              <a:buNone/>
            </a:pPr>
            <a:endParaRPr lang="en-US" altLang="zh-CN" sz="3600" b="0"/>
          </a:p>
        </p:txBody>
      </p:sp>
    </p:spTree>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685800" y="146050"/>
            <a:ext cx="7772400" cy="762000"/>
          </a:xfrm>
        </p:spPr>
        <p:txBody>
          <a:bodyPr>
            <a:normAutofit fontScale="90000"/>
          </a:bodyPr>
          <a:lstStyle/>
          <a:p>
            <a:r>
              <a:rPr lang="en-US" altLang="zh-CN" sz="4000" b="0"/>
              <a:t>1</a:t>
            </a:r>
            <a:r>
              <a:rPr lang="zh-CN" altLang="en-US" sz="4000" b="0"/>
              <a:t>、节点、支路、回路</a:t>
            </a:r>
            <a:br>
              <a:rPr lang="zh-CN" altLang="en-US" sz="4000" b="0"/>
            </a:br>
            <a:r>
              <a:rPr lang="en-US" altLang="zh-CN" sz="3600" b="0">
                <a:latin typeface="Times New Roman" pitchFamily="18" charset="0"/>
              </a:rPr>
              <a:t>node, branch, loop</a:t>
            </a:r>
          </a:p>
        </p:txBody>
      </p:sp>
      <p:sp>
        <p:nvSpPr>
          <p:cNvPr id="199683" name="Rectangle 3"/>
          <p:cNvSpPr>
            <a:spLocks noGrp="1" noChangeArrowheads="1"/>
          </p:cNvSpPr>
          <p:nvPr>
            <p:ph type="body" idx="1"/>
          </p:nvPr>
        </p:nvSpPr>
        <p:spPr>
          <a:xfrm>
            <a:off x="287338" y="5081588"/>
            <a:ext cx="7596187" cy="714375"/>
          </a:xfrm>
        </p:spPr>
        <p:txBody>
          <a:bodyPr/>
          <a:lstStyle/>
          <a:p>
            <a:r>
              <a:rPr lang="zh-CN" altLang="en-US" b="0">
                <a:latin typeface="黑体" pitchFamily="2" charset="-122"/>
              </a:rPr>
              <a:t>节点</a:t>
            </a:r>
            <a:r>
              <a:rPr lang="zh-CN" altLang="en-US" b="0">
                <a:latin typeface="宋体" pitchFamily="2" charset="-122"/>
              </a:rPr>
              <a:t>：三条或更多条支路的汇集点；</a:t>
            </a:r>
          </a:p>
        </p:txBody>
      </p:sp>
      <p:grpSp>
        <p:nvGrpSpPr>
          <p:cNvPr id="2" name="Group 5"/>
          <p:cNvGrpSpPr>
            <a:grpSpLocks noChangeAspect="1"/>
          </p:cNvGrpSpPr>
          <p:nvPr/>
        </p:nvGrpSpPr>
        <p:grpSpPr bwMode="auto">
          <a:xfrm>
            <a:off x="2906713" y="1327150"/>
            <a:ext cx="3367087" cy="3403600"/>
            <a:chOff x="1980" y="8148"/>
            <a:chExt cx="2160" cy="2184"/>
          </a:xfrm>
        </p:grpSpPr>
        <p:sp>
          <p:nvSpPr>
            <p:cNvPr id="199686" name="Line 6"/>
            <p:cNvSpPr>
              <a:spLocks noChangeAspect="1" noChangeShapeType="1"/>
            </p:cNvSpPr>
            <p:nvPr/>
          </p:nvSpPr>
          <p:spPr bwMode="auto">
            <a:xfrm>
              <a:off x="1980" y="8148"/>
              <a:ext cx="2160" cy="0"/>
            </a:xfrm>
            <a:prstGeom prst="line">
              <a:avLst/>
            </a:prstGeom>
            <a:noFill/>
            <a:ln w="38100">
              <a:solidFill>
                <a:srgbClr val="000000"/>
              </a:solidFill>
              <a:round/>
              <a:headEnd/>
              <a:tailEnd/>
            </a:ln>
          </p:spPr>
          <p:txBody>
            <a:bodyPr/>
            <a:lstStyle/>
            <a:p>
              <a:endParaRPr lang="zh-CN" altLang="en-US"/>
            </a:p>
          </p:txBody>
        </p:sp>
        <p:sp>
          <p:nvSpPr>
            <p:cNvPr id="199687" name="Line 7"/>
            <p:cNvSpPr>
              <a:spLocks noChangeAspect="1" noChangeShapeType="1"/>
            </p:cNvSpPr>
            <p:nvPr/>
          </p:nvSpPr>
          <p:spPr bwMode="auto">
            <a:xfrm>
              <a:off x="1980" y="8148"/>
              <a:ext cx="0" cy="1404"/>
            </a:xfrm>
            <a:prstGeom prst="line">
              <a:avLst/>
            </a:prstGeom>
            <a:noFill/>
            <a:ln w="38100">
              <a:solidFill>
                <a:srgbClr val="000000"/>
              </a:solidFill>
              <a:round/>
              <a:headEnd/>
              <a:tailEnd/>
            </a:ln>
          </p:spPr>
          <p:txBody>
            <a:bodyPr/>
            <a:lstStyle/>
            <a:p>
              <a:endParaRPr lang="zh-CN" altLang="en-US"/>
            </a:p>
          </p:txBody>
        </p:sp>
        <p:sp>
          <p:nvSpPr>
            <p:cNvPr id="199688" name="Line 8"/>
            <p:cNvSpPr>
              <a:spLocks noChangeAspect="1" noChangeShapeType="1"/>
            </p:cNvSpPr>
            <p:nvPr/>
          </p:nvSpPr>
          <p:spPr bwMode="auto">
            <a:xfrm>
              <a:off x="1980" y="10332"/>
              <a:ext cx="2160" cy="0"/>
            </a:xfrm>
            <a:prstGeom prst="line">
              <a:avLst/>
            </a:prstGeom>
            <a:noFill/>
            <a:ln w="38100">
              <a:solidFill>
                <a:srgbClr val="000000"/>
              </a:solidFill>
              <a:round/>
              <a:headEnd/>
              <a:tailEnd/>
            </a:ln>
          </p:spPr>
          <p:txBody>
            <a:bodyPr/>
            <a:lstStyle/>
            <a:p>
              <a:endParaRPr lang="zh-CN" altLang="en-US"/>
            </a:p>
          </p:txBody>
        </p:sp>
        <p:sp>
          <p:nvSpPr>
            <p:cNvPr id="199689" name="Line 9"/>
            <p:cNvSpPr>
              <a:spLocks noChangeAspect="1" noChangeShapeType="1"/>
            </p:cNvSpPr>
            <p:nvPr/>
          </p:nvSpPr>
          <p:spPr bwMode="auto">
            <a:xfrm>
              <a:off x="4140" y="8148"/>
              <a:ext cx="0" cy="2184"/>
            </a:xfrm>
            <a:prstGeom prst="line">
              <a:avLst/>
            </a:prstGeom>
            <a:noFill/>
            <a:ln w="38100">
              <a:solidFill>
                <a:srgbClr val="000000"/>
              </a:solidFill>
              <a:round/>
              <a:headEnd/>
              <a:tailEnd/>
            </a:ln>
          </p:spPr>
          <p:txBody>
            <a:bodyPr/>
            <a:lstStyle/>
            <a:p>
              <a:endParaRPr lang="zh-CN" altLang="en-US"/>
            </a:p>
          </p:txBody>
        </p:sp>
        <p:sp>
          <p:nvSpPr>
            <p:cNvPr id="199690" name="Line 10"/>
            <p:cNvSpPr>
              <a:spLocks noChangeAspect="1" noChangeShapeType="1"/>
            </p:cNvSpPr>
            <p:nvPr/>
          </p:nvSpPr>
          <p:spPr bwMode="auto">
            <a:xfrm>
              <a:off x="3132" y="8148"/>
              <a:ext cx="0" cy="1404"/>
            </a:xfrm>
            <a:prstGeom prst="line">
              <a:avLst/>
            </a:prstGeom>
            <a:noFill/>
            <a:ln w="38100">
              <a:solidFill>
                <a:srgbClr val="000000"/>
              </a:solidFill>
              <a:round/>
              <a:headEnd/>
              <a:tailEnd/>
            </a:ln>
          </p:spPr>
          <p:txBody>
            <a:bodyPr/>
            <a:lstStyle/>
            <a:p>
              <a:endParaRPr lang="zh-CN" altLang="en-US"/>
            </a:p>
          </p:txBody>
        </p:sp>
        <p:sp>
          <p:nvSpPr>
            <p:cNvPr id="199691" name="Line 11"/>
            <p:cNvSpPr>
              <a:spLocks noChangeAspect="1" noChangeShapeType="1"/>
            </p:cNvSpPr>
            <p:nvPr/>
          </p:nvSpPr>
          <p:spPr bwMode="auto">
            <a:xfrm>
              <a:off x="3132" y="9708"/>
              <a:ext cx="0" cy="624"/>
            </a:xfrm>
            <a:prstGeom prst="line">
              <a:avLst/>
            </a:prstGeom>
            <a:noFill/>
            <a:ln w="38100">
              <a:solidFill>
                <a:srgbClr val="000000"/>
              </a:solidFill>
              <a:round/>
              <a:headEnd/>
              <a:tailEnd/>
            </a:ln>
          </p:spPr>
          <p:txBody>
            <a:bodyPr/>
            <a:lstStyle/>
            <a:p>
              <a:endParaRPr lang="zh-CN" altLang="en-US"/>
            </a:p>
          </p:txBody>
        </p:sp>
        <p:sp>
          <p:nvSpPr>
            <p:cNvPr id="199692" name="Line 12"/>
            <p:cNvSpPr>
              <a:spLocks noChangeAspect="1" noChangeShapeType="1"/>
            </p:cNvSpPr>
            <p:nvPr/>
          </p:nvSpPr>
          <p:spPr bwMode="auto">
            <a:xfrm>
              <a:off x="1980" y="9708"/>
              <a:ext cx="0" cy="624"/>
            </a:xfrm>
            <a:prstGeom prst="line">
              <a:avLst/>
            </a:prstGeom>
            <a:noFill/>
            <a:ln w="38100">
              <a:solidFill>
                <a:srgbClr val="000000"/>
              </a:solidFill>
              <a:round/>
              <a:headEnd/>
              <a:tailEnd/>
            </a:ln>
          </p:spPr>
          <p:txBody>
            <a:bodyPr/>
            <a:lstStyle/>
            <a:p>
              <a:endParaRPr lang="zh-CN" altLang="en-US"/>
            </a:p>
          </p:txBody>
        </p:sp>
      </p:grpSp>
      <p:sp>
        <p:nvSpPr>
          <p:cNvPr id="199693" name="Rectangle 13"/>
          <p:cNvSpPr>
            <a:spLocks noChangeAspect="1" noChangeArrowheads="1"/>
          </p:cNvSpPr>
          <p:nvPr/>
        </p:nvSpPr>
        <p:spPr bwMode="auto">
          <a:xfrm>
            <a:off x="2833688" y="1814513"/>
            <a:ext cx="279400" cy="971550"/>
          </a:xfrm>
          <a:prstGeom prst="rect">
            <a:avLst/>
          </a:prstGeom>
          <a:solidFill>
            <a:srgbClr val="FFFFFF"/>
          </a:solidFill>
          <a:ln w="38100">
            <a:solidFill>
              <a:srgbClr val="000000"/>
            </a:solidFill>
            <a:miter lim="800000"/>
            <a:headEnd/>
            <a:tailEnd/>
          </a:ln>
        </p:spPr>
        <p:txBody>
          <a:bodyPr/>
          <a:lstStyle/>
          <a:p>
            <a:endParaRPr lang="zh-CN" altLang="en-US"/>
          </a:p>
        </p:txBody>
      </p:sp>
      <p:grpSp>
        <p:nvGrpSpPr>
          <p:cNvPr id="3" name="Group 14"/>
          <p:cNvGrpSpPr>
            <a:grpSpLocks noChangeAspect="1"/>
          </p:cNvGrpSpPr>
          <p:nvPr/>
        </p:nvGrpSpPr>
        <p:grpSpPr bwMode="auto">
          <a:xfrm rot="-5400000">
            <a:off x="2777332" y="3272631"/>
            <a:ext cx="279400" cy="728663"/>
            <a:chOff x="7020" y="5808"/>
            <a:chExt cx="180" cy="468"/>
          </a:xfrm>
        </p:grpSpPr>
        <p:sp>
          <p:nvSpPr>
            <p:cNvPr id="199695" name="Line 15"/>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199696" name="Line 16"/>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grpSp>
        <p:nvGrpSpPr>
          <p:cNvPr id="4" name="Group 17"/>
          <p:cNvGrpSpPr>
            <a:grpSpLocks noChangeAspect="1"/>
          </p:cNvGrpSpPr>
          <p:nvPr/>
        </p:nvGrpSpPr>
        <p:grpSpPr bwMode="auto">
          <a:xfrm rot="-5400000">
            <a:off x="4573588" y="3290888"/>
            <a:ext cx="279400" cy="730250"/>
            <a:chOff x="7020" y="5808"/>
            <a:chExt cx="180" cy="468"/>
          </a:xfrm>
        </p:grpSpPr>
        <p:sp>
          <p:nvSpPr>
            <p:cNvPr id="199698" name="Line 18"/>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199699" name="Line 19"/>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sp>
        <p:nvSpPr>
          <p:cNvPr id="199700" name="Rectangle 20"/>
          <p:cNvSpPr>
            <a:spLocks noChangeAspect="1" noChangeArrowheads="1"/>
          </p:cNvSpPr>
          <p:nvPr/>
        </p:nvSpPr>
        <p:spPr bwMode="auto">
          <a:xfrm>
            <a:off x="4629150" y="1814513"/>
            <a:ext cx="280988" cy="971550"/>
          </a:xfrm>
          <a:prstGeom prst="rect">
            <a:avLst/>
          </a:prstGeom>
          <a:solidFill>
            <a:srgbClr val="FFFFFF"/>
          </a:solidFill>
          <a:ln w="38100">
            <a:solidFill>
              <a:srgbClr val="000000"/>
            </a:solidFill>
            <a:miter lim="800000"/>
            <a:headEnd/>
            <a:tailEnd/>
          </a:ln>
        </p:spPr>
        <p:txBody>
          <a:bodyPr/>
          <a:lstStyle/>
          <a:p>
            <a:endParaRPr lang="zh-CN" altLang="en-US"/>
          </a:p>
        </p:txBody>
      </p:sp>
      <p:sp>
        <p:nvSpPr>
          <p:cNvPr id="199701" name="Rectangle 21"/>
          <p:cNvSpPr>
            <a:spLocks noChangeAspect="1" noChangeArrowheads="1"/>
          </p:cNvSpPr>
          <p:nvPr/>
        </p:nvSpPr>
        <p:spPr bwMode="auto">
          <a:xfrm>
            <a:off x="6200775" y="2543175"/>
            <a:ext cx="280988" cy="973138"/>
          </a:xfrm>
          <a:prstGeom prst="rect">
            <a:avLst/>
          </a:prstGeom>
          <a:solidFill>
            <a:srgbClr val="FFFFFF"/>
          </a:solidFill>
          <a:ln w="38100">
            <a:solidFill>
              <a:srgbClr val="000000"/>
            </a:solidFill>
            <a:miter lim="800000"/>
            <a:headEnd/>
            <a:tailEnd/>
          </a:ln>
        </p:spPr>
        <p:txBody>
          <a:bodyPr/>
          <a:lstStyle/>
          <a:p>
            <a:endParaRPr lang="zh-CN" altLang="en-US"/>
          </a:p>
        </p:txBody>
      </p:sp>
      <p:sp>
        <p:nvSpPr>
          <p:cNvPr id="199702" name="Text Box 22"/>
          <p:cNvSpPr txBox="1">
            <a:spLocks noChangeAspect="1" noChangeArrowheads="1"/>
          </p:cNvSpPr>
          <p:nvPr/>
        </p:nvSpPr>
        <p:spPr bwMode="auto">
          <a:xfrm>
            <a:off x="4859338" y="1287463"/>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A</a:t>
            </a:r>
          </a:p>
        </p:txBody>
      </p:sp>
      <p:sp>
        <p:nvSpPr>
          <p:cNvPr id="199703" name="Text Box 23"/>
          <p:cNvSpPr txBox="1">
            <a:spLocks noChangeAspect="1" noChangeArrowheads="1"/>
          </p:cNvSpPr>
          <p:nvPr/>
        </p:nvSpPr>
        <p:spPr bwMode="auto">
          <a:xfrm>
            <a:off x="4297363" y="4721225"/>
            <a:ext cx="561975" cy="487363"/>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B</a:t>
            </a:r>
          </a:p>
        </p:txBody>
      </p:sp>
      <p:sp>
        <p:nvSpPr>
          <p:cNvPr id="199704" name="Text Box 24"/>
          <p:cNvSpPr txBox="1">
            <a:spLocks noChangeAspect="1" noChangeArrowheads="1"/>
          </p:cNvSpPr>
          <p:nvPr/>
        </p:nvSpPr>
        <p:spPr bwMode="auto">
          <a:xfrm>
            <a:off x="2303463" y="4505325"/>
            <a:ext cx="560387" cy="487363"/>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C</a:t>
            </a:r>
          </a:p>
        </p:txBody>
      </p:sp>
      <p:sp>
        <p:nvSpPr>
          <p:cNvPr id="199705" name="Text Box 25"/>
          <p:cNvSpPr txBox="1">
            <a:spLocks noChangeAspect="1" noChangeArrowheads="1"/>
          </p:cNvSpPr>
          <p:nvPr/>
        </p:nvSpPr>
        <p:spPr bwMode="auto">
          <a:xfrm>
            <a:off x="6372225" y="4578350"/>
            <a:ext cx="561975" cy="487363"/>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D</a:t>
            </a:r>
          </a:p>
        </p:txBody>
      </p:sp>
      <p:sp>
        <p:nvSpPr>
          <p:cNvPr id="199706" name="Text Box 26"/>
          <p:cNvSpPr txBox="1">
            <a:spLocks noChangeAspect="1" noChangeArrowheads="1"/>
          </p:cNvSpPr>
          <p:nvPr/>
        </p:nvSpPr>
        <p:spPr bwMode="auto">
          <a:xfrm>
            <a:off x="2339975" y="2057400"/>
            <a:ext cx="560388"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r>
              <a:rPr lang="en-US" altLang="zh-CN" sz="3600" b="1" baseline="-25000">
                <a:latin typeface="Times New Roman" pitchFamily="18" charset="0"/>
              </a:rPr>
              <a:t>1</a:t>
            </a:r>
            <a:endParaRPr lang="en-US" altLang="zh-CN" sz="3600" b="1">
              <a:latin typeface="Times New Roman" pitchFamily="18" charset="0"/>
            </a:endParaRPr>
          </a:p>
        </p:txBody>
      </p:sp>
      <p:sp>
        <p:nvSpPr>
          <p:cNvPr id="199707" name="Text Box 27"/>
          <p:cNvSpPr txBox="1">
            <a:spLocks noChangeAspect="1" noChangeArrowheads="1"/>
          </p:cNvSpPr>
          <p:nvPr/>
        </p:nvSpPr>
        <p:spPr bwMode="auto">
          <a:xfrm>
            <a:off x="4176713" y="2057400"/>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r>
              <a:rPr lang="en-US" altLang="zh-CN" sz="3600" b="1" baseline="-25000">
                <a:latin typeface="Times New Roman" pitchFamily="18" charset="0"/>
              </a:rPr>
              <a:t>2</a:t>
            </a:r>
            <a:endParaRPr lang="en-US" altLang="zh-CN" sz="3600" b="1">
              <a:latin typeface="Times New Roman" pitchFamily="18" charset="0"/>
            </a:endParaRPr>
          </a:p>
        </p:txBody>
      </p:sp>
      <p:sp>
        <p:nvSpPr>
          <p:cNvPr id="199708" name="Text Box 28"/>
          <p:cNvSpPr txBox="1">
            <a:spLocks noChangeAspect="1" noChangeArrowheads="1"/>
          </p:cNvSpPr>
          <p:nvPr/>
        </p:nvSpPr>
        <p:spPr bwMode="auto">
          <a:xfrm>
            <a:off x="5773738" y="1985963"/>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p>
        </p:txBody>
      </p:sp>
      <p:sp>
        <p:nvSpPr>
          <p:cNvPr id="199709" name="Text Box 29"/>
          <p:cNvSpPr txBox="1">
            <a:spLocks noChangeAspect="1" noChangeArrowheads="1"/>
          </p:cNvSpPr>
          <p:nvPr/>
        </p:nvSpPr>
        <p:spPr bwMode="auto">
          <a:xfrm>
            <a:off x="2339975" y="2898775"/>
            <a:ext cx="560388" cy="487363"/>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sym typeface="Symbol" pitchFamily="18" charset="2"/>
              </a:rPr>
              <a:t></a:t>
            </a:r>
            <a:r>
              <a:rPr lang="en-US" altLang="zh-CN" sz="3600" b="1" baseline="-25000">
                <a:latin typeface="Times New Roman" pitchFamily="18" charset="0"/>
              </a:rPr>
              <a:t>1</a:t>
            </a:r>
            <a:endParaRPr lang="en-US" altLang="zh-CN" sz="3600" b="1">
              <a:latin typeface="Times New Roman" pitchFamily="18" charset="0"/>
            </a:endParaRPr>
          </a:p>
        </p:txBody>
      </p:sp>
      <p:sp>
        <p:nvSpPr>
          <p:cNvPr id="199710" name="Text Box 30"/>
          <p:cNvSpPr txBox="1">
            <a:spLocks noChangeAspect="1" noChangeArrowheads="1"/>
          </p:cNvSpPr>
          <p:nvPr/>
        </p:nvSpPr>
        <p:spPr bwMode="auto">
          <a:xfrm>
            <a:off x="4225925" y="2886075"/>
            <a:ext cx="561975" cy="487363"/>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sym typeface="Symbol" pitchFamily="18" charset="2"/>
              </a:rPr>
              <a:t></a:t>
            </a:r>
            <a:r>
              <a:rPr lang="en-US" altLang="zh-CN" sz="3600" b="1" baseline="-25000">
                <a:latin typeface="Times New Roman" pitchFamily="18" charset="0"/>
              </a:rPr>
              <a:t>2</a:t>
            </a:r>
            <a:endParaRPr lang="en-US" altLang="zh-CN" sz="3600" b="1">
              <a:latin typeface="Times New Roman" pitchFamily="18" charset="0"/>
            </a:endParaRPr>
          </a:p>
        </p:txBody>
      </p:sp>
      <p:sp>
        <p:nvSpPr>
          <p:cNvPr id="199711" name="Text Box 31"/>
          <p:cNvSpPr txBox="1">
            <a:spLocks noChangeAspect="1" noChangeArrowheads="1"/>
          </p:cNvSpPr>
          <p:nvPr/>
        </p:nvSpPr>
        <p:spPr bwMode="auto">
          <a:xfrm>
            <a:off x="3527425" y="2633663"/>
            <a:ext cx="560388"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I</a:t>
            </a:r>
            <a:r>
              <a:rPr lang="en-US" altLang="zh-CN" sz="3600" b="1" baseline="-25000">
                <a:latin typeface="Times New Roman" pitchFamily="18" charset="0"/>
              </a:rPr>
              <a:t>1</a:t>
            </a:r>
            <a:endParaRPr lang="en-US" altLang="zh-CN" sz="3600" b="1">
              <a:latin typeface="Times New Roman" pitchFamily="18" charset="0"/>
            </a:endParaRPr>
          </a:p>
        </p:txBody>
      </p:sp>
      <p:sp>
        <p:nvSpPr>
          <p:cNvPr id="199712" name="Text Box 32"/>
          <p:cNvSpPr txBox="1">
            <a:spLocks noChangeAspect="1" noChangeArrowheads="1"/>
          </p:cNvSpPr>
          <p:nvPr/>
        </p:nvSpPr>
        <p:spPr bwMode="auto">
          <a:xfrm>
            <a:off x="5359400" y="2670175"/>
            <a:ext cx="560388"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I</a:t>
            </a:r>
            <a:r>
              <a:rPr lang="en-US" altLang="zh-CN" sz="3600" b="1" baseline="-25000">
                <a:latin typeface="Times New Roman" pitchFamily="18" charset="0"/>
              </a:rPr>
              <a:t>2</a:t>
            </a:r>
            <a:endParaRPr lang="en-US" altLang="zh-CN" sz="3600" b="1">
              <a:latin typeface="Times New Roman" pitchFamily="18" charset="0"/>
            </a:endParaRPr>
          </a:p>
        </p:txBody>
      </p:sp>
      <p:sp>
        <p:nvSpPr>
          <p:cNvPr id="199713" name="Text Box 33"/>
          <p:cNvSpPr txBox="1">
            <a:spLocks noChangeAspect="1" noChangeArrowheads="1"/>
          </p:cNvSpPr>
          <p:nvPr/>
        </p:nvSpPr>
        <p:spPr bwMode="auto">
          <a:xfrm>
            <a:off x="6761163" y="2786063"/>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I</a:t>
            </a:r>
            <a:r>
              <a:rPr lang="en-US" altLang="zh-CN" sz="3600" b="1" baseline="-25000">
                <a:latin typeface="Times New Roman" pitchFamily="18" charset="0"/>
              </a:rPr>
              <a:t>3</a:t>
            </a:r>
            <a:endParaRPr lang="en-US" altLang="zh-CN" sz="3600" b="1">
              <a:latin typeface="Times New Roman" pitchFamily="18" charset="0"/>
            </a:endParaRPr>
          </a:p>
        </p:txBody>
      </p:sp>
      <p:sp>
        <p:nvSpPr>
          <p:cNvPr id="199714" name="Line 34"/>
          <p:cNvSpPr>
            <a:spLocks noChangeAspect="1" noChangeShapeType="1"/>
          </p:cNvSpPr>
          <p:nvPr/>
        </p:nvSpPr>
        <p:spPr bwMode="auto">
          <a:xfrm flipV="1">
            <a:off x="3384550" y="2300288"/>
            <a:ext cx="0" cy="1216025"/>
          </a:xfrm>
          <a:prstGeom prst="line">
            <a:avLst/>
          </a:prstGeom>
          <a:noFill/>
          <a:ln w="38100">
            <a:solidFill>
              <a:srgbClr val="000000"/>
            </a:solidFill>
            <a:round/>
            <a:headEnd/>
            <a:tailEnd type="stealth" w="med" len="med"/>
          </a:ln>
        </p:spPr>
        <p:txBody>
          <a:bodyPr/>
          <a:lstStyle/>
          <a:p>
            <a:endParaRPr lang="zh-CN" altLang="en-US"/>
          </a:p>
        </p:txBody>
      </p:sp>
      <p:sp>
        <p:nvSpPr>
          <p:cNvPr id="199715" name="Line 35"/>
          <p:cNvSpPr>
            <a:spLocks noChangeAspect="1" noChangeShapeType="1"/>
          </p:cNvSpPr>
          <p:nvPr/>
        </p:nvSpPr>
        <p:spPr bwMode="auto">
          <a:xfrm flipV="1">
            <a:off x="5219700" y="2309813"/>
            <a:ext cx="0" cy="1216025"/>
          </a:xfrm>
          <a:prstGeom prst="line">
            <a:avLst/>
          </a:prstGeom>
          <a:noFill/>
          <a:ln w="38100">
            <a:solidFill>
              <a:srgbClr val="000000"/>
            </a:solidFill>
            <a:round/>
            <a:headEnd/>
            <a:tailEnd type="stealth" w="med" len="med"/>
          </a:ln>
        </p:spPr>
        <p:txBody>
          <a:bodyPr/>
          <a:lstStyle/>
          <a:p>
            <a:endParaRPr lang="zh-CN" altLang="en-US"/>
          </a:p>
        </p:txBody>
      </p:sp>
      <p:sp>
        <p:nvSpPr>
          <p:cNvPr id="199716" name="Line 36"/>
          <p:cNvSpPr>
            <a:spLocks noChangeAspect="1" noChangeShapeType="1"/>
          </p:cNvSpPr>
          <p:nvPr/>
        </p:nvSpPr>
        <p:spPr bwMode="auto">
          <a:xfrm>
            <a:off x="6761163" y="2543175"/>
            <a:ext cx="0" cy="973138"/>
          </a:xfrm>
          <a:prstGeom prst="line">
            <a:avLst/>
          </a:prstGeom>
          <a:noFill/>
          <a:ln w="38100">
            <a:solidFill>
              <a:srgbClr val="000000"/>
            </a:solidFill>
            <a:round/>
            <a:headEnd/>
            <a:tailEnd type="stealth" w="med" len="med"/>
          </a:ln>
        </p:spPr>
        <p:txBody>
          <a:bodyPr/>
          <a:lstStyle/>
          <a:p>
            <a:endParaRPr lang="zh-CN" altLang="en-US"/>
          </a:p>
        </p:txBody>
      </p:sp>
      <p:sp>
        <p:nvSpPr>
          <p:cNvPr id="199717" name="AutoShape 37"/>
          <p:cNvSpPr>
            <a:spLocks noChangeAspect="1" noChangeArrowheads="1"/>
          </p:cNvSpPr>
          <p:nvPr/>
        </p:nvSpPr>
        <p:spPr bwMode="auto">
          <a:xfrm>
            <a:off x="3675063" y="3516313"/>
            <a:ext cx="280987" cy="971550"/>
          </a:xfrm>
          <a:prstGeom prst="curvedLeftArrow">
            <a:avLst>
              <a:gd name="adj1" fmla="val 69153"/>
              <a:gd name="adj2" fmla="val 138305"/>
              <a:gd name="adj3" fmla="val 33333"/>
            </a:avLst>
          </a:prstGeom>
          <a:solidFill>
            <a:srgbClr val="FFFFFF"/>
          </a:solidFill>
          <a:ln w="38100">
            <a:solidFill>
              <a:srgbClr val="000000"/>
            </a:solidFill>
            <a:miter lim="800000"/>
            <a:headEnd/>
            <a:tailEnd/>
          </a:ln>
        </p:spPr>
        <p:txBody>
          <a:bodyPr/>
          <a:lstStyle/>
          <a:p>
            <a:endParaRPr lang="zh-CN" altLang="en-US"/>
          </a:p>
        </p:txBody>
      </p:sp>
      <p:sp>
        <p:nvSpPr>
          <p:cNvPr id="199718" name="AutoShape 38"/>
          <p:cNvSpPr>
            <a:spLocks noChangeAspect="1" noChangeArrowheads="1"/>
          </p:cNvSpPr>
          <p:nvPr/>
        </p:nvSpPr>
        <p:spPr bwMode="auto">
          <a:xfrm>
            <a:off x="5400675" y="3533775"/>
            <a:ext cx="280988" cy="971550"/>
          </a:xfrm>
          <a:prstGeom prst="curvedLeftArrow">
            <a:avLst>
              <a:gd name="adj1" fmla="val 69601"/>
              <a:gd name="adj2" fmla="val 138305"/>
              <a:gd name="adj3" fmla="val 33333"/>
            </a:avLst>
          </a:prstGeom>
          <a:solidFill>
            <a:srgbClr val="FFFFFF"/>
          </a:solidFill>
          <a:ln w="38100">
            <a:solidFill>
              <a:srgbClr val="000000"/>
            </a:solidFill>
            <a:miter lim="800000"/>
            <a:headEnd/>
            <a:tailEnd/>
          </a:ln>
        </p:spPr>
        <p:txBody>
          <a:bodyPr/>
          <a:lstStyle/>
          <a:p>
            <a:endParaRPr lang="zh-CN" altLang="en-US"/>
          </a:p>
        </p:txBody>
      </p:sp>
      <p:sp>
        <p:nvSpPr>
          <p:cNvPr id="199719" name="Oval 39"/>
          <p:cNvSpPr>
            <a:spLocks noChangeArrowheads="1"/>
          </p:cNvSpPr>
          <p:nvPr/>
        </p:nvSpPr>
        <p:spPr bwMode="auto">
          <a:xfrm>
            <a:off x="4587875" y="1201738"/>
            <a:ext cx="250825" cy="252412"/>
          </a:xfrm>
          <a:prstGeom prst="ellipse">
            <a:avLst/>
          </a:prstGeom>
          <a:solidFill>
            <a:srgbClr val="FF3300"/>
          </a:solidFill>
          <a:ln w="9525">
            <a:solidFill>
              <a:schemeClr val="tx1"/>
            </a:solidFill>
            <a:round/>
            <a:headEnd/>
            <a:tailEnd/>
          </a:ln>
          <a:effectLst/>
        </p:spPr>
        <p:txBody>
          <a:bodyPr wrap="none" anchor="ctr"/>
          <a:lstStyle/>
          <a:p>
            <a:endParaRPr lang="zh-CN" altLang="en-US"/>
          </a:p>
        </p:txBody>
      </p:sp>
      <p:sp>
        <p:nvSpPr>
          <p:cNvPr id="199720" name="Oval 40"/>
          <p:cNvSpPr>
            <a:spLocks noChangeArrowheads="1"/>
          </p:cNvSpPr>
          <p:nvPr/>
        </p:nvSpPr>
        <p:spPr bwMode="auto">
          <a:xfrm>
            <a:off x="4551363" y="4586288"/>
            <a:ext cx="250825" cy="252412"/>
          </a:xfrm>
          <a:prstGeom prst="ellipse">
            <a:avLst/>
          </a:prstGeom>
          <a:solidFill>
            <a:srgbClr val="FF3300"/>
          </a:solidFill>
          <a:ln w="9525">
            <a:solidFill>
              <a:schemeClr val="tx1"/>
            </a:solidFill>
            <a:round/>
            <a:headEnd/>
            <a:tailEnd/>
          </a:ln>
          <a:effectLst/>
        </p:spPr>
        <p:txBody>
          <a:bodyPr wrap="none" anchor="ctr"/>
          <a:lstStyle/>
          <a:p>
            <a:endParaRPr lang="zh-CN" altLang="en-US"/>
          </a:p>
        </p:txBody>
      </p:sp>
      <p:sp>
        <p:nvSpPr>
          <p:cNvPr id="199721" name="Rectangle 41"/>
          <p:cNvSpPr>
            <a:spLocks noChangeArrowheads="1"/>
          </p:cNvSpPr>
          <p:nvPr/>
        </p:nvSpPr>
        <p:spPr bwMode="auto">
          <a:xfrm>
            <a:off x="287338" y="5657850"/>
            <a:ext cx="6732587" cy="579438"/>
          </a:xfrm>
          <a:prstGeom prst="rect">
            <a:avLst/>
          </a:prstGeom>
          <a:noFill/>
          <a:ln w="9525">
            <a:noFill/>
            <a:miter lim="800000"/>
            <a:headEnd/>
            <a:tailEnd/>
          </a:ln>
          <a:effectLst/>
        </p:spPr>
        <p:txBody>
          <a:bodyPr>
            <a:spAutoFit/>
          </a:bodyPr>
          <a:lstStyle/>
          <a:p>
            <a:pPr algn="just" eaLnBrk="0" hangingPunct="0">
              <a:buFontTx/>
              <a:buChar char="•"/>
            </a:pPr>
            <a:r>
              <a:rPr kumimoji="1" lang="en-US" altLang="zh-CN" sz="3200" b="1">
                <a:latin typeface="黑体" pitchFamily="2" charset="-122"/>
                <a:ea typeface="黑体" pitchFamily="2" charset="-122"/>
              </a:rPr>
              <a:t> </a:t>
            </a:r>
            <a:r>
              <a:rPr kumimoji="1" lang="zh-CN" altLang="en-US" sz="3200" b="1">
                <a:latin typeface="黑体" pitchFamily="2" charset="-122"/>
                <a:ea typeface="黑体" pitchFamily="2" charset="-122"/>
              </a:rPr>
              <a:t>支路：</a:t>
            </a:r>
            <a:r>
              <a:rPr kumimoji="1" lang="zh-CN" altLang="en-US" sz="3200" b="1">
                <a:latin typeface="Times New Roman" pitchFamily="18" charset="0"/>
              </a:rPr>
              <a:t>两相邻节点间的一段电路；</a:t>
            </a:r>
          </a:p>
        </p:txBody>
      </p:sp>
      <p:sp>
        <p:nvSpPr>
          <p:cNvPr id="199722" name="Rectangle 42"/>
          <p:cNvSpPr>
            <a:spLocks noChangeArrowheads="1"/>
          </p:cNvSpPr>
          <p:nvPr/>
        </p:nvSpPr>
        <p:spPr bwMode="auto">
          <a:xfrm>
            <a:off x="293688" y="6234113"/>
            <a:ext cx="7875587" cy="579437"/>
          </a:xfrm>
          <a:prstGeom prst="rect">
            <a:avLst/>
          </a:prstGeom>
          <a:noFill/>
          <a:ln w="9525">
            <a:noFill/>
            <a:miter lim="800000"/>
            <a:headEnd/>
            <a:tailEnd/>
          </a:ln>
          <a:effectLst/>
        </p:spPr>
        <p:txBody>
          <a:bodyPr wrap="none">
            <a:spAutoFit/>
          </a:bodyPr>
          <a:lstStyle/>
          <a:p>
            <a:pPr algn="just" eaLnBrk="0" hangingPunct="0">
              <a:buFontTx/>
              <a:buChar char="•"/>
            </a:pPr>
            <a:r>
              <a:rPr kumimoji="1" lang="en-US" altLang="zh-CN" sz="3200" b="1">
                <a:latin typeface="黑体" pitchFamily="2" charset="-122"/>
                <a:ea typeface="黑体" pitchFamily="2" charset="-122"/>
              </a:rPr>
              <a:t> </a:t>
            </a:r>
            <a:r>
              <a:rPr kumimoji="1" lang="zh-CN" altLang="en-US" sz="3200" b="1">
                <a:latin typeface="黑体" pitchFamily="2" charset="-122"/>
                <a:ea typeface="黑体" pitchFamily="2" charset="-122"/>
              </a:rPr>
              <a:t>回路：</a:t>
            </a:r>
            <a:r>
              <a:rPr kumimoji="1" lang="zh-CN" altLang="en-US" sz="3200" b="1">
                <a:latin typeface="Times New Roman" pitchFamily="18" charset="0"/>
              </a:rPr>
              <a:t>一个或多个支路所组成的闭合电路</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9683">
                                            <p:txEl>
                                              <p:pRg st="0" end="0"/>
                                            </p:txEl>
                                          </p:spTgt>
                                        </p:tgtEl>
                                        <p:attrNameLst>
                                          <p:attrName>style.visibility</p:attrName>
                                        </p:attrNameLst>
                                      </p:cBhvr>
                                      <p:to>
                                        <p:strVal val="visible"/>
                                      </p:to>
                                    </p:set>
                                    <p:animEffect transition="in" filter="blinds(horizontal)">
                                      <p:cBhvr>
                                        <p:cTn id="7" dur="500"/>
                                        <p:tgtEl>
                                          <p:spTgt spid="1996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9720"/>
                                        </p:tgtEl>
                                        <p:attrNameLst>
                                          <p:attrName>style.visibility</p:attrName>
                                        </p:attrNameLst>
                                      </p:cBhvr>
                                      <p:to>
                                        <p:strVal val="visible"/>
                                      </p:to>
                                    </p:set>
                                    <p:animEffect transition="in" filter="blinds(horizontal)">
                                      <p:cBhvr>
                                        <p:cTn id="12" dur="500"/>
                                        <p:tgtEl>
                                          <p:spTgt spid="19972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99719"/>
                                        </p:tgtEl>
                                        <p:attrNameLst>
                                          <p:attrName>style.visibility</p:attrName>
                                        </p:attrNameLst>
                                      </p:cBhvr>
                                      <p:to>
                                        <p:strVal val="visible"/>
                                      </p:to>
                                    </p:set>
                                    <p:animEffect transition="in" filter="blinds(horizontal)">
                                      <p:cBhvr>
                                        <p:cTn id="15" dur="500"/>
                                        <p:tgtEl>
                                          <p:spTgt spid="19971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99721"/>
                                        </p:tgtEl>
                                        <p:attrNameLst>
                                          <p:attrName>style.visibility</p:attrName>
                                        </p:attrNameLst>
                                      </p:cBhvr>
                                      <p:to>
                                        <p:strVal val="visible"/>
                                      </p:to>
                                    </p:set>
                                    <p:animEffect transition="in" filter="blinds(horizontal)">
                                      <p:cBhvr>
                                        <p:cTn id="20" dur="500"/>
                                        <p:tgtEl>
                                          <p:spTgt spid="19972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99722"/>
                                        </p:tgtEl>
                                        <p:attrNameLst>
                                          <p:attrName>style.visibility</p:attrName>
                                        </p:attrNameLst>
                                      </p:cBhvr>
                                      <p:to>
                                        <p:strVal val="visible"/>
                                      </p:to>
                                    </p:set>
                                    <p:animEffect transition="in" filter="blinds(horizontal)">
                                      <p:cBhvr>
                                        <p:cTn id="25" dur="500"/>
                                        <p:tgtEl>
                                          <p:spTgt spid="199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3" grpId="0" build="p"/>
      <p:bldP spid="199719" grpId="0" animBg="1"/>
      <p:bldP spid="199720" grpId="0" animBg="1"/>
      <p:bldP spid="199721" grpId="0"/>
      <p:bldP spid="1997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762000" y="79375"/>
            <a:ext cx="7772400" cy="685800"/>
          </a:xfrm>
        </p:spPr>
        <p:txBody>
          <a:bodyPr/>
          <a:lstStyle/>
          <a:p>
            <a:r>
              <a:rPr lang="en-US" altLang="zh-CN" sz="3600" b="0"/>
              <a:t>2</a:t>
            </a:r>
            <a:r>
              <a:rPr lang="zh-CN" altLang="en-US" sz="3600" b="0"/>
              <a:t>、基尔霍夫第一方程组</a:t>
            </a:r>
          </a:p>
        </p:txBody>
      </p:sp>
      <p:sp>
        <p:nvSpPr>
          <p:cNvPr id="200707" name="Rectangle 3"/>
          <p:cNvSpPr>
            <a:spLocks noGrp="1" noChangeArrowheads="1"/>
          </p:cNvSpPr>
          <p:nvPr>
            <p:ph type="body" idx="1"/>
          </p:nvPr>
        </p:nvSpPr>
        <p:spPr>
          <a:xfrm>
            <a:off x="250825" y="1520825"/>
            <a:ext cx="8496300" cy="2228850"/>
          </a:xfrm>
        </p:spPr>
        <p:txBody>
          <a:bodyPr/>
          <a:lstStyle/>
          <a:p>
            <a:pPr algn="just">
              <a:lnSpc>
                <a:spcPct val="130000"/>
              </a:lnSpc>
            </a:pPr>
            <a:r>
              <a:rPr lang="zh-CN" altLang="en-US" b="0">
                <a:latin typeface="宋体" pitchFamily="2" charset="-122"/>
              </a:rPr>
              <a:t>从节点流出的电流前面写减号；</a:t>
            </a:r>
          </a:p>
          <a:p>
            <a:pPr algn="just">
              <a:lnSpc>
                <a:spcPct val="130000"/>
              </a:lnSpc>
            </a:pPr>
            <a:r>
              <a:rPr lang="zh-CN" altLang="en-US" b="0">
                <a:latin typeface="宋体" pitchFamily="2" charset="-122"/>
              </a:rPr>
              <a:t>流向节点的电流前面写加号。</a:t>
            </a:r>
          </a:p>
          <a:p>
            <a:pPr algn="just">
              <a:lnSpc>
                <a:spcPct val="130000"/>
              </a:lnSpc>
              <a:buFontTx/>
              <a:buNone/>
            </a:pPr>
            <a:r>
              <a:rPr lang="zh-CN" altLang="en-US" b="0">
                <a:latin typeface="宋体" pitchFamily="2" charset="-122"/>
              </a:rPr>
              <a:t>  则</a:t>
            </a:r>
            <a:r>
              <a:rPr lang="zh-CN" altLang="en-US" b="0">
                <a:solidFill>
                  <a:schemeClr val="accent2"/>
                </a:solidFill>
                <a:latin typeface="黑体" pitchFamily="2" charset="-122"/>
              </a:rPr>
              <a:t>汇于节点的各支路电流的代数和为零</a:t>
            </a:r>
            <a:r>
              <a:rPr lang="zh-CN" altLang="en-US" b="0">
                <a:latin typeface="宋体" pitchFamily="2" charset="-122"/>
              </a:rPr>
              <a:t>。</a:t>
            </a:r>
            <a:endParaRPr lang="zh-CN" altLang="en-US"/>
          </a:p>
        </p:txBody>
      </p:sp>
      <p:graphicFrame>
        <p:nvGraphicFramePr>
          <p:cNvPr id="200708" name="Object 4"/>
          <p:cNvGraphicFramePr>
            <a:graphicFrameLocks noChangeAspect="1"/>
          </p:cNvGraphicFramePr>
          <p:nvPr/>
        </p:nvGraphicFramePr>
        <p:xfrm>
          <a:off x="2376488" y="4005263"/>
          <a:ext cx="3124200" cy="1290637"/>
        </p:xfrm>
        <a:graphic>
          <a:graphicData uri="http://schemas.openxmlformats.org/presentationml/2006/ole">
            <mc:AlternateContent xmlns:mc="http://schemas.openxmlformats.org/markup-compatibility/2006">
              <mc:Choice xmlns:v="urn:schemas-microsoft-com:vml" Requires="v">
                <p:oleObj spid="_x0000_s105475" name="Equation" r:id="rId3" imgW="761760" imgH="342720" progId="Equation.3">
                  <p:embed/>
                </p:oleObj>
              </mc:Choice>
              <mc:Fallback>
                <p:oleObj name="Equation" r:id="rId3" imgW="761760" imgH="3427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488" y="4005263"/>
                        <a:ext cx="3124200" cy="1290637"/>
                      </a:xfrm>
                      <a:prstGeom prst="rect">
                        <a:avLst/>
                      </a:prstGeom>
                      <a:solidFill>
                        <a:srgbClr val="FFFFCC"/>
                      </a:solidFill>
                      <a:ln w="9525">
                        <a:solidFill>
                          <a:srgbClr val="FF6600"/>
                        </a:solidFill>
                        <a:miter lim="800000"/>
                        <a:headEnd/>
                        <a:tailEnd/>
                      </a:ln>
                    </p:spPr>
                  </p:pic>
                </p:oleObj>
              </mc:Fallback>
            </mc:AlternateContent>
          </a:graphicData>
        </a:graphic>
      </p:graphicFrame>
      <p:sp>
        <p:nvSpPr>
          <p:cNvPr id="200709" name="Rectangle 5"/>
          <p:cNvSpPr>
            <a:spLocks noChangeArrowheads="1"/>
          </p:cNvSpPr>
          <p:nvPr/>
        </p:nvSpPr>
        <p:spPr bwMode="auto">
          <a:xfrm>
            <a:off x="323850" y="5373688"/>
            <a:ext cx="8785225" cy="576262"/>
          </a:xfrm>
          <a:prstGeom prst="rect">
            <a:avLst/>
          </a:prstGeom>
          <a:noFill/>
          <a:ln w="9525">
            <a:noFill/>
            <a:miter lim="800000"/>
            <a:headEnd/>
            <a:tailEnd/>
          </a:ln>
          <a:effectLst/>
        </p:spPr>
        <p:txBody>
          <a:bodyPr/>
          <a:lstStyle/>
          <a:p>
            <a:pPr marL="342900" indent="-342900" algn="just">
              <a:spcBef>
                <a:spcPct val="20000"/>
              </a:spcBef>
            </a:pPr>
            <a:r>
              <a:rPr kumimoji="1" lang="en-US" altLang="zh-CN" sz="3200" b="1" i="1">
                <a:latin typeface="Times New Roman" pitchFamily="18" charset="0"/>
              </a:rPr>
              <a:t>n</a:t>
            </a:r>
            <a:r>
              <a:rPr kumimoji="1" lang="zh-CN" altLang="en-US" sz="3200" b="1">
                <a:latin typeface="宋体" pitchFamily="2" charset="-122"/>
              </a:rPr>
              <a:t>个节点的电路，</a:t>
            </a:r>
            <a:r>
              <a:rPr kumimoji="1" lang="en-US" altLang="zh-CN" sz="3200" b="1">
                <a:solidFill>
                  <a:schemeClr val="accent2"/>
                </a:solidFill>
                <a:latin typeface="Times New Roman" pitchFamily="18" charset="0"/>
                <a:ea typeface="黑体" pitchFamily="2" charset="-122"/>
              </a:rPr>
              <a:t>(</a:t>
            </a:r>
            <a:r>
              <a:rPr kumimoji="1" lang="en-US" altLang="zh-CN" sz="3200" b="1" i="1">
                <a:solidFill>
                  <a:schemeClr val="accent2"/>
                </a:solidFill>
                <a:latin typeface="Times New Roman" pitchFamily="18" charset="0"/>
                <a:ea typeface="黑体" pitchFamily="2" charset="-122"/>
              </a:rPr>
              <a:t>n</a:t>
            </a:r>
            <a:r>
              <a:rPr kumimoji="1" lang="en-US" altLang="zh-CN" sz="3200" b="1">
                <a:solidFill>
                  <a:schemeClr val="accent2"/>
                </a:solidFill>
                <a:latin typeface="Times New Roman" pitchFamily="18" charset="0"/>
                <a:ea typeface="黑体" pitchFamily="2" charset="-122"/>
                <a:sym typeface="Symbol" pitchFamily="18" charset="2"/>
              </a:rPr>
              <a:t></a:t>
            </a:r>
            <a:r>
              <a:rPr kumimoji="1" lang="en-US" altLang="zh-CN" sz="3200" b="1">
                <a:solidFill>
                  <a:schemeClr val="accent2"/>
                </a:solidFill>
                <a:latin typeface="Times New Roman" pitchFamily="18" charset="0"/>
                <a:ea typeface="黑体" pitchFamily="2" charset="-122"/>
              </a:rPr>
              <a:t>1)</a:t>
            </a:r>
            <a:r>
              <a:rPr kumimoji="1" lang="zh-CN" altLang="en-US" sz="3200" b="1">
                <a:solidFill>
                  <a:schemeClr val="accent2"/>
                </a:solidFill>
                <a:latin typeface="黑体" pitchFamily="2" charset="-122"/>
                <a:ea typeface="黑体" pitchFamily="2" charset="-122"/>
              </a:rPr>
              <a:t>个彼此独立的电流方程</a:t>
            </a:r>
            <a:r>
              <a:rPr kumimoji="1" lang="zh-CN" altLang="en-US" sz="3200" b="1">
                <a:latin typeface="宋体" pitchFamily="2" charset="-122"/>
              </a:rPr>
              <a:t>。</a:t>
            </a:r>
          </a:p>
        </p:txBody>
      </p:sp>
      <p:sp>
        <p:nvSpPr>
          <p:cNvPr id="200710" name="Rectangle 6"/>
          <p:cNvSpPr>
            <a:spLocks noChangeArrowheads="1"/>
          </p:cNvSpPr>
          <p:nvPr/>
        </p:nvSpPr>
        <p:spPr bwMode="auto">
          <a:xfrm>
            <a:off x="358775" y="906463"/>
            <a:ext cx="3448050" cy="579437"/>
          </a:xfrm>
          <a:prstGeom prst="rect">
            <a:avLst/>
          </a:prstGeom>
          <a:noFill/>
          <a:ln w="9525">
            <a:noFill/>
            <a:miter lim="800000"/>
            <a:headEnd/>
            <a:tailEnd/>
          </a:ln>
          <a:effectLst/>
        </p:spPr>
        <p:txBody>
          <a:bodyPr wrap="none">
            <a:spAutoFit/>
          </a:bodyPr>
          <a:lstStyle/>
          <a:p>
            <a:pPr algn="just" eaLnBrk="0" hangingPunct="0"/>
            <a:r>
              <a:rPr kumimoji="1" lang="zh-CN" altLang="en-US" sz="3200" b="1">
                <a:solidFill>
                  <a:schemeClr val="accent2"/>
                </a:solidFill>
                <a:latin typeface="黑体" pitchFamily="2" charset="-122"/>
                <a:ea typeface="黑体" pitchFamily="2" charset="-122"/>
              </a:rPr>
              <a:t>节点电流方程组：</a:t>
            </a:r>
          </a:p>
        </p:txBody>
      </p:sp>
      <p:grpSp>
        <p:nvGrpSpPr>
          <p:cNvPr id="2" name="Group 8"/>
          <p:cNvGrpSpPr>
            <a:grpSpLocks/>
          </p:cNvGrpSpPr>
          <p:nvPr/>
        </p:nvGrpSpPr>
        <p:grpSpPr bwMode="auto">
          <a:xfrm>
            <a:off x="6457950" y="981075"/>
            <a:ext cx="2362200" cy="2028825"/>
            <a:chOff x="2742" y="1488"/>
            <a:chExt cx="1488" cy="1278"/>
          </a:xfrm>
        </p:grpSpPr>
        <p:sp>
          <p:nvSpPr>
            <p:cNvPr id="200713" name="Line 9"/>
            <p:cNvSpPr>
              <a:spLocks noChangeShapeType="1"/>
            </p:cNvSpPr>
            <p:nvPr/>
          </p:nvSpPr>
          <p:spPr bwMode="auto">
            <a:xfrm>
              <a:off x="2742" y="2112"/>
              <a:ext cx="750" cy="0"/>
            </a:xfrm>
            <a:prstGeom prst="line">
              <a:avLst/>
            </a:prstGeom>
            <a:noFill/>
            <a:ln w="38100">
              <a:solidFill>
                <a:schemeClr val="bg2"/>
              </a:solidFill>
              <a:round/>
              <a:headEnd/>
              <a:tailEnd/>
            </a:ln>
            <a:effectLst/>
          </p:spPr>
          <p:txBody>
            <a:bodyPr wrap="none" anchor="ctr"/>
            <a:lstStyle/>
            <a:p>
              <a:endParaRPr lang="zh-CN" altLang="en-US"/>
            </a:p>
          </p:txBody>
        </p:sp>
        <p:sp>
          <p:nvSpPr>
            <p:cNvPr id="200714" name="Line 10"/>
            <p:cNvSpPr>
              <a:spLocks noChangeShapeType="1"/>
            </p:cNvSpPr>
            <p:nvPr/>
          </p:nvSpPr>
          <p:spPr bwMode="auto">
            <a:xfrm>
              <a:off x="3498" y="2106"/>
              <a:ext cx="504" cy="660"/>
            </a:xfrm>
            <a:prstGeom prst="line">
              <a:avLst/>
            </a:prstGeom>
            <a:noFill/>
            <a:ln w="38100">
              <a:solidFill>
                <a:schemeClr val="bg2"/>
              </a:solidFill>
              <a:round/>
              <a:headEnd/>
              <a:tailEnd/>
            </a:ln>
            <a:effectLst/>
          </p:spPr>
          <p:txBody>
            <a:bodyPr wrap="none" anchor="ctr"/>
            <a:lstStyle/>
            <a:p>
              <a:endParaRPr lang="zh-CN" altLang="en-US"/>
            </a:p>
          </p:txBody>
        </p:sp>
        <p:sp>
          <p:nvSpPr>
            <p:cNvPr id="200715" name="Line 11"/>
            <p:cNvSpPr>
              <a:spLocks noChangeShapeType="1"/>
            </p:cNvSpPr>
            <p:nvPr/>
          </p:nvSpPr>
          <p:spPr bwMode="auto">
            <a:xfrm flipV="1">
              <a:off x="3504" y="1542"/>
              <a:ext cx="534" cy="564"/>
            </a:xfrm>
            <a:prstGeom prst="line">
              <a:avLst/>
            </a:prstGeom>
            <a:noFill/>
            <a:ln w="38100">
              <a:solidFill>
                <a:schemeClr val="bg2"/>
              </a:solidFill>
              <a:round/>
              <a:headEnd/>
              <a:tailEnd/>
            </a:ln>
            <a:effectLst/>
          </p:spPr>
          <p:txBody>
            <a:bodyPr wrap="none" anchor="ctr"/>
            <a:lstStyle/>
            <a:p>
              <a:endParaRPr lang="zh-CN" altLang="en-US"/>
            </a:p>
          </p:txBody>
        </p:sp>
        <p:sp>
          <p:nvSpPr>
            <p:cNvPr id="200716" name="Oval 12"/>
            <p:cNvSpPr>
              <a:spLocks noChangeArrowheads="1"/>
            </p:cNvSpPr>
            <p:nvPr/>
          </p:nvSpPr>
          <p:spPr bwMode="auto">
            <a:xfrm>
              <a:off x="3456" y="2058"/>
              <a:ext cx="96" cy="96"/>
            </a:xfrm>
            <a:prstGeom prst="ellipse">
              <a:avLst/>
            </a:prstGeom>
            <a:solidFill>
              <a:schemeClr val="bg2"/>
            </a:solidFill>
            <a:ln w="9525">
              <a:noFill/>
              <a:round/>
              <a:headEnd/>
              <a:tailEnd/>
            </a:ln>
            <a:effectLst/>
          </p:spPr>
          <p:txBody>
            <a:bodyPr wrap="none" anchor="ctr"/>
            <a:lstStyle/>
            <a:p>
              <a:endParaRPr lang="zh-CN" altLang="en-US"/>
            </a:p>
          </p:txBody>
        </p:sp>
        <p:sp>
          <p:nvSpPr>
            <p:cNvPr id="200717" name="Line 13"/>
            <p:cNvSpPr>
              <a:spLocks noChangeShapeType="1"/>
            </p:cNvSpPr>
            <p:nvPr/>
          </p:nvSpPr>
          <p:spPr bwMode="auto">
            <a:xfrm>
              <a:off x="2886" y="2160"/>
              <a:ext cx="384" cy="0"/>
            </a:xfrm>
            <a:prstGeom prst="line">
              <a:avLst/>
            </a:prstGeom>
            <a:noFill/>
            <a:ln w="28575">
              <a:solidFill>
                <a:srgbClr val="0000FF"/>
              </a:solidFill>
              <a:round/>
              <a:headEnd/>
              <a:tailEnd type="triangle" w="med" len="med"/>
            </a:ln>
            <a:effectLst/>
          </p:spPr>
          <p:txBody>
            <a:bodyPr wrap="none" anchor="ctr"/>
            <a:lstStyle/>
            <a:p>
              <a:endParaRPr lang="zh-CN" altLang="en-US"/>
            </a:p>
          </p:txBody>
        </p:sp>
        <p:sp>
          <p:nvSpPr>
            <p:cNvPr id="200718" name="Line 14"/>
            <p:cNvSpPr>
              <a:spLocks noChangeShapeType="1"/>
            </p:cNvSpPr>
            <p:nvPr/>
          </p:nvSpPr>
          <p:spPr bwMode="auto">
            <a:xfrm flipH="1">
              <a:off x="3756" y="1680"/>
              <a:ext cx="228" cy="258"/>
            </a:xfrm>
            <a:prstGeom prst="line">
              <a:avLst/>
            </a:prstGeom>
            <a:noFill/>
            <a:ln w="28575">
              <a:solidFill>
                <a:srgbClr val="0000FF"/>
              </a:solidFill>
              <a:round/>
              <a:headEnd type="triangle" w="med" len="med"/>
              <a:tailEnd/>
            </a:ln>
            <a:effectLst/>
          </p:spPr>
          <p:txBody>
            <a:bodyPr wrap="none" anchor="ctr"/>
            <a:lstStyle/>
            <a:p>
              <a:endParaRPr lang="zh-CN" altLang="en-US"/>
            </a:p>
          </p:txBody>
        </p:sp>
        <p:sp>
          <p:nvSpPr>
            <p:cNvPr id="200719" name="Line 15"/>
            <p:cNvSpPr>
              <a:spLocks noChangeShapeType="1"/>
            </p:cNvSpPr>
            <p:nvPr/>
          </p:nvSpPr>
          <p:spPr bwMode="auto">
            <a:xfrm>
              <a:off x="3564" y="2274"/>
              <a:ext cx="222" cy="294"/>
            </a:xfrm>
            <a:prstGeom prst="line">
              <a:avLst/>
            </a:prstGeom>
            <a:noFill/>
            <a:ln w="28575">
              <a:solidFill>
                <a:srgbClr val="0000FF"/>
              </a:solidFill>
              <a:round/>
              <a:headEnd/>
              <a:tailEnd type="triangle" w="med" len="med"/>
            </a:ln>
            <a:effectLst/>
          </p:spPr>
          <p:txBody>
            <a:bodyPr wrap="none" anchor="ctr"/>
            <a:lstStyle/>
            <a:p>
              <a:endParaRPr lang="zh-CN" altLang="en-US"/>
            </a:p>
          </p:txBody>
        </p:sp>
        <p:sp>
          <p:nvSpPr>
            <p:cNvPr id="200720" name="Oval 16"/>
            <p:cNvSpPr>
              <a:spLocks noChangeArrowheads="1"/>
            </p:cNvSpPr>
            <p:nvPr/>
          </p:nvSpPr>
          <p:spPr bwMode="auto">
            <a:xfrm rot="-1931529">
              <a:off x="3042" y="1764"/>
              <a:ext cx="906" cy="666"/>
            </a:xfrm>
            <a:prstGeom prst="ellipse">
              <a:avLst/>
            </a:prstGeom>
            <a:noFill/>
            <a:ln w="38100">
              <a:solidFill>
                <a:srgbClr val="FF0000"/>
              </a:solidFill>
              <a:prstDash val="dash"/>
              <a:round/>
              <a:headEnd/>
              <a:tailEnd/>
            </a:ln>
            <a:effectLst/>
          </p:spPr>
          <p:txBody>
            <a:bodyPr wrap="none" anchor="ctr"/>
            <a:lstStyle/>
            <a:p>
              <a:endParaRPr lang="zh-CN" altLang="en-US"/>
            </a:p>
          </p:txBody>
        </p:sp>
        <p:sp>
          <p:nvSpPr>
            <p:cNvPr id="200721" name="Text Box 17"/>
            <p:cNvSpPr txBox="1">
              <a:spLocks noChangeArrowheads="1"/>
            </p:cNvSpPr>
            <p:nvPr/>
          </p:nvSpPr>
          <p:spPr bwMode="auto">
            <a:xfrm>
              <a:off x="3492" y="2358"/>
              <a:ext cx="360" cy="327"/>
            </a:xfrm>
            <a:prstGeom prst="rect">
              <a:avLst/>
            </a:prstGeom>
            <a:noFill/>
            <a:ln w="9525">
              <a:noFill/>
              <a:miter lim="800000"/>
              <a:headEnd/>
              <a:tailEnd/>
            </a:ln>
            <a:effectLst/>
          </p:spPr>
          <p:txBody>
            <a:bodyPr>
              <a:spAutoFit/>
            </a:bodyPr>
            <a:lstStyle/>
            <a:p>
              <a:pPr>
                <a:spcBef>
                  <a:spcPct val="50000"/>
                </a:spcBef>
              </a:pPr>
              <a:r>
                <a:rPr kumimoji="1" lang="en-US" altLang="zh-CN" sz="2800" b="1" i="1">
                  <a:solidFill>
                    <a:schemeClr val="accent2"/>
                  </a:solidFill>
                  <a:latin typeface="Times New Roman" pitchFamily="18" charset="0"/>
                  <a:ea typeface="黑体" pitchFamily="2" charset="-122"/>
                </a:rPr>
                <a:t>I</a:t>
              </a:r>
              <a:r>
                <a:rPr kumimoji="1" lang="en-US" altLang="zh-CN" sz="2800" b="1" baseline="-25000">
                  <a:solidFill>
                    <a:schemeClr val="accent2"/>
                  </a:solidFill>
                  <a:latin typeface="Times New Roman" pitchFamily="18" charset="0"/>
                  <a:ea typeface="黑体" pitchFamily="2" charset="-122"/>
                </a:rPr>
                <a:t>3</a:t>
              </a:r>
              <a:endParaRPr kumimoji="1" lang="en-US" altLang="zh-CN" sz="3200" b="1">
                <a:solidFill>
                  <a:schemeClr val="accent2"/>
                </a:solidFill>
                <a:latin typeface="Times New Roman" pitchFamily="18" charset="0"/>
                <a:ea typeface="黑体" pitchFamily="2" charset="-122"/>
              </a:endParaRPr>
            </a:p>
          </p:txBody>
        </p:sp>
        <p:sp>
          <p:nvSpPr>
            <p:cNvPr id="200722" name="Text Box 18"/>
            <p:cNvSpPr txBox="1">
              <a:spLocks noChangeArrowheads="1"/>
            </p:cNvSpPr>
            <p:nvPr/>
          </p:nvSpPr>
          <p:spPr bwMode="auto">
            <a:xfrm>
              <a:off x="3870" y="1692"/>
              <a:ext cx="360" cy="327"/>
            </a:xfrm>
            <a:prstGeom prst="rect">
              <a:avLst/>
            </a:prstGeom>
            <a:noFill/>
            <a:ln w="9525">
              <a:noFill/>
              <a:miter lim="800000"/>
              <a:headEnd/>
              <a:tailEnd/>
            </a:ln>
            <a:effectLst/>
          </p:spPr>
          <p:txBody>
            <a:bodyPr>
              <a:spAutoFit/>
            </a:bodyPr>
            <a:lstStyle/>
            <a:p>
              <a:pPr>
                <a:spcBef>
                  <a:spcPct val="50000"/>
                </a:spcBef>
              </a:pPr>
              <a:r>
                <a:rPr kumimoji="1" lang="en-US" altLang="zh-CN" sz="2800" b="1" i="1">
                  <a:solidFill>
                    <a:schemeClr val="accent2"/>
                  </a:solidFill>
                  <a:latin typeface="Times New Roman" pitchFamily="18" charset="0"/>
                  <a:ea typeface="黑体" pitchFamily="2" charset="-122"/>
                </a:rPr>
                <a:t>I</a:t>
              </a:r>
              <a:r>
                <a:rPr kumimoji="1" lang="en-US" altLang="zh-CN" sz="2800" b="1" baseline="-25000">
                  <a:solidFill>
                    <a:schemeClr val="accent2"/>
                  </a:solidFill>
                  <a:latin typeface="Times New Roman" pitchFamily="18" charset="0"/>
                  <a:ea typeface="黑体" pitchFamily="2" charset="-122"/>
                </a:rPr>
                <a:t>2</a:t>
              </a:r>
              <a:endParaRPr kumimoji="1" lang="en-US" altLang="zh-CN" sz="3200" b="1">
                <a:solidFill>
                  <a:schemeClr val="accent2"/>
                </a:solidFill>
                <a:latin typeface="Times New Roman" pitchFamily="18" charset="0"/>
                <a:ea typeface="黑体" pitchFamily="2" charset="-122"/>
              </a:endParaRPr>
            </a:p>
          </p:txBody>
        </p:sp>
        <p:sp>
          <p:nvSpPr>
            <p:cNvPr id="200723" name="Text Box 19"/>
            <p:cNvSpPr txBox="1">
              <a:spLocks noChangeArrowheads="1"/>
            </p:cNvSpPr>
            <p:nvPr/>
          </p:nvSpPr>
          <p:spPr bwMode="auto">
            <a:xfrm>
              <a:off x="2844" y="2106"/>
              <a:ext cx="360" cy="327"/>
            </a:xfrm>
            <a:prstGeom prst="rect">
              <a:avLst/>
            </a:prstGeom>
            <a:noFill/>
            <a:ln w="9525">
              <a:noFill/>
              <a:miter lim="800000"/>
              <a:headEnd/>
              <a:tailEnd/>
            </a:ln>
            <a:effectLst/>
          </p:spPr>
          <p:txBody>
            <a:bodyPr>
              <a:spAutoFit/>
            </a:bodyPr>
            <a:lstStyle/>
            <a:p>
              <a:pPr>
                <a:spcBef>
                  <a:spcPct val="50000"/>
                </a:spcBef>
              </a:pPr>
              <a:r>
                <a:rPr kumimoji="1" lang="en-US" altLang="zh-CN" sz="2800" b="1" i="1">
                  <a:solidFill>
                    <a:schemeClr val="accent2"/>
                  </a:solidFill>
                  <a:latin typeface="Times New Roman" pitchFamily="18" charset="0"/>
                  <a:ea typeface="黑体" pitchFamily="2" charset="-122"/>
                </a:rPr>
                <a:t>I</a:t>
              </a:r>
              <a:r>
                <a:rPr kumimoji="1" lang="en-US" altLang="zh-CN" sz="2800" b="1" baseline="-25000">
                  <a:solidFill>
                    <a:schemeClr val="accent2"/>
                  </a:solidFill>
                  <a:latin typeface="Times New Roman" pitchFamily="18" charset="0"/>
                  <a:ea typeface="黑体" pitchFamily="2" charset="-122"/>
                </a:rPr>
                <a:t>1</a:t>
              </a:r>
              <a:endParaRPr kumimoji="1" lang="en-US" altLang="zh-CN" sz="3200" b="1">
                <a:solidFill>
                  <a:schemeClr val="accent2"/>
                </a:solidFill>
                <a:latin typeface="Times New Roman" pitchFamily="18" charset="0"/>
                <a:ea typeface="黑体" pitchFamily="2" charset="-122"/>
              </a:endParaRPr>
            </a:p>
          </p:txBody>
        </p:sp>
        <p:sp>
          <p:nvSpPr>
            <p:cNvPr id="200724" name="Text Box 20"/>
            <p:cNvSpPr txBox="1">
              <a:spLocks noChangeArrowheads="1"/>
            </p:cNvSpPr>
            <p:nvPr/>
          </p:nvSpPr>
          <p:spPr bwMode="auto">
            <a:xfrm>
              <a:off x="3276" y="1488"/>
              <a:ext cx="288" cy="327"/>
            </a:xfrm>
            <a:prstGeom prst="rect">
              <a:avLst/>
            </a:prstGeom>
            <a:noFill/>
            <a:ln w="9525">
              <a:noFill/>
              <a:miter lim="800000"/>
              <a:headEnd/>
              <a:tailEnd/>
            </a:ln>
            <a:effectLst/>
          </p:spPr>
          <p:txBody>
            <a:bodyPr>
              <a:spAutoFit/>
            </a:bodyPr>
            <a:lstStyle/>
            <a:p>
              <a:pPr>
                <a:spcBef>
                  <a:spcPct val="50000"/>
                </a:spcBef>
              </a:pPr>
              <a:r>
                <a:rPr kumimoji="1" lang="en-US" altLang="zh-CN" sz="2800" b="1" i="1">
                  <a:solidFill>
                    <a:srgbClr val="FF0000"/>
                  </a:solidFill>
                  <a:latin typeface="Times New Roman" pitchFamily="18" charset="0"/>
                  <a:ea typeface="黑体" pitchFamily="2" charset="-122"/>
                </a:rPr>
                <a:t>S</a:t>
              </a:r>
              <a:endParaRPr kumimoji="1" lang="en-US" altLang="zh-CN" sz="3200" b="1">
                <a:solidFill>
                  <a:schemeClr val="accent2"/>
                </a:solidFill>
                <a:latin typeface="Times New Roman" pitchFamily="18" charset="0"/>
                <a:ea typeface="黑体" pitchFamily="2" charset="-122"/>
              </a:endParaRP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0710"/>
                                        </p:tgtEl>
                                        <p:attrNameLst>
                                          <p:attrName>style.visibility</p:attrName>
                                        </p:attrNameLst>
                                      </p:cBhvr>
                                      <p:to>
                                        <p:strVal val="visible"/>
                                      </p:to>
                                    </p:set>
                                    <p:animEffect transition="in" filter="blinds(horizontal)">
                                      <p:cBhvr>
                                        <p:cTn id="7" dur="500"/>
                                        <p:tgtEl>
                                          <p:spTgt spid="2007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0707">
                                            <p:txEl>
                                              <p:pRg st="0" end="0"/>
                                            </p:txEl>
                                          </p:spTgt>
                                        </p:tgtEl>
                                        <p:attrNameLst>
                                          <p:attrName>style.visibility</p:attrName>
                                        </p:attrNameLst>
                                      </p:cBhvr>
                                      <p:to>
                                        <p:strVal val="visible"/>
                                      </p:to>
                                    </p:set>
                                    <p:animEffect transition="in" filter="blinds(horizontal)">
                                      <p:cBhvr>
                                        <p:cTn id="12" dur="500"/>
                                        <p:tgtEl>
                                          <p:spTgt spid="2007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0707">
                                            <p:txEl>
                                              <p:pRg st="1" end="1"/>
                                            </p:txEl>
                                          </p:spTgt>
                                        </p:tgtEl>
                                        <p:attrNameLst>
                                          <p:attrName>style.visibility</p:attrName>
                                        </p:attrNameLst>
                                      </p:cBhvr>
                                      <p:to>
                                        <p:strVal val="visible"/>
                                      </p:to>
                                    </p:set>
                                    <p:animEffect transition="in" filter="blinds(horizontal)">
                                      <p:cBhvr>
                                        <p:cTn id="17" dur="500"/>
                                        <p:tgtEl>
                                          <p:spTgt spid="20070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0707">
                                            <p:txEl>
                                              <p:pRg st="2" end="2"/>
                                            </p:txEl>
                                          </p:spTgt>
                                        </p:tgtEl>
                                        <p:attrNameLst>
                                          <p:attrName>style.visibility</p:attrName>
                                        </p:attrNameLst>
                                      </p:cBhvr>
                                      <p:to>
                                        <p:strVal val="visible"/>
                                      </p:to>
                                    </p:set>
                                    <p:animEffect transition="in" filter="blinds(horizontal)">
                                      <p:cBhvr>
                                        <p:cTn id="22" dur="500"/>
                                        <p:tgtEl>
                                          <p:spTgt spid="20070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00708"/>
                                        </p:tgtEl>
                                        <p:attrNameLst>
                                          <p:attrName>style.visibility</p:attrName>
                                        </p:attrNameLst>
                                      </p:cBhvr>
                                      <p:to>
                                        <p:strVal val="visible"/>
                                      </p:to>
                                    </p:set>
                                    <p:animEffect transition="in" filter="blinds(horizontal)">
                                      <p:cBhvr>
                                        <p:cTn id="27" dur="500"/>
                                        <p:tgtEl>
                                          <p:spTgt spid="20070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0709"/>
                                        </p:tgtEl>
                                        <p:attrNameLst>
                                          <p:attrName>style.visibility</p:attrName>
                                        </p:attrNameLst>
                                      </p:cBhvr>
                                      <p:to>
                                        <p:strVal val="visible"/>
                                      </p:to>
                                    </p:set>
                                    <p:animEffect transition="in" filter="blinds(horizontal)">
                                      <p:cBhvr>
                                        <p:cTn id="32" dur="500"/>
                                        <p:tgtEl>
                                          <p:spTgt spid="200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7" grpId="0" build="p"/>
      <p:bldP spid="200709" grpId="0"/>
      <p:bldP spid="2007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noChangeAspect="1"/>
          </p:cNvGrpSpPr>
          <p:nvPr/>
        </p:nvGrpSpPr>
        <p:grpSpPr bwMode="auto">
          <a:xfrm>
            <a:off x="1344613" y="825500"/>
            <a:ext cx="3367087" cy="3403600"/>
            <a:chOff x="1980" y="8148"/>
            <a:chExt cx="2160" cy="2184"/>
          </a:xfrm>
        </p:grpSpPr>
        <p:sp>
          <p:nvSpPr>
            <p:cNvPr id="201732" name="Line 4"/>
            <p:cNvSpPr>
              <a:spLocks noChangeAspect="1" noChangeShapeType="1"/>
            </p:cNvSpPr>
            <p:nvPr/>
          </p:nvSpPr>
          <p:spPr bwMode="auto">
            <a:xfrm>
              <a:off x="1980" y="8148"/>
              <a:ext cx="2160" cy="0"/>
            </a:xfrm>
            <a:prstGeom prst="line">
              <a:avLst/>
            </a:prstGeom>
            <a:noFill/>
            <a:ln w="38100">
              <a:solidFill>
                <a:srgbClr val="000000"/>
              </a:solidFill>
              <a:round/>
              <a:headEnd/>
              <a:tailEnd/>
            </a:ln>
          </p:spPr>
          <p:txBody>
            <a:bodyPr/>
            <a:lstStyle/>
            <a:p>
              <a:endParaRPr lang="zh-CN" altLang="en-US"/>
            </a:p>
          </p:txBody>
        </p:sp>
        <p:sp>
          <p:nvSpPr>
            <p:cNvPr id="201733" name="Line 5"/>
            <p:cNvSpPr>
              <a:spLocks noChangeAspect="1" noChangeShapeType="1"/>
            </p:cNvSpPr>
            <p:nvPr/>
          </p:nvSpPr>
          <p:spPr bwMode="auto">
            <a:xfrm>
              <a:off x="1980" y="8148"/>
              <a:ext cx="0" cy="1404"/>
            </a:xfrm>
            <a:prstGeom prst="line">
              <a:avLst/>
            </a:prstGeom>
            <a:noFill/>
            <a:ln w="38100">
              <a:solidFill>
                <a:srgbClr val="000000"/>
              </a:solidFill>
              <a:round/>
              <a:headEnd/>
              <a:tailEnd/>
            </a:ln>
          </p:spPr>
          <p:txBody>
            <a:bodyPr/>
            <a:lstStyle/>
            <a:p>
              <a:endParaRPr lang="zh-CN" altLang="en-US"/>
            </a:p>
          </p:txBody>
        </p:sp>
        <p:sp>
          <p:nvSpPr>
            <p:cNvPr id="201734" name="Line 6"/>
            <p:cNvSpPr>
              <a:spLocks noChangeAspect="1" noChangeShapeType="1"/>
            </p:cNvSpPr>
            <p:nvPr/>
          </p:nvSpPr>
          <p:spPr bwMode="auto">
            <a:xfrm>
              <a:off x="1980" y="10332"/>
              <a:ext cx="2160" cy="0"/>
            </a:xfrm>
            <a:prstGeom prst="line">
              <a:avLst/>
            </a:prstGeom>
            <a:noFill/>
            <a:ln w="38100">
              <a:solidFill>
                <a:srgbClr val="000000"/>
              </a:solidFill>
              <a:round/>
              <a:headEnd/>
              <a:tailEnd/>
            </a:ln>
          </p:spPr>
          <p:txBody>
            <a:bodyPr/>
            <a:lstStyle/>
            <a:p>
              <a:endParaRPr lang="zh-CN" altLang="en-US"/>
            </a:p>
          </p:txBody>
        </p:sp>
        <p:sp>
          <p:nvSpPr>
            <p:cNvPr id="201735" name="Line 7"/>
            <p:cNvSpPr>
              <a:spLocks noChangeAspect="1" noChangeShapeType="1"/>
            </p:cNvSpPr>
            <p:nvPr/>
          </p:nvSpPr>
          <p:spPr bwMode="auto">
            <a:xfrm>
              <a:off x="4140" y="8148"/>
              <a:ext cx="0" cy="2184"/>
            </a:xfrm>
            <a:prstGeom prst="line">
              <a:avLst/>
            </a:prstGeom>
            <a:noFill/>
            <a:ln w="38100">
              <a:solidFill>
                <a:srgbClr val="000000"/>
              </a:solidFill>
              <a:round/>
              <a:headEnd/>
              <a:tailEnd/>
            </a:ln>
          </p:spPr>
          <p:txBody>
            <a:bodyPr/>
            <a:lstStyle/>
            <a:p>
              <a:endParaRPr lang="zh-CN" altLang="en-US"/>
            </a:p>
          </p:txBody>
        </p:sp>
        <p:sp>
          <p:nvSpPr>
            <p:cNvPr id="201736" name="Line 8"/>
            <p:cNvSpPr>
              <a:spLocks noChangeAspect="1" noChangeShapeType="1"/>
            </p:cNvSpPr>
            <p:nvPr/>
          </p:nvSpPr>
          <p:spPr bwMode="auto">
            <a:xfrm>
              <a:off x="3132" y="8148"/>
              <a:ext cx="0" cy="1404"/>
            </a:xfrm>
            <a:prstGeom prst="line">
              <a:avLst/>
            </a:prstGeom>
            <a:noFill/>
            <a:ln w="38100">
              <a:solidFill>
                <a:srgbClr val="000000"/>
              </a:solidFill>
              <a:round/>
              <a:headEnd/>
              <a:tailEnd/>
            </a:ln>
          </p:spPr>
          <p:txBody>
            <a:bodyPr/>
            <a:lstStyle/>
            <a:p>
              <a:endParaRPr lang="zh-CN" altLang="en-US"/>
            </a:p>
          </p:txBody>
        </p:sp>
        <p:sp>
          <p:nvSpPr>
            <p:cNvPr id="201737" name="Line 9"/>
            <p:cNvSpPr>
              <a:spLocks noChangeAspect="1" noChangeShapeType="1"/>
            </p:cNvSpPr>
            <p:nvPr/>
          </p:nvSpPr>
          <p:spPr bwMode="auto">
            <a:xfrm>
              <a:off x="3132" y="9708"/>
              <a:ext cx="0" cy="624"/>
            </a:xfrm>
            <a:prstGeom prst="line">
              <a:avLst/>
            </a:prstGeom>
            <a:noFill/>
            <a:ln w="38100">
              <a:solidFill>
                <a:srgbClr val="000000"/>
              </a:solidFill>
              <a:round/>
              <a:headEnd/>
              <a:tailEnd/>
            </a:ln>
          </p:spPr>
          <p:txBody>
            <a:bodyPr/>
            <a:lstStyle/>
            <a:p>
              <a:endParaRPr lang="zh-CN" altLang="en-US"/>
            </a:p>
          </p:txBody>
        </p:sp>
        <p:sp>
          <p:nvSpPr>
            <p:cNvPr id="201738" name="Line 10"/>
            <p:cNvSpPr>
              <a:spLocks noChangeAspect="1" noChangeShapeType="1"/>
            </p:cNvSpPr>
            <p:nvPr/>
          </p:nvSpPr>
          <p:spPr bwMode="auto">
            <a:xfrm>
              <a:off x="1980" y="9708"/>
              <a:ext cx="0" cy="624"/>
            </a:xfrm>
            <a:prstGeom prst="line">
              <a:avLst/>
            </a:prstGeom>
            <a:noFill/>
            <a:ln w="38100">
              <a:solidFill>
                <a:srgbClr val="000000"/>
              </a:solidFill>
              <a:round/>
              <a:headEnd/>
              <a:tailEnd/>
            </a:ln>
          </p:spPr>
          <p:txBody>
            <a:bodyPr/>
            <a:lstStyle/>
            <a:p>
              <a:endParaRPr lang="zh-CN" altLang="en-US"/>
            </a:p>
          </p:txBody>
        </p:sp>
      </p:grpSp>
      <p:sp>
        <p:nvSpPr>
          <p:cNvPr id="201739" name="Rectangle 11"/>
          <p:cNvSpPr>
            <a:spLocks noChangeAspect="1" noChangeArrowheads="1"/>
          </p:cNvSpPr>
          <p:nvPr/>
        </p:nvSpPr>
        <p:spPr bwMode="auto">
          <a:xfrm>
            <a:off x="1271588" y="1312863"/>
            <a:ext cx="279400" cy="971550"/>
          </a:xfrm>
          <a:prstGeom prst="rect">
            <a:avLst/>
          </a:prstGeom>
          <a:solidFill>
            <a:srgbClr val="FFFFFF"/>
          </a:solidFill>
          <a:ln w="38100">
            <a:solidFill>
              <a:srgbClr val="000000"/>
            </a:solidFill>
            <a:miter lim="800000"/>
            <a:headEnd/>
            <a:tailEnd/>
          </a:ln>
        </p:spPr>
        <p:txBody>
          <a:bodyPr/>
          <a:lstStyle/>
          <a:p>
            <a:endParaRPr lang="zh-CN" altLang="en-US"/>
          </a:p>
        </p:txBody>
      </p:sp>
      <p:grpSp>
        <p:nvGrpSpPr>
          <p:cNvPr id="3" name="Group 12"/>
          <p:cNvGrpSpPr>
            <a:grpSpLocks noChangeAspect="1"/>
          </p:cNvGrpSpPr>
          <p:nvPr/>
        </p:nvGrpSpPr>
        <p:grpSpPr bwMode="auto">
          <a:xfrm rot="-5400000">
            <a:off x="1215232" y="2770981"/>
            <a:ext cx="279400" cy="728663"/>
            <a:chOff x="7020" y="5808"/>
            <a:chExt cx="180" cy="468"/>
          </a:xfrm>
        </p:grpSpPr>
        <p:sp>
          <p:nvSpPr>
            <p:cNvPr id="201741" name="Line 13"/>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201742" name="Line 14"/>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grpSp>
        <p:nvGrpSpPr>
          <p:cNvPr id="4" name="Group 15"/>
          <p:cNvGrpSpPr>
            <a:grpSpLocks noChangeAspect="1"/>
          </p:cNvGrpSpPr>
          <p:nvPr/>
        </p:nvGrpSpPr>
        <p:grpSpPr bwMode="auto">
          <a:xfrm rot="-5400000">
            <a:off x="3011488" y="2789238"/>
            <a:ext cx="279400" cy="730250"/>
            <a:chOff x="7020" y="5808"/>
            <a:chExt cx="180" cy="468"/>
          </a:xfrm>
        </p:grpSpPr>
        <p:sp>
          <p:nvSpPr>
            <p:cNvPr id="201744" name="Line 16"/>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201745" name="Line 17"/>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sp>
        <p:nvSpPr>
          <p:cNvPr id="201746" name="Rectangle 18"/>
          <p:cNvSpPr>
            <a:spLocks noChangeAspect="1" noChangeArrowheads="1"/>
          </p:cNvSpPr>
          <p:nvPr/>
        </p:nvSpPr>
        <p:spPr bwMode="auto">
          <a:xfrm>
            <a:off x="3067050" y="1312863"/>
            <a:ext cx="280988" cy="971550"/>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1747" name="Rectangle 19"/>
          <p:cNvSpPr>
            <a:spLocks noChangeAspect="1" noChangeArrowheads="1"/>
          </p:cNvSpPr>
          <p:nvPr/>
        </p:nvSpPr>
        <p:spPr bwMode="auto">
          <a:xfrm>
            <a:off x="4638675" y="2041525"/>
            <a:ext cx="280988" cy="973138"/>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1748" name="Text Box 20"/>
          <p:cNvSpPr txBox="1">
            <a:spLocks noChangeAspect="1" noChangeArrowheads="1"/>
          </p:cNvSpPr>
          <p:nvPr/>
        </p:nvSpPr>
        <p:spPr bwMode="auto">
          <a:xfrm>
            <a:off x="2505075" y="295275"/>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A</a:t>
            </a:r>
          </a:p>
        </p:txBody>
      </p:sp>
      <p:sp>
        <p:nvSpPr>
          <p:cNvPr id="201749" name="Text Box 21"/>
          <p:cNvSpPr txBox="1">
            <a:spLocks noChangeAspect="1" noChangeArrowheads="1"/>
          </p:cNvSpPr>
          <p:nvPr/>
        </p:nvSpPr>
        <p:spPr bwMode="auto">
          <a:xfrm>
            <a:off x="2578100" y="4219575"/>
            <a:ext cx="561975" cy="487363"/>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B</a:t>
            </a:r>
          </a:p>
        </p:txBody>
      </p:sp>
      <p:sp>
        <p:nvSpPr>
          <p:cNvPr id="201750" name="Text Box 22"/>
          <p:cNvSpPr txBox="1">
            <a:spLocks noChangeAspect="1" noChangeArrowheads="1"/>
          </p:cNvSpPr>
          <p:nvPr/>
        </p:nvSpPr>
        <p:spPr bwMode="auto">
          <a:xfrm>
            <a:off x="741363" y="4003675"/>
            <a:ext cx="560387" cy="487363"/>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C</a:t>
            </a:r>
          </a:p>
        </p:txBody>
      </p:sp>
      <p:sp>
        <p:nvSpPr>
          <p:cNvPr id="201751" name="Text Box 23"/>
          <p:cNvSpPr txBox="1">
            <a:spLocks noChangeAspect="1" noChangeArrowheads="1"/>
          </p:cNvSpPr>
          <p:nvPr/>
        </p:nvSpPr>
        <p:spPr bwMode="auto">
          <a:xfrm>
            <a:off x="4810125" y="4076700"/>
            <a:ext cx="561975" cy="487363"/>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D</a:t>
            </a:r>
          </a:p>
        </p:txBody>
      </p:sp>
      <p:sp>
        <p:nvSpPr>
          <p:cNvPr id="201752" name="Text Box 24"/>
          <p:cNvSpPr txBox="1">
            <a:spLocks noChangeAspect="1" noChangeArrowheads="1"/>
          </p:cNvSpPr>
          <p:nvPr/>
        </p:nvSpPr>
        <p:spPr bwMode="auto">
          <a:xfrm>
            <a:off x="777875" y="1555750"/>
            <a:ext cx="560388"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r>
              <a:rPr lang="en-US" altLang="zh-CN" sz="3600" b="1" baseline="-25000">
                <a:latin typeface="Times New Roman" pitchFamily="18" charset="0"/>
              </a:rPr>
              <a:t>1</a:t>
            </a:r>
            <a:endParaRPr lang="en-US" altLang="zh-CN" sz="3600" b="1">
              <a:latin typeface="Times New Roman" pitchFamily="18" charset="0"/>
            </a:endParaRPr>
          </a:p>
        </p:txBody>
      </p:sp>
      <p:sp>
        <p:nvSpPr>
          <p:cNvPr id="201753" name="Text Box 25"/>
          <p:cNvSpPr txBox="1">
            <a:spLocks noChangeAspect="1" noChangeArrowheads="1"/>
          </p:cNvSpPr>
          <p:nvPr/>
        </p:nvSpPr>
        <p:spPr bwMode="auto">
          <a:xfrm>
            <a:off x="2614613" y="1555750"/>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r>
              <a:rPr lang="en-US" altLang="zh-CN" sz="3600" b="1" baseline="-25000">
                <a:latin typeface="Times New Roman" pitchFamily="18" charset="0"/>
              </a:rPr>
              <a:t>2</a:t>
            </a:r>
            <a:endParaRPr lang="en-US" altLang="zh-CN" sz="3600" b="1">
              <a:latin typeface="Times New Roman" pitchFamily="18" charset="0"/>
            </a:endParaRPr>
          </a:p>
        </p:txBody>
      </p:sp>
      <p:sp>
        <p:nvSpPr>
          <p:cNvPr id="201754" name="Text Box 26"/>
          <p:cNvSpPr txBox="1">
            <a:spLocks noChangeAspect="1" noChangeArrowheads="1"/>
          </p:cNvSpPr>
          <p:nvPr/>
        </p:nvSpPr>
        <p:spPr bwMode="auto">
          <a:xfrm>
            <a:off x="4211638" y="1484313"/>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p>
        </p:txBody>
      </p:sp>
      <p:sp>
        <p:nvSpPr>
          <p:cNvPr id="201755" name="Text Box 27"/>
          <p:cNvSpPr txBox="1">
            <a:spLocks noChangeAspect="1" noChangeArrowheads="1"/>
          </p:cNvSpPr>
          <p:nvPr/>
        </p:nvSpPr>
        <p:spPr bwMode="auto">
          <a:xfrm>
            <a:off x="777875" y="2397125"/>
            <a:ext cx="560388" cy="487363"/>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sym typeface="Symbol" pitchFamily="18" charset="2"/>
              </a:rPr>
              <a:t></a:t>
            </a:r>
            <a:r>
              <a:rPr lang="en-US" altLang="zh-CN" sz="3600" b="1" baseline="-25000">
                <a:latin typeface="Times New Roman" pitchFamily="18" charset="0"/>
              </a:rPr>
              <a:t>1</a:t>
            </a:r>
            <a:endParaRPr lang="en-US" altLang="zh-CN" sz="3600" b="1">
              <a:latin typeface="Times New Roman" pitchFamily="18" charset="0"/>
            </a:endParaRPr>
          </a:p>
        </p:txBody>
      </p:sp>
      <p:sp>
        <p:nvSpPr>
          <p:cNvPr id="201756" name="Text Box 28"/>
          <p:cNvSpPr txBox="1">
            <a:spLocks noChangeAspect="1" noChangeArrowheads="1"/>
          </p:cNvSpPr>
          <p:nvPr/>
        </p:nvSpPr>
        <p:spPr bwMode="auto">
          <a:xfrm>
            <a:off x="2663825" y="2384425"/>
            <a:ext cx="561975" cy="487363"/>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sym typeface="Symbol" pitchFamily="18" charset="2"/>
              </a:rPr>
              <a:t></a:t>
            </a:r>
            <a:r>
              <a:rPr lang="en-US" altLang="zh-CN" sz="3600" b="1" baseline="-25000">
                <a:latin typeface="Times New Roman" pitchFamily="18" charset="0"/>
              </a:rPr>
              <a:t>2</a:t>
            </a:r>
            <a:endParaRPr lang="en-US" altLang="zh-CN" sz="3600" b="1">
              <a:latin typeface="Times New Roman" pitchFamily="18" charset="0"/>
            </a:endParaRPr>
          </a:p>
        </p:txBody>
      </p:sp>
      <p:sp>
        <p:nvSpPr>
          <p:cNvPr id="201757" name="Text Box 29"/>
          <p:cNvSpPr txBox="1">
            <a:spLocks noChangeAspect="1" noChangeArrowheads="1"/>
          </p:cNvSpPr>
          <p:nvPr/>
        </p:nvSpPr>
        <p:spPr bwMode="auto">
          <a:xfrm>
            <a:off x="3797300" y="2168525"/>
            <a:ext cx="560388" cy="485775"/>
          </a:xfrm>
          <a:prstGeom prst="rect">
            <a:avLst/>
          </a:prstGeom>
          <a:noFill/>
          <a:ln w="38100">
            <a:noFill/>
            <a:miter lim="800000"/>
            <a:headEnd/>
            <a:tailEnd/>
          </a:ln>
        </p:spPr>
        <p:txBody>
          <a:bodyPr lIns="0" tIns="0" rIns="0" bIns="0"/>
          <a:lstStyle/>
          <a:p>
            <a:pPr algn="just" eaLnBrk="0" hangingPunct="0"/>
            <a:r>
              <a:rPr lang="en-US" altLang="zh-CN" sz="3600" b="1">
                <a:solidFill>
                  <a:srgbClr val="FF3300"/>
                </a:solidFill>
                <a:latin typeface="Times New Roman" pitchFamily="18" charset="0"/>
              </a:rPr>
              <a:t>I</a:t>
            </a:r>
            <a:r>
              <a:rPr lang="en-US" altLang="zh-CN" sz="3600" b="1" baseline="-25000">
                <a:solidFill>
                  <a:srgbClr val="FF3300"/>
                </a:solidFill>
                <a:latin typeface="Times New Roman" pitchFamily="18" charset="0"/>
              </a:rPr>
              <a:t>2</a:t>
            </a:r>
            <a:endParaRPr lang="en-US" altLang="zh-CN" sz="3600" b="1">
              <a:solidFill>
                <a:srgbClr val="FF3300"/>
              </a:solidFill>
              <a:latin typeface="Times New Roman" pitchFamily="18" charset="0"/>
            </a:endParaRPr>
          </a:p>
        </p:txBody>
      </p:sp>
      <p:sp>
        <p:nvSpPr>
          <p:cNvPr id="201758" name="Text Box 30"/>
          <p:cNvSpPr txBox="1">
            <a:spLocks noChangeAspect="1" noChangeArrowheads="1"/>
          </p:cNvSpPr>
          <p:nvPr/>
        </p:nvSpPr>
        <p:spPr bwMode="auto">
          <a:xfrm>
            <a:off x="5199063" y="2284413"/>
            <a:ext cx="561975" cy="485775"/>
          </a:xfrm>
          <a:prstGeom prst="rect">
            <a:avLst/>
          </a:prstGeom>
          <a:noFill/>
          <a:ln w="38100">
            <a:noFill/>
            <a:miter lim="800000"/>
            <a:headEnd/>
            <a:tailEnd/>
          </a:ln>
        </p:spPr>
        <p:txBody>
          <a:bodyPr lIns="0" tIns="0" rIns="0" bIns="0"/>
          <a:lstStyle/>
          <a:p>
            <a:pPr algn="just" eaLnBrk="0" hangingPunct="0"/>
            <a:r>
              <a:rPr lang="en-US" altLang="zh-CN" sz="3600" b="1">
                <a:solidFill>
                  <a:srgbClr val="FF3300"/>
                </a:solidFill>
                <a:latin typeface="Times New Roman" pitchFamily="18" charset="0"/>
              </a:rPr>
              <a:t>I</a:t>
            </a:r>
            <a:r>
              <a:rPr lang="en-US" altLang="zh-CN" sz="3600" b="1" baseline="-25000">
                <a:solidFill>
                  <a:srgbClr val="FF3300"/>
                </a:solidFill>
                <a:latin typeface="Times New Roman" pitchFamily="18" charset="0"/>
              </a:rPr>
              <a:t>3</a:t>
            </a:r>
            <a:endParaRPr lang="en-US" altLang="zh-CN" sz="3600" b="1">
              <a:solidFill>
                <a:srgbClr val="FF3300"/>
              </a:solidFill>
              <a:latin typeface="Times New Roman" pitchFamily="18" charset="0"/>
            </a:endParaRPr>
          </a:p>
        </p:txBody>
      </p:sp>
      <p:grpSp>
        <p:nvGrpSpPr>
          <p:cNvPr id="5" name="Group 31"/>
          <p:cNvGrpSpPr>
            <a:grpSpLocks/>
          </p:cNvGrpSpPr>
          <p:nvPr/>
        </p:nvGrpSpPr>
        <p:grpSpPr bwMode="auto">
          <a:xfrm>
            <a:off x="1822450" y="1798638"/>
            <a:ext cx="703263" cy="1216025"/>
            <a:chOff x="1148" y="1133"/>
            <a:chExt cx="443" cy="766"/>
          </a:xfrm>
        </p:grpSpPr>
        <p:sp>
          <p:nvSpPr>
            <p:cNvPr id="201760" name="Text Box 32"/>
            <p:cNvSpPr txBox="1">
              <a:spLocks noChangeAspect="1" noChangeArrowheads="1"/>
            </p:cNvSpPr>
            <p:nvPr/>
          </p:nvSpPr>
          <p:spPr bwMode="auto">
            <a:xfrm>
              <a:off x="1238" y="1343"/>
              <a:ext cx="353" cy="306"/>
            </a:xfrm>
            <a:prstGeom prst="rect">
              <a:avLst/>
            </a:prstGeom>
            <a:noFill/>
            <a:ln w="38100">
              <a:noFill/>
              <a:miter lim="800000"/>
              <a:headEnd/>
              <a:tailEnd/>
            </a:ln>
          </p:spPr>
          <p:txBody>
            <a:bodyPr lIns="0" tIns="0" rIns="0" bIns="0"/>
            <a:lstStyle/>
            <a:p>
              <a:pPr algn="just" eaLnBrk="0" hangingPunct="0"/>
              <a:r>
                <a:rPr lang="en-US" altLang="zh-CN" sz="3600" b="1">
                  <a:solidFill>
                    <a:srgbClr val="FF3300"/>
                  </a:solidFill>
                  <a:latin typeface="Times New Roman" pitchFamily="18" charset="0"/>
                </a:rPr>
                <a:t>I</a:t>
              </a:r>
              <a:r>
                <a:rPr lang="en-US" altLang="zh-CN" sz="3600" b="1" baseline="-25000">
                  <a:solidFill>
                    <a:srgbClr val="FF3300"/>
                  </a:solidFill>
                  <a:latin typeface="Times New Roman" pitchFamily="18" charset="0"/>
                </a:rPr>
                <a:t>1</a:t>
              </a:r>
              <a:endParaRPr lang="en-US" altLang="zh-CN" sz="3600" b="1">
                <a:solidFill>
                  <a:srgbClr val="FF3300"/>
                </a:solidFill>
                <a:latin typeface="Times New Roman" pitchFamily="18" charset="0"/>
              </a:endParaRPr>
            </a:p>
          </p:txBody>
        </p:sp>
        <p:sp>
          <p:nvSpPr>
            <p:cNvPr id="201761" name="Line 33"/>
            <p:cNvSpPr>
              <a:spLocks noChangeAspect="1" noChangeShapeType="1"/>
            </p:cNvSpPr>
            <p:nvPr/>
          </p:nvSpPr>
          <p:spPr bwMode="auto">
            <a:xfrm flipV="1">
              <a:off x="1148" y="1133"/>
              <a:ext cx="0" cy="766"/>
            </a:xfrm>
            <a:prstGeom prst="line">
              <a:avLst/>
            </a:prstGeom>
            <a:noFill/>
            <a:ln w="38100">
              <a:solidFill>
                <a:srgbClr val="FF3300"/>
              </a:solidFill>
              <a:round/>
              <a:headEnd/>
              <a:tailEnd type="stealth" w="med" len="med"/>
            </a:ln>
          </p:spPr>
          <p:txBody>
            <a:bodyPr/>
            <a:lstStyle/>
            <a:p>
              <a:endParaRPr lang="zh-CN" altLang="en-US"/>
            </a:p>
          </p:txBody>
        </p:sp>
      </p:grpSp>
      <p:sp>
        <p:nvSpPr>
          <p:cNvPr id="201762" name="Line 34"/>
          <p:cNvSpPr>
            <a:spLocks noChangeAspect="1" noChangeShapeType="1"/>
          </p:cNvSpPr>
          <p:nvPr/>
        </p:nvSpPr>
        <p:spPr bwMode="auto">
          <a:xfrm flipV="1">
            <a:off x="3657600" y="1808163"/>
            <a:ext cx="0" cy="1216025"/>
          </a:xfrm>
          <a:prstGeom prst="line">
            <a:avLst/>
          </a:prstGeom>
          <a:noFill/>
          <a:ln w="38100">
            <a:solidFill>
              <a:srgbClr val="FF3300"/>
            </a:solidFill>
            <a:round/>
            <a:headEnd/>
            <a:tailEnd type="stealth" w="med" len="med"/>
          </a:ln>
        </p:spPr>
        <p:txBody>
          <a:bodyPr/>
          <a:lstStyle/>
          <a:p>
            <a:endParaRPr lang="zh-CN" altLang="en-US"/>
          </a:p>
        </p:txBody>
      </p:sp>
      <p:sp>
        <p:nvSpPr>
          <p:cNvPr id="201763" name="Line 35"/>
          <p:cNvSpPr>
            <a:spLocks noChangeAspect="1" noChangeShapeType="1"/>
          </p:cNvSpPr>
          <p:nvPr/>
        </p:nvSpPr>
        <p:spPr bwMode="auto">
          <a:xfrm>
            <a:off x="5111750" y="2024063"/>
            <a:ext cx="0" cy="973137"/>
          </a:xfrm>
          <a:prstGeom prst="line">
            <a:avLst/>
          </a:prstGeom>
          <a:noFill/>
          <a:ln w="38100">
            <a:solidFill>
              <a:srgbClr val="FF3300"/>
            </a:solidFill>
            <a:round/>
            <a:headEnd/>
            <a:tailEnd type="stealth" w="med" len="med"/>
          </a:ln>
        </p:spPr>
        <p:txBody>
          <a:bodyPr/>
          <a:lstStyle/>
          <a:p>
            <a:endParaRPr lang="zh-CN" altLang="en-US"/>
          </a:p>
        </p:txBody>
      </p:sp>
      <p:sp>
        <p:nvSpPr>
          <p:cNvPr id="201764" name="AutoShape 36"/>
          <p:cNvSpPr>
            <a:spLocks noChangeAspect="1" noChangeArrowheads="1"/>
          </p:cNvSpPr>
          <p:nvPr/>
        </p:nvSpPr>
        <p:spPr bwMode="auto">
          <a:xfrm>
            <a:off x="2112963" y="3014663"/>
            <a:ext cx="280987" cy="971550"/>
          </a:xfrm>
          <a:prstGeom prst="curvedLeftArrow">
            <a:avLst>
              <a:gd name="adj1" fmla="val 69153"/>
              <a:gd name="adj2" fmla="val 138305"/>
              <a:gd name="adj3" fmla="val 33333"/>
            </a:avLst>
          </a:prstGeom>
          <a:solidFill>
            <a:srgbClr val="FFFFFF"/>
          </a:solidFill>
          <a:ln w="38100">
            <a:solidFill>
              <a:srgbClr val="000000"/>
            </a:solidFill>
            <a:miter lim="800000"/>
            <a:headEnd/>
            <a:tailEnd/>
          </a:ln>
        </p:spPr>
        <p:txBody>
          <a:bodyPr/>
          <a:lstStyle/>
          <a:p>
            <a:endParaRPr lang="zh-CN" altLang="en-US"/>
          </a:p>
        </p:txBody>
      </p:sp>
      <p:sp>
        <p:nvSpPr>
          <p:cNvPr id="201765" name="AutoShape 37"/>
          <p:cNvSpPr>
            <a:spLocks noChangeAspect="1" noChangeArrowheads="1"/>
          </p:cNvSpPr>
          <p:nvPr/>
        </p:nvSpPr>
        <p:spPr bwMode="auto">
          <a:xfrm>
            <a:off x="3838575" y="3032125"/>
            <a:ext cx="280988" cy="971550"/>
          </a:xfrm>
          <a:prstGeom prst="curvedLeftArrow">
            <a:avLst>
              <a:gd name="adj1" fmla="val 69601"/>
              <a:gd name="adj2" fmla="val 138305"/>
              <a:gd name="adj3" fmla="val 33333"/>
            </a:avLst>
          </a:prstGeom>
          <a:solidFill>
            <a:srgbClr val="FFFFFF"/>
          </a:solidFill>
          <a:ln w="38100">
            <a:solidFill>
              <a:srgbClr val="000000"/>
            </a:solidFill>
            <a:miter lim="800000"/>
            <a:headEnd/>
            <a:tailEnd/>
          </a:ln>
        </p:spPr>
        <p:txBody>
          <a:bodyPr/>
          <a:lstStyle/>
          <a:p>
            <a:endParaRPr lang="zh-CN" altLang="en-US"/>
          </a:p>
        </p:txBody>
      </p:sp>
      <p:sp>
        <p:nvSpPr>
          <p:cNvPr id="201766" name="Oval 38"/>
          <p:cNvSpPr>
            <a:spLocks noChangeArrowheads="1"/>
          </p:cNvSpPr>
          <p:nvPr/>
        </p:nvSpPr>
        <p:spPr bwMode="auto">
          <a:xfrm>
            <a:off x="3025775" y="700088"/>
            <a:ext cx="250825" cy="252412"/>
          </a:xfrm>
          <a:prstGeom prst="ellipse">
            <a:avLst/>
          </a:prstGeom>
          <a:solidFill>
            <a:srgbClr val="FF3300"/>
          </a:solidFill>
          <a:ln w="9525">
            <a:solidFill>
              <a:schemeClr val="tx1"/>
            </a:solidFill>
            <a:round/>
            <a:headEnd/>
            <a:tailEnd/>
          </a:ln>
          <a:effectLst/>
        </p:spPr>
        <p:txBody>
          <a:bodyPr wrap="none" anchor="ctr"/>
          <a:lstStyle/>
          <a:p>
            <a:endParaRPr lang="zh-CN" altLang="en-US"/>
          </a:p>
        </p:txBody>
      </p:sp>
      <p:sp>
        <p:nvSpPr>
          <p:cNvPr id="201767" name="Oval 39"/>
          <p:cNvSpPr>
            <a:spLocks noChangeArrowheads="1"/>
          </p:cNvSpPr>
          <p:nvPr/>
        </p:nvSpPr>
        <p:spPr bwMode="auto">
          <a:xfrm>
            <a:off x="2989263" y="4084638"/>
            <a:ext cx="250825" cy="252412"/>
          </a:xfrm>
          <a:prstGeom prst="ellipse">
            <a:avLst/>
          </a:prstGeom>
          <a:solidFill>
            <a:srgbClr val="FF3300"/>
          </a:solidFill>
          <a:ln w="9525">
            <a:solidFill>
              <a:schemeClr val="tx1"/>
            </a:solidFill>
            <a:round/>
            <a:headEnd/>
            <a:tailEnd/>
          </a:ln>
          <a:effectLst/>
        </p:spPr>
        <p:txBody>
          <a:bodyPr wrap="none" anchor="ctr"/>
          <a:lstStyle/>
          <a:p>
            <a:endParaRPr lang="zh-CN" altLang="en-US"/>
          </a:p>
        </p:txBody>
      </p:sp>
      <p:graphicFrame>
        <p:nvGraphicFramePr>
          <p:cNvPr id="201768" name="Object 40"/>
          <p:cNvGraphicFramePr>
            <a:graphicFrameLocks noGrp="1" noChangeAspect="1"/>
          </p:cNvGraphicFramePr>
          <p:nvPr>
            <p:ph idx="1"/>
          </p:nvPr>
        </p:nvGraphicFramePr>
        <p:xfrm>
          <a:off x="5829300" y="2276475"/>
          <a:ext cx="2820988" cy="742950"/>
        </p:xfrm>
        <a:graphic>
          <a:graphicData uri="http://schemas.openxmlformats.org/presentationml/2006/ole">
            <mc:AlternateContent xmlns:mc="http://schemas.openxmlformats.org/markup-compatibility/2006">
              <mc:Choice xmlns:v="urn:schemas-microsoft-com:vml" Requires="v">
                <p:oleObj spid="_x0000_s106500" name="公式" r:id="rId3" imgW="901440" imgH="228600" progId="Equation.3">
                  <p:embed/>
                </p:oleObj>
              </mc:Choice>
              <mc:Fallback>
                <p:oleObj name="公式" r:id="rId3" imgW="901440" imgH="2286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9300" y="2276475"/>
                        <a:ext cx="2820988" cy="742950"/>
                      </a:xfrm>
                      <a:prstGeom prst="rect">
                        <a:avLst/>
                      </a:prstGeom>
                      <a:solidFill>
                        <a:srgbClr val="FFFFCC"/>
                      </a:solidFill>
                      <a:ln w="9525">
                        <a:solidFill>
                          <a:srgbClr val="FF6600"/>
                        </a:solidFill>
                        <a:miter lim="800000"/>
                        <a:headEnd/>
                        <a:tailEnd/>
                      </a:ln>
                    </p:spPr>
                  </p:pic>
                </p:oleObj>
              </mc:Fallback>
            </mc:AlternateContent>
          </a:graphicData>
        </a:graphic>
      </p:graphicFrame>
      <p:sp>
        <p:nvSpPr>
          <p:cNvPr id="201769" name="Text Box 41"/>
          <p:cNvSpPr txBox="1">
            <a:spLocks noChangeArrowheads="1"/>
          </p:cNvSpPr>
          <p:nvPr/>
        </p:nvSpPr>
        <p:spPr bwMode="auto">
          <a:xfrm>
            <a:off x="5040313" y="657225"/>
            <a:ext cx="3887787" cy="579438"/>
          </a:xfrm>
          <a:prstGeom prst="rect">
            <a:avLst/>
          </a:prstGeom>
          <a:noFill/>
          <a:ln w="9525">
            <a:noFill/>
            <a:miter lim="800000"/>
            <a:headEnd/>
            <a:tailEnd/>
          </a:ln>
          <a:effectLst/>
        </p:spPr>
        <p:txBody>
          <a:bodyPr>
            <a:spAutoFit/>
          </a:bodyPr>
          <a:lstStyle/>
          <a:p>
            <a:pPr algn="just" eaLnBrk="0" hangingPunct="0">
              <a:spcBef>
                <a:spcPct val="50000"/>
              </a:spcBef>
            </a:pPr>
            <a:r>
              <a:rPr lang="zh-CN" altLang="en-US" sz="3200" b="1">
                <a:latin typeface="Times New Roman" pitchFamily="18" charset="0"/>
                <a:ea typeface="黑体" pitchFamily="2" charset="-122"/>
              </a:rPr>
              <a:t>设各支路电流方向：</a:t>
            </a:r>
          </a:p>
        </p:txBody>
      </p:sp>
      <p:sp>
        <p:nvSpPr>
          <p:cNvPr id="201770" name="Text Box 42"/>
          <p:cNvSpPr txBox="1">
            <a:spLocks noChangeArrowheads="1"/>
          </p:cNvSpPr>
          <p:nvPr/>
        </p:nvSpPr>
        <p:spPr bwMode="auto">
          <a:xfrm>
            <a:off x="5724525" y="1557338"/>
            <a:ext cx="1692275" cy="519112"/>
          </a:xfrm>
          <a:prstGeom prst="rect">
            <a:avLst/>
          </a:prstGeom>
          <a:noFill/>
          <a:ln w="9525">
            <a:noFill/>
            <a:miter lim="800000"/>
            <a:headEnd/>
            <a:tailEnd/>
          </a:ln>
          <a:effectLst/>
        </p:spPr>
        <p:txBody>
          <a:bodyPr>
            <a:spAutoFit/>
          </a:bodyPr>
          <a:lstStyle/>
          <a:p>
            <a:pPr algn="just" eaLnBrk="0" hangingPunct="0">
              <a:spcBef>
                <a:spcPct val="50000"/>
              </a:spcBef>
            </a:pPr>
            <a:r>
              <a:rPr lang="zh-CN" altLang="en-US" sz="2800" b="1">
                <a:latin typeface="黑体" pitchFamily="2" charset="-122"/>
                <a:ea typeface="黑体" pitchFamily="2" charset="-122"/>
              </a:rPr>
              <a:t>节点</a:t>
            </a:r>
            <a:r>
              <a:rPr lang="en-US" altLang="zh-CN" sz="2800" b="1">
                <a:latin typeface="黑体" pitchFamily="2" charset="-122"/>
                <a:ea typeface="黑体" pitchFamily="2" charset="-122"/>
              </a:rPr>
              <a:t>A</a:t>
            </a:r>
            <a:r>
              <a:rPr lang="zh-CN" altLang="en-US" sz="2800" b="1">
                <a:latin typeface="黑体" pitchFamily="2" charset="-122"/>
                <a:ea typeface="黑体" pitchFamily="2" charset="-122"/>
              </a:rPr>
              <a:t>：</a:t>
            </a:r>
          </a:p>
        </p:txBody>
      </p:sp>
      <p:graphicFrame>
        <p:nvGraphicFramePr>
          <p:cNvPr id="201771" name="Object 43"/>
          <p:cNvGraphicFramePr>
            <a:graphicFrameLocks noChangeAspect="1"/>
          </p:cNvGraphicFramePr>
          <p:nvPr/>
        </p:nvGraphicFramePr>
        <p:xfrm>
          <a:off x="5699125" y="3681413"/>
          <a:ext cx="3000375" cy="676275"/>
        </p:xfrm>
        <a:graphic>
          <a:graphicData uri="http://schemas.openxmlformats.org/presentationml/2006/ole">
            <mc:AlternateContent xmlns:mc="http://schemas.openxmlformats.org/markup-compatibility/2006">
              <mc:Choice xmlns:v="urn:schemas-microsoft-com:vml" Requires="v">
                <p:oleObj spid="_x0000_s106501" name="公式" r:id="rId5" imgW="1015920" imgH="228600" progId="Equation.3">
                  <p:embed/>
                </p:oleObj>
              </mc:Choice>
              <mc:Fallback>
                <p:oleObj name="公式" r:id="rId5" imgW="101592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125" y="3681413"/>
                        <a:ext cx="3000375" cy="676275"/>
                      </a:xfrm>
                      <a:prstGeom prst="rect">
                        <a:avLst/>
                      </a:prstGeom>
                      <a:solidFill>
                        <a:srgbClr val="FFFFCC"/>
                      </a:solidFill>
                      <a:ln w="9525">
                        <a:solidFill>
                          <a:srgbClr val="FF6600"/>
                        </a:solidFill>
                        <a:miter lim="800000"/>
                        <a:headEnd/>
                        <a:tailEnd/>
                      </a:ln>
                    </p:spPr>
                  </p:pic>
                </p:oleObj>
              </mc:Fallback>
            </mc:AlternateContent>
          </a:graphicData>
        </a:graphic>
      </p:graphicFrame>
      <p:sp>
        <p:nvSpPr>
          <p:cNvPr id="201772" name="Text Box 44"/>
          <p:cNvSpPr txBox="1">
            <a:spLocks noChangeArrowheads="1"/>
          </p:cNvSpPr>
          <p:nvPr/>
        </p:nvSpPr>
        <p:spPr bwMode="auto">
          <a:xfrm>
            <a:off x="5832475" y="3105150"/>
            <a:ext cx="1692275" cy="519113"/>
          </a:xfrm>
          <a:prstGeom prst="rect">
            <a:avLst/>
          </a:prstGeom>
          <a:noFill/>
          <a:ln w="9525">
            <a:noFill/>
            <a:miter lim="800000"/>
            <a:headEnd/>
            <a:tailEnd/>
          </a:ln>
          <a:effectLst/>
        </p:spPr>
        <p:txBody>
          <a:bodyPr>
            <a:spAutoFit/>
          </a:bodyPr>
          <a:lstStyle/>
          <a:p>
            <a:pPr algn="just" eaLnBrk="0" hangingPunct="0">
              <a:spcBef>
                <a:spcPct val="50000"/>
              </a:spcBef>
            </a:pPr>
            <a:r>
              <a:rPr lang="zh-CN" altLang="en-US" sz="2800" b="1">
                <a:latin typeface="黑体" pitchFamily="2" charset="-122"/>
                <a:ea typeface="黑体" pitchFamily="2" charset="-122"/>
              </a:rPr>
              <a:t>节点</a:t>
            </a:r>
            <a:r>
              <a:rPr lang="en-US" altLang="zh-CN" sz="2800" b="1">
                <a:latin typeface="黑体" pitchFamily="2" charset="-122"/>
                <a:ea typeface="黑体" pitchFamily="2" charset="-122"/>
              </a:rPr>
              <a:t>B</a:t>
            </a:r>
            <a:r>
              <a:rPr lang="zh-CN" altLang="en-US" sz="2800" b="1">
                <a:latin typeface="黑体" pitchFamily="2" charset="-122"/>
                <a:ea typeface="黑体" pitchFamily="2" charset="-122"/>
              </a:rPr>
              <a:t>：</a:t>
            </a:r>
          </a:p>
        </p:txBody>
      </p:sp>
      <p:sp>
        <p:nvSpPr>
          <p:cNvPr id="201773" name="Text Box 45"/>
          <p:cNvSpPr txBox="1">
            <a:spLocks noChangeArrowheads="1"/>
          </p:cNvSpPr>
          <p:nvPr/>
        </p:nvSpPr>
        <p:spPr bwMode="auto">
          <a:xfrm>
            <a:off x="647700" y="5445125"/>
            <a:ext cx="7956550" cy="579438"/>
          </a:xfrm>
          <a:prstGeom prst="rect">
            <a:avLst/>
          </a:prstGeom>
          <a:noFill/>
          <a:ln w="9525">
            <a:noFill/>
            <a:miter lim="800000"/>
            <a:headEnd/>
            <a:tailEnd/>
          </a:ln>
          <a:effectLst/>
        </p:spPr>
        <p:txBody>
          <a:bodyPr>
            <a:spAutoFit/>
          </a:bodyPr>
          <a:lstStyle/>
          <a:p>
            <a:pPr algn="just" eaLnBrk="0" hangingPunct="0">
              <a:spcBef>
                <a:spcPct val="50000"/>
              </a:spcBef>
            </a:pPr>
            <a:r>
              <a:rPr lang="zh-CN" altLang="en-US" sz="3200" b="1">
                <a:latin typeface="黑体" pitchFamily="2" charset="-122"/>
                <a:ea typeface="黑体" pitchFamily="2" charset="-122"/>
              </a:rPr>
              <a:t>节点</a:t>
            </a:r>
            <a:r>
              <a:rPr lang="en-US" altLang="zh-CN" sz="3200" b="1">
                <a:latin typeface="黑体" pitchFamily="2" charset="-122"/>
                <a:ea typeface="黑体" pitchFamily="2" charset="-122"/>
              </a:rPr>
              <a:t>n=2</a:t>
            </a:r>
            <a:r>
              <a:rPr lang="zh-CN" altLang="en-US" sz="3200" b="1">
                <a:latin typeface="黑体" pitchFamily="2" charset="-122"/>
                <a:ea typeface="黑体" pitchFamily="2" charset="-122"/>
              </a:rPr>
              <a:t>，只有</a:t>
            </a:r>
            <a:r>
              <a:rPr lang="en-US" altLang="zh-CN" sz="3200" b="1">
                <a:latin typeface="黑体" pitchFamily="2" charset="-122"/>
                <a:ea typeface="黑体" pitchFamily="2" charset="-122"/>
              </a:rPr>
              <a:t>n-1=1</a:t>
            </a:r>
            <a:r>
              <a:rPr lang="zh-CN" altLang="en-US" sz="3200" b="1">
                <a:latin typeface="黑体" pitchFamily="2" charset="-122"/>
                <a:ea typeface="黑体" pitchFamily="2" charset="-122"/>
              </a:rPr>
              <a:t>个独立的节点电流方程</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1767"/>
                                        </p:tgtEl>
                                        <p:attrNameLst>
                                          <p:attrName>style.visibility</p:attrName>
                                        </p:attrNameLst>
                                      </p:cBhvr>
                                      <p:to>
                                        <p:strVal val="visible"/>
                                      </p:to>
                                    </p:set>
                                    <p:animEffect transition="in" filter="blinds(horizontal)">
                                      <p:cBhvr>
                                        <p:cTn id="7" dur="500"/>
                                        <p:tgtEl>
                                          <p:spTgt spid="20176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1766"/>
                                        </p:tgtEl>
                                        <p:attrNameLst>
                                          <p:attrName>style.visibility</p:attrName>
                                        </p:attrNameLst>
                                      </p:cBhvr>
                                      <p:to>
                                        <p:strVal val="visible"/>
                                      </p:to>
                                    </p:set>
                                    <p:animEffect transition="in" filter="blinds(horizontal)">
                                      <p:cBhvr>
                                        <p:cTn id="10" dur="500"/>
                                        <p:tgtEl>
                                          <p:spTgt spid="20176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01769"/>
                                        </p:tgtEl>
                                        <p:attrNameLst>
                                          <p:attrName>style.visibility</p:attrName>
                                        </p:attrNameLst>
                                      </p:cBhvr>
                                      <p:to>
                                        <p:strVal val="visible"/>
                                      </p:to>
                                    </p:set>
                                    <p:animEffect transition="in" filter="blinds(horizontal)">
                                      <p:cBhvr>
                                        <p:cTn id="15" dur="500"/>
                                        <p:tgtEl>
                                          <p:spTgt spid="20176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blinds(horizontal)">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01757"/>
                                        </p:tgtEl>
                                        <p:attrNameLst>
                                          <p:attrName>style.visibility</p:attrName>
                                        </p:attrNameLst>
                                      </p:cBhvr>
                                      <p:to>
                                        <p:strVal val="visible"/>
                                      </p:to>
                                    </p:set>
                                    <p:animEffect transition="in" filter="blinds(horizontal)">
                                      <p:cBhvr>
                                        <p:cTn id="25" dur="500"/>
                                        <p:tgtEl>
                                          <p:spTgt spid="20175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01762"/>
                                        </p:tgtEl>
                                        <p:attrNameLst>
                                          <p:attrName>style.visibility</p:attrName>
                                        </p:attrNameLst>
                                      </p:cBhvr>
                                      <p:to>
                                        <p:strVal val="visible"/>
                                      </p:to>
                                    </p:set>
                                    <p:animEffect transition="in" filter="blinds(horizontal)">
                                      <p:cBhvr>
                                        <p:cTn id="28" dur="500"/>
                                        <p:tgtEl>
                                          <p:spTgt spid="20176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1758"/>
                                        </p:tgtEl>
                                        <p:attrNameLst>
                                          <p:attrName>style.visibility</p:attrName>
                                        </p:attrNameLst>
                                      </p:cBhvr>
                                      <p:to>
                                        <p:strVal val="visible"/>
                                      </p:to>
                                    </p:set>
                                    <p:animEffect transition="in" filter="blinds(horizontal)">
                                      <p:cBhvr>
                                        <p:cTn id="33" dur="500"/>
                                        <p:tgtEl>
                                          <p:spTgt spid="201758"/>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01763"/>
                                        </p:tgtEl>
                                        <p:attrNameLst>
                                          <p:attrName>style.visibility</p:attrName>
                                        </p:attrNameLst>
                                      </p:cBhvr>
                                      <p:to>
                                        <p:strVal val="visible"/>
                                      </p:to>
                                    </p:set>
                                    <p:animEffect transition="in" filter="blinds(horizontal)">
                                      <p:cBhvr>
                                        <p:cTn id="36" dur="500"/>
                                        <p:tgtEl>
                                          <p:spTgt spid="201763"/>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01770"/>
                                        </p:tgtEl>
                                        <p:attrNameLst>
                                          <p:attrName>style.visibility</p:attrName>
                                        </p:attrNameLst>
                                      </p:cBhvr>
                                      <p:to>
                                        <p:strVal val="visible"/>
                                      </p:to>
                                    </p:set>
                                    <p:animEffect transition="in" filter="blinds(horizontal)">
                                      <p:cBhvr>
                                        <p:cTn id="41" dur="500"/>
                                        <p:tgtEl>
                                          <p:spTgt spid="201770"/>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01768"/>
                                        </p:tgtEl>
                                        <p:attrNameLst>
                                          <p:attrName>style.visibility</p:attrName>
                                        </p:attrNameLst>
                                      </p:cBhvr>
                                      <p:to>
                                        <p:strVal val="visible"/>
                                      </p:to>
                                    </p:set>
                                    <p:animEffect transition="in" filter="blinds(horizontal)">
                                      <p:cBhvr>
                                        <p:cTn id="46" dur="500"/>
                                        <p:tgtEl>
                                          <p:spTgt spid="201768"/>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01772"/>
                                        </p:tgtEl>
                                        <p:attrNameLst>
                                          <p:attrName>style.visibility</p:attrName>
                                        </p:attrNameLst>
                                      </p:cBhvr>
                                      <p:to>
                                        <p:strVal val="visible"/>
                                      </p:to>
                                    </p:set>
                                    <p:animEffect transition="in" filter="blinds(horizontal)">
                                      <p:cBhvr>
                                        <p:cTn id="51" dur="500"/>
                                        <p:tgtEl>
                                          <p:spTgt spid="201772"/>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201771"/>
                                        </p:tgtEl>
                                        <p:attrNameLst>
                                          <p:attrName>style.visibility</p:attrName>
                                        </p:attrNameLst>
                                      </p:cBhvr>
                                      <p:to>
                                        <p:strVal val="visible"/>
                                      </p:to>
                                    </p:set>
                                    <p:animEffect transition="in" filter="blinds(horizontal)">
                                      <p:cBhvr>
                                        <p:cTn id="56" dur="500"/>
                                        <p:tgtEl>
                                          <p:spTgt spid="201771"/>
                                        </p:tgtEl>
                                      </p:cBhvr>
                                    </p:animEffect>
                                  </p:childTnLst>
                                </p:cTn>
                              </p:par>
                            </p:childTnLst>
                          </p:cTn>
                        </p:par>
                      </p:childTnLst>
                    </p:cTn>
                  </p:par>
                  <p:par>
                    <p:cTn id="57" fill="hold">
                      <p:stCondLst>
                        <p:cond delay="indefinite"/>
                      </p:stCondLst>
                      <p:childTnLst>
                        <p:par>
                          <p:cTn id="58" fill="hold">
                            <p:stCondLst>
                              <p:cond delay="0"/>
                            </p:stCondLst>
                            <p:childTnLst>
                              <p:par>
                                <p:cTn id="59" presetID="3" presetClass="entr" presetSubtype="10" fill="hold" grpId="0" nodeType="clickEffect">
                                  <p:stCondLst>
                                    <p:cond delay="0"/>
                                  </p:stCondLst>
                                  <p:childTnLst>
                                    <p:set>
                                      <p:cBhvr>
                                        <p:cTn id="60" dur="1" fill="hold">
                                          <p:stCondLst>
                                            <p:cond delay="0"/>
                                          </p:stCondLst>
                                        </p:cTn>
                                        <p:tgtEl>
                                          <p:spTgt spid="201773"/>
                                        </p:tgtEl>
                                        <p:attrNameLst>
                                          <p:attrName>style.visibility</p:attrName>
                                        </p:attrNameLst>
                                      </p:cBhvr>
                                      <p:to>
                                        <p:strVal val="visible"/>
                                      </p:to>
                                    </p:set>
                                    <p:animEffect transition="in" filter="blinds(horizontal)">
                                      <p:cBhvr>
                                        <p:cTn id="61" dur="500"/>
                                        <p:tgtEl>
                                          <p:spTgt spid="2017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57" grpId="0"/>
      <p:bldP spid="201758" grpId="0"/>
      <p:bldP spid="201762" grpId="0" animBg="1"/>
      <p:bldP spid="201763" grpId="0" animBg="1"/>
      <p:bldP spid="201766" grpId="0" animBg="1"/>
      <p:bldP spid="201767" grpId="0" animBg="1"/>
      <p:bldP spid="201769" grpId="0"/>
      <p:bldP spid="201770" grpId="0"/>
      <p:bldP spid="201772" grpId="0"/>
      <p:bldP spid="20177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685800" y="0"/>
            <a:ext cx="7772400" cy="762000"/>
          </a:xfrm>
        </p:spPr>
        <p:txBody>
          <a:bodyPr/>
          <a:lstStyle/>
          <a:p>
            <a:r>
              <a:rPr lang="en-US" altLang="zh-CN" sz="3600" b="0"/>
              <a:t>3</a:t>
            </a:r>
            <a:r>
              <a:rPr lang="zh-CN" altLang="en-US" sz="3600" b="0"/>
              <a:t>、基尔霍夫第二方程组</a:t>
            </a:r>
          </a:p>
        </p:txBody>
      </p:sp>
      <p:graphicFrame>
        <p:nvGraphicFramePr>
          <p:cNvPr id="202755" name="Object 3"/>
          <p:cNvGraphicFramePr>
            <a:graphicFrameLocks noChangeAspect="1"/>
          </p:cNvGraphicFramePr>
          <p:nvPr/>
        </p:nvGraphicFramePr>
        <p:xfrm>
          <a:off x="431800" y="5624513"/>
          <a:ext cx="4643438" cy="1003300"/>
        </p:xfrm>
        <a:graphic>
          <a:graphicData uri="http://schemas.openxmlformats.org/presentationml/2006/ole">
            <mc:AlternateContent xmlns:mc="http://schemas.openxmlformats.org/markup-compatibility/2006">
              <mc:Choice xmlns:v="urn:schemas-microsoft-com:vml" Requires="v">
                <p:oleObj spid="_x0000_s107523" name="Equation" r:id="rId3" imgW="1511280" imgH="355320" progId="Equation.3">
                  <p:embed/>
                </p:oleObj>
              </mc:Choice>
              <mc:Fallback>
                <p:oleObj name="Equation" r:id="rId3" imgW="1511280" imgH="3553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00" y="5624513"/>
                        <a:ext cx="4643438" cy="1003300"/>
                      </a:xfrm>
                      <a:prstGeom prst="rect">
                        <a:avLst/>
                      </a:prstGeom>
                      <a:solidFill>
                        <a:srgbClr val="FFFFCC"/>
                      </a:solidFill>
                      <a:ln w="9525">
                        <a:solidFill>
                          <a:srgbClr val="FF6600"/>
                        </a:solidFill>
                        <a:miter lim="800000"/>
                        <a:headEnd/>
                        <a:tailEnd/>
                      </a:ln>
                    </p:spPr>
                  </p:pic>
                </p:oleObj>
              </mc:Fallback>
            </mc:AlternateContent>
          </a:graphicData>
        </a:graphic>
      </p:graphicFrame>
      <p:grpSp>
        <p:nvGrpSpPr>
          <p:cNvPr id="2" name="Group 4"/>
          <p:cNvGrpSpPr>
            <a:grpSpLocks noChangeAspect="1"/>
          </p:cNvGrpSpPr>
          <p:nvPr/>
        </p:nvGrpSpPr>
        <p:grpSpPr bwMode="auto">
          <a:xfrm>
            <a:off x="825500" y="817563"/>
            <a:ext cx="3367088" cy="3403600"/>
            <a:chOff x="1980" y="8148"/>
            <a:chExt cx="2160" cy="2184"/>
          </a:xfrm>
        </p:grpSpPr>
        <p:sp>
          <p:nvSpPr>
            <p:cNvPr id="202757" name="Line 5"/>
            <p:cNvSpPr>
              <a:spLocks noChangeAspect="1" noChangeShapeType="1"/>
            </p:cNvSpPr>
            <p:nvPr/>
          </p:nvSpPr>
          <p:spPr bwMode="auto">
            <a:xfrm>
              <a:off x="1980" y="8148"/>
              <a:ext cx="2160" cy="0"/>
            </a:xfrm>
            <a:prstGeom prst="line">
              <a:avLst/>
            </a:prstGeom>
            <a:noFill/>
            <a:ln w="38100">
              <a:solidFill>
                <a:srgbClr val="000000"/>
              </a:solidFill>
              <a:round/>
              <a:headEnd/>
              <a:tailEnd/>
            </a:ln>
          </p:spPr>
          <p:txBody>
            <a:bodyPr/>
            <a:lstStyle/>
            <a:p>
              <a:endParaRPr lang="zh-CN" altLang="en-US"/>
            </a:p>
          </p:txBody>
        </p:sp>
        <p:sp>
          <p:nvSpPr>
            <p:cNvPr id="202758" name="Line 6"/>
            <p:cNvSpPr>
              <a:spLocks noChangeAspect="1" noChangeShapeType="1"/>
            </p:cNvSpPr>
            <p:nvPr/>
          </p:nvSpPr>
          <p:spPr bwMode="auto">
            <a:xfrm>
              <a:off x="1980" y="8148"/>
              <a:ext cx="0" cy="1404"/>
            </a:xfrm>
            <a:prstGeom prst="line">
              <a:avLst/>
            </a:prstGeom>
            <a:noFill/>
            <a:ln w="38100">
              <a:solidFill>
                <a:srgbClr val="000000"/>
              </a:solidFill>
              <a:round/>
              <a:headEnd/>
              <a:tailEnd/>
            </a:ln>
          </p:spPr>
          <p:txBody>
            <a:bodyPr/>
            <a:lstStyle/>
            <a:p>
              <a:endParaRPr lang="zh-CN" altLang="en-US"/>
            </a:p>
          </p:txBody>
        </p:sp>
        <p:sp>
          <p:nvSpPr>
            <p:cNvPr id="202759" name="Line 7"/>
            <p:cNvSpPr>
              <a:spLocks noChangeAspect="1" noChangeShapeType="1"/>
            </p:cNvSpPr>
            <p:nvPr/>
          </p:nvSpPr>
          <p:spPr bwMode="auto">
            <a:xfrm>
              <a:off x="1980" y="10332"/>
              <a:ext cx="2160" cy="0"/>
            </a:xfrm>
            <a:prstGeom prst="line">
              <a:avLst/>
            </a:prstGeom>
            <a:noFill/>
            <a:ln w="38100">
              <a:solidFill>
                <a:srgbClr val="000000"/>
              </a:solidFill>
              <a:round/>
              <a:headEnd/>
              <a:tailEnd/>
            </a:ln>
          </p:spPr>
          <p:txBody>
            <a:bodyPr/>
            <a:lstStyle/>
            <a:p>
              <a:endParaRPr lang="zh-CN" altLang="en-US"/>
            </a:p>
          </p:txBody>
        </p:sp>
        <p:sp>
          <p:nvSpPr>
            <p:cNvPr id="202760" name="Line 8"/>
            <p:cNvSpPr>
              <a:spLocks noChangeAspect="1" noChangeShapeType="1"/>
            </p:cNvSpPr>
            <p:nvPr/>
          </p:nvSpPr>
          <p:spPr bwMode="auto">
            <a:xfrm>
              <a:off x="4140" y="8148"/>
              <a:ext cx="0" cy="2184"/>
            </a:xfrm>
            <a:prstGeom prst="line">
              <a:avLst/>
            </a:prstGeom>
            <a:noFill/>
            <a:ln w="38100">
              <a:solidFill>
                <a:srgbClr val="000000"/>
              </a:solidFill>
              <a:round/>
              <a:headEnd/>
              <a:tailEnd/>
            </a:ln>
          </p:spPr>
          <p:txBody>
            <a:bodyPr/>
            <a:lstStyle/>
            <a:p>
              <a:endParaRPr lang="zh-CN" altLang="en-US"/>
            </a:p>
          </p:txBody>
        </p:sp>
        <p:sp>
          <p:nvSpPr>
            <p:cNvPr id="202761" name="Line 9"/>
            <p:cNvSpPr>
              <a:spLocks noChangeAspect="1" noChangeShapeType="1"/>
            </p:cNvSpPr>
            <p:nvPr/>
          </p:nvSpPr>
          <p:spPr bwMode="auto">
            <a:xfrm>
              <a:off x="3132" y="8148"/>
              <a:ext cx="0" cy="1404"/>
            </a:xfrm>
            <a:prstGeom prst="line">
              <a:avLst/>
            </a:prstGeom>
            <a:noFill/>
            <a:ln w="38100">
              <a:solidFill>
                <a:srgbClr val="000000"/>
              </a:solidFill>
              <a:round/>
              <a:headEnd/>
              <a:tailEnd/>
            </a:ln>
          </p:spPr>
          <p:txBody>
            <a:bodyPr/>
            <a:lstStyle/>
            <a:p>
              <a:endParaRPr lang="zh-CN" altLang="en-US"/>
            </a:p>
          </p:txBody>
        </p:sp>
        <p:sp>
          <p:nvSpPr>
            <p:cNvPr id="202762" name="Line 10"/>
            <p:cNvSpPr>
              <a:spLocks noChangeAspect="1" noChangeShapeType="1"/>
            </p:cNvSpPr>
            <p:nvPr/>
          </p:nvSpPr>
          <p:spPr bwMode="auto">
            <a:xfrm>
              <a:off x="3132" y="9708"/>
              <a:ext cx="0" cy="624"/>
            </a:xfrm>
            <a:prstGeom prst="line">
              <a:avLst/>
            </a:prstGeom>
            <a:noFill/>
            <a:ln w="38100">
              <a:solidFill>
                <a:srgbClr val="000000"/>
              </a:solidFill>
              <a:round/>
              <a:headEnd/>
              <a:tailEnd/>
            </a:ln>
          </p:spPr>
          <p:txBody>
            <a:bodyPr/>
            <a:lstStyle/>
            <a:p>
              <a:endParaRPr lang="zh-CN" altLang="en-US"/>
            </a:p>
          </p:txBody>
        </p:sp>
        <p:sp>
          <p:nvSpPr>
            <p:cNvPr id="202763" name="Line 11"/>
            <p:cNvSpPr>
              <a:spLocks noChangeAspect="1" noChangeShapeType="1"/>
            </p:cNvSpPr>
            <p:nvPr/>
          </p:nvSpPr>
          <p:spPr bwMode="auto">
            <a:xfrm>
              <a:off x="1980" y="9708"/>
              <a:ext cx="0" cy="624"/>
            </a:xfrm>
            <a:prstGeom prst="line">
              <a:avLst/>
            </a:prstGeom>
            <a:noFill/>
            <a:ln w="38100">
              <a:solidFill>
                <a:srgbClr val="000000"/>
              </a:solidFill>
              <a:round/>
              <a:headEnd/>
              <a:tailEnd/>
            </a:ln>
          </p:spPr>
          <p:txBody>
            <a:bodyPr/>
            <a:lstStyle/>
            <a:p>
              <a:endParaRPr lang="zh-CN" altLang="en-US"/>
            </a:p>
          </p:txBody>
        </p:sp>
      </p:grpSp>
      <p:sp>
        <p:nvSpPr>
          <p:cNvPr id="202764" name="Rectangle 12"/>
          <p:cNvSpPr>
            <a:spLocks noChangeAspect="1" noChangeArrowheads="1"/>
          </p:cNvSpPr>
          <p:nvPr/>
        </p:nvSpPr>
        <p:spPr bwMode="auto">
          <a:xfrm>
            <a:off x="752475" y="1304925"/>
            <a:ext cx="279400" cy="971550"/>
          </a:xfrm>
          <a:prstGeom prst="rect">
            <a:avLst/>
          </a:prstGeom>
          <a:solidFill>
            <a:srgbClr val="FFFFFF"/>
          </a:solidFill>
          <a:ln w="38100">
            <a:solidFill>
              <a:srgbClr val="000000"/>
            </a:solidFill>
            <a:miter lim="800000"/>
            <a:headEnd/>
            <a:tailEnd/>
          </a:ln>
        </p:spPr>
        <p:txBody>
          <a:bodyPr/>
          <a:lstStyle/>
          <a:p>
            <a:endParaRPr lang="zh-CN" altLang="en-US"/>
          </a:p>
        </p:txBody>
      </p:sp>
      <p:grpSp>
        <p:nvGrpSpPr>
          <p:cNvPr id="3" name="Group 13"/>
          <p:cNvGrpSpPr>
            <a:grpSpLocks noChangeAspect="1"/>
          </p:cNvGrpSpPr>
          <p:nvPr/>
        </p:nvGrpSpPr>
        <p:grpSpPr bwMode="auto">
          <a:xfrm rot="-5400000">
            <a:off x="696119" y="2763044"/>
            <a:ext cx="279400" cy="728662"/>
            <a:chOff x="7020" y="5808"/>
            <a:chExt cx="180" cy="468"/>
          </a:xfrm>
        </p:grpSpPr>
        <p:sp>
          <p:nvSpPr>
            <p:cNvPr id="202766" name="Line 14"/>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202767" name="Line 15"/>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grpSp>
        <p:nvGrpSpPr>
          <p:cNvPr id="4" name="Group 16"/>
          <p:cNvGrpSpPr>
            <a:grpSpLocks noChangeAspect="1"/>
          </p:cNvGrpSpPr>
          <p:nvPr/>
        </p:nvGrpSpPr>
        <p:grpSpPr bwMode="auto">
          <a:xfrm rot="-5400000">
            <a:off x="2492375" y="2781300"/>
            <a:ext cx="279400" cy="730250"/>
            <a:chOff x="7020" y="5808"/>
            <a:chExt cx="180" cy="468"/>
          </a:xfrm>
        </p:grpSpPr>
        <p:sp>
          <p:nvSpPr>
            <p:cNvPr id="202769" name="Line 17"/>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202770" name="Line 18"/>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sp>
        <p:nvSpPr>
          <p:cNvPr id="202771" name="Rectangle 19"/>
          <p:cNvSpPr>
            <a:spLocks noChangeAspect="1" noChangeArrowheads="1"/>
          </p:cNvSpPr>
          <p:nvPr/>
        </p:nvSpPr>
        <p:spPr bwMode="auto">
          <a:xfrm>
            <a:off x="2547938" y="1304925"/>
            <a:ext cx="280987" cy="971550"/>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2772" name="Rectangle 20"/>
          <p:cNvSpPr>
            <a:spLocks noChangeAspect="1" noChangeArrowheads="1"/>
          </p:cNvSpPr>
          <p:nvPr/>
        </p:nvSpPr>
        <p:spPr bwMode="auto">
          <a:xfrm>
            <a:off x="4119563" y="2033588"/>
            <a:ext cx="280987" cy="973137"/>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2773" name="Text Box 21"/>
          <p:cNvSpPr txBox="1">
            <a:spLocks noChangeAspect="1" noChangeArrowheads="1"/>
          </p:cNvSpPr>
          <p:nvPr/>
        </p:nvSpPr>
        <p:spPr bwMode="auto">
          <a:xfrm>
            <a:off x="2058988" y="4211638"/>
            <a:ext cx="561975" cy="487362"/>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B</a:t>
            </a:r>
          </a:p>
        </p:txBody>
      </p:sp>
      <p:sp>
        <p:nvSpPr>
          <p:cNvPr id="202774" name="Text Box 22"/>
          <p:cNvSpPr txBox="1">
            <a:spLocks noChangeAspect="1" noChangeArrowheads="1"/>
          </p:cNvSpPr>
          <p:nvPr/>
        </p:nvSpPr>
        <p:spPr bwMode="auto">
          <a:xfrm>
            <a:off x="222250" y="3995738"/>
            <a:ext cx="560388" cy="487362"/>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C</a:t>
            </a:r>
          </a:p>
        </p:txBody>
      </p:sp>
      <p:sp>
        <p:nvSpPr>
          <p:cNvPr id="202775" name="Text Box 23"/>
          <p:cNvSpPr txBox="1">
            <a:spLocks noChangeAspect="1" noChangeArrowheads="1"/>
          </p:cNvSpPr>
          <p:nvPr/>
        </p:nvSpPr>
        <p:spPr bwMode="auto">
          <a:xfrm>
            <a:off x="4291013" y="4068763"/>
            <a:ext cx="561975" cy="487362"/>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D</a:t>
            </a:r>
          </a:p>
        </p:txBody>
      </p:sp>
      <p:sp>
        <p:nvSpPr>
          <p:cNvPr id="202776" name="Text Box 24"/>
          <p:cNvSpPr txBox="1">
            <a:spLocks noChangeAspect="1" noChangeArrowheads="1"/>
          </p:cNvSpPr>
          <p:nvPr/>
        </p:nvSpPr>
        <p:spPr bwMode="auto">
          <a:xfrm>
            <a:off x="258763" y="1547813"/>
            <a:ext cx="560387"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r>
              <a:rPr lang="en-US" altLang="zh-CN" sz="3600" b="1" baseline="-25000">
                <a:latin typeface="Times New Roman" pitchFamily="18" charset="0"/>
              </a:rPr>
              <a:t>1</a:t>
            </a:r>
            <a:endParaRPr lang="en-US" altLang="zh-CN" sz="3600" b="1">
              <a:latin typeface="Times New Roman" pitchFamily="18" charset="0"/>
            </a:endParaRPr>
          </a:p>
        </p:txBody>
      </p:sp>
      <p:sp>
        <p:nvSpPr>
          <p:cNvPr id="202777" name="Text Box 25"/>
          <p:cNvSpPr txBox="1">
            <a:spLocks noChangeAspect="1" noChangeArrowheads="1"/>
          </p:cNvSpPr>
          <p:nvPr/>
        </p:nvSpPr>
        <p:spPr bwMode="auto">
          <a:xfrm>
            <a:off x="2095500" y="1547813"/>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r>
              <a:rPr lang="en-US" altLang="zh-CN" sz="3600" b="1" baseline="-25000">
                <a:latin typeface="Times New Roman" pitchFamily="18" charset="0"/>
              </a:rPr>
              <a:t>2</a:t>
            </a:r>
            <a:endParaRPr lang="en-US" altLang="zh-CN" sz="3600" b="1">
              <a:latin typeface="Times New Roman" pitchFamily="18" charset="0"/>
            </a:endParaRPr>
          </a:p>
        </p:txBody>
      </p:sp>
      <p:sp>
        <p:nvSpPr>
          <p:cNvPr id="202778" name="Text Box 26"/>
          <p:cNvSpPr txBox="1">
            <a:spLocks noChangeAspect="1" noChangeArrowheads="1"/>
          </p:cNvSpPr>
          <p:nvPr/>
        </p:nvSpPr>
        <p:spPr bwMode="auto">
          <a:xfrm>
            <a:off x="3692525" y="1476375"/>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p>
        </p:txBody>
      </p:sp>
      <p:sp>
        <p:nvSpPr>
          <p:cNvPr id="202779" name="Text Box 27"/>
          <p:cNvSpPr txBox="1">
            <a:spLocks noChangeAspect="1" noChangeArrowheads="1"/>
          </p:cNvSpPr>
          <p:nvPr/>
        </p:nvSpPr>
        <p:spPr bwMode="auto">
          <a:xfrm>
            <a:off x="258763" y="2389188"/>
            <a:ext cx="560387" cy="487362"/>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sym typeface="Symbol" pitchFamily="18" charset="2"/>
              </a:rPr>
              <a:t></a:t>
            </a:r>
            <a:r>
              <a:rPr lang="en-US" altLang="zh-CN" sz="3600" b="1" baseline="-25000">
                <a:latin typeface="Times New Roman" pitchFamily="18" charset="0"/>
              </a:rPr>
              <a:t>1</a:t>
            </a:r>
            <a:endParaRPr lang="en-US" altLang="zh-CN" sz="3600" b="1">
              <a:latin typeface="Times New Roman" pitchFamily="18" charset="0"/>
            </a:endParaRPr>
          </a:p>
        </p:txBody>
      </p:sp>
      <p:sp>
        <p:nvSpPr>
          <p:cNvPr id="202780" name="Text Box 28"/>
          <p:cNvSpPr txBox="1">
            <a:spLocks noChangeAspect="1" noChangeArrowheads="1"/>
          </p:cNvSpPr>
          <p:nvPr/>
        </p:nvSpPr>
        <p:spPr bwMode="auto">
          <a:xfrm>
            <a:off x="2144713" y="2376488"/>
            <a:ext cx="561975" cy="487362"/>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sym typeface="Symbol" pitchFamily="18" charset="2"/>
              </a:rPr>
              <a:t></a:t>
            </a:r>
            <a:r>
              <a:rPr lang="en-US" altLang="zh-CN" sz="3600" b="1" baseline="-25000">
                <a:latin typeface="Times New Roman" pitchFamily="18" charset="0"/>
              </a:rPr>
              <a:t>2</a:t>
            </a:r>
            <a:endParaRPr lang="en-US" altLang="zh-CN" sz="3600" b="1">
              <a:latin typeface="Times New Roman" pitchFamily="18" charset="0"/>
            </a:endParaRPr>
          </a:p>
        </p:txBody>
      </p:sp>
      <p:sp>
        <p:nvSpPr>
          <p:cNvPr id="202781" name="Text Box 29"/>
          <p:cNvSpPr txBox="1">
            <a:spLocks noChangeAspect="1" noChangeArrowheads="1"/>
          </p:cNvSpPr>
          <p:nvPr/>
        </p:nvSpPr>
        <p:spPr bwMode="auto">
          <a:xfrm>
            <a:off x="1446213" y="2124075"/>
            <a:ext cx="560387"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I</a:t>
            </a:r>
            <a:r>
              <a:rPr lang="en-US" altLang="zh-CN" sz="3600" b="1" baseline="-25000">
                <a:latin typeface="Times New Roman" pitchFamily="18" charset="0"/>
              </a:rPr>
              <a:t>1</a:t>
            </a:r>
            <a:endParaRPr lang="en-US" altLang="zh-CN" sz="3600" b="1">
              <a:latin typeface="Times New Roman" pitchFamily="18" charset="0"/>
            </a:endParaRPr>
          </a:p>
        </p:txBody>
      </p:sp>
      <p:sp>
        <p:nvSpPr>
          <p:cNvPr id="202782" name="Text Box 30"/>
          <p:cNvSpPr txBox="1">
            <a:spLocks noChangeAspect="1" noChangeArrowheads="1"/>
          </p:cNvSpPr>
          <p:nvPr/>
        </p:nvSpPr>
        <p:spPr bwMode="auto">
          <a:xfrm>
            <a:off x="3278188" y="2160588"/>
            <a:ext cx="560387"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I</a:t>
            </a:r>
            <a:r>
              <a:rPr lang="en-US" altLang="zh-CN" sz="3600" b="1" baseline="-25000">
                <a:latin typeface="Times New Roman" pitchFamily="18" charset="0"/>
              </a:rPr>
              <a:t>2</a:t>
            </a:r>
            <a:endParaRPr lang="en-US" altLang="zh-CN" sz="3600" b="1">
              <a:latin typeface="Times New Roman" pitchFamily="18" charset="0"/>
            </a:endParaRPr>
          </a:p>
        </p:txBody>
      </p:sp>
      <p:sp>
        <p:nvSpPr>
          <p:cNvPr id="202783" name="Text Box 31"/>
          <p:cNvSpPr txBox="1">
            <a:spLocks noChangeAspect="1" noChangeArrowheads="1"/>
          </p:cNvSpPr>
          <p:nvPr/>
        </p:nvSpPr>
        <p:spPr bwMode="auto">
          <a:xfrm>
            <a:off x="4679950" y="2276475"/>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I</a:t>
            </a:r>
            <a:r>
              <a:rPr lang="en-US" altLang="zh-CN" sz="3600" b="1" baseline="-25000">
                <a:latin typeface="Times New Roman" pitchFamily="18" charset="0"/>
              </a:rPr>
              <a:t>3</a:t>
            </a:r>
            <a:endParaRPr lang="en-US" altLang="zh-CN" sz="3600" b="1">
              <a:latin typeface="Times New Roman" pitchFamily="18" charset="0"/>
            </a:endParaRPr>
          </a:p>
        </p:txBody>
      </p:sp>
      <p:sp>
        <p:nvSpPr>
          <p:cNvPr id="202784" name="Line 32"/>
          <p:cNvSpPr>
            <a:spLocks noChangeAspect="1" noChangeShapeType="1"/>
          </p:cNvSpPr>
          <p:nvPr/>
        </p:nvSpPr>
        <p:spPr bwMode="auto">
          <a:xfrm flipV="1">
            <a:off x="1303338" y="1790700"/>
            <a:ext cx="0" cy="1216025"/>
          </a:xfrm>
          <a:prstGeom prst="line">
            <a:avLst/>
          </a:prstGeom>
          <a:noFill/>
          <a:ln w="38100">
            <a:solidFill>
              <a:srgbClr val="000000"/>
            </a:solidFill>
            <a:round/>
            <a:headEnd/>
            <a:tailEnd type="stealth" w="med" len="med"/>
          </a:ln>
        </p:spPr>
        <p:txBody>
          <a:bodyPr/>
          <a:lstStyle/>
          <a:p>
            <a:endParaRPr lang="zh-CN" altLang="en-US"/>
          </a:p>
        </p:txBody>
      </p:sp>
      <p:sp>
        <p:nvSpPr>
          <p:cNvPr id="202785" name="Line 33"/>
          <p:cNvSpPr>
            <a:spLocks noChangeAspect="1" noChangeShapeType="1"/>
          </p:cNvSpPr>
          <p:nvPr/>
        </p:nvSpPr>
        <p:spPr bwMode="auto">
          <a:xfrm flipV="1">
            <a:off x="3138488" y="1800225"/>
            <a:ext cx="0" cy="1216025"/>
          </a:xfrm>
          <a:prstGeom prst="line">
            <a:avLst/>
          </a:prstGeom>
          <a:noFill/>
          <a:ln w="38100">
            <a:solidFill>
              <a:srgbClr val="000000"/>
            </a:solidFill>
            <a:round/>
            <a:headEnd/>
            <a:tailEnd type="stealth" w="med" len="med"/>
          </a:ln>
        </p:spPr>
        <p:txBody>
          <a:bodyPr/>
          <a:lstStyle/>
          <a:p>
            <a:endParaRPr lang="zh-CN" altLang="en-US"/>
          </a:p>
        </p:txBody>
      </p:sp>
      <p:sp>
        <p:nvSpPr>
          <p:cNvPr id="202786" name="Line 34"/>
          <p:cNvSpPr>
            <a:spLocks noChangeAspect="1" noChangeShapeType="1"/>
          </p:cNvSpPr>
          <p:nvPr/>
        </p:nvSpPr>
        <p:spPr bwMode="auto">
          <a:xfrm>
            <a:off x="4679950" y="2033588"/>
            <a:ext cx="0" cy="973137"/>
          </a:xfrm>
          <a:prstGeom prst="line">
            <a:avLst/>
          </a:prstGeom>
          <a:noFill/>
          <a:ln w="38100">
            <a:solidFill>
              <a:srgbClr val="000000"/>
            </a:solidFill>
            <a:round/>
            <a:headEnd/>
            <a:tailEnd type="stealth" w="med" len="med"/>
          </a:ln>
        </p:spPr>
        <p:txBody>
          <a:bodyPr/>
          <a:lstStyle/>
          <a:p>
            <a:endParaRPr lang="zh-CN" altLang="en-US"/>
          </a:p>
        </p:txBody>
      </p:sp>
      <p:sp>
        <p:nvSpPr>
          <p:cNvPr id="202787" name="AutoShape 35"/>
          <p:cNvSpPr>
            <a:spLocks noChangeAspect="1" noChangeArrowheads="1"/>
          </p:cNvSpPr>
          <p:nvPr/>
        </p:nvSpPr>
        <p:spPr bwMode="auto">
          <a:xfrm>
            <a:off x="1593850" y="3006725"/>
            <a:ext cx="280988" cy="971550"/>
          </a:xfrm>
          <a:prstGeom prst="curvedLeftArrow">
            <a:avLst>
              <a:gd name="adj1" fmla="val 69152"/>
              <a:gd name="adj2" fmla="val 138305"/>
              <a:gd name="adj3" fmla="val 33333"/>
            </a:avLst>
          </a:prstGeom>
          <a:solidFill>
            <a:srgbClr val="FFFFFF"/>
          </a:solidFill>
          <a:ln w="38100">
            <a:solidFill>
              <a:srgbClr val="000000"/>
            </a:solidFill>
            <a:miter lim="800000"/>
            <a:headEnd/>
            <a:tailEnd/>
          </a:ln>
        </p:spPr>
        <p:txBody>
          <a:bodyPr/>
          <a:lstStyle/>
          <a:p>
            <a:endParaRPr lang="zh-CN" altLang="en-US"/>
          </a:p>
        </p:txBody>
      </p:sp>
      <p:sp>
        <p:nvSpPr>
          <p:cNvPr id="202788" name="AutoShape 36"/>
          <p:cNvSpPr>
            <a:spLocks noChangeAspect="1" noChangeArrowheads="1"/>
          </p:cNvSpPr>
          <p:nvPr/>
        </p:nvSpPr>
        <p:spPr bwMode="auto">
          <a:xfrm>
            <a:off x="3319463" y="3024188"/>
            <a:ext cx="280987" cy="971550"/>
          </a:xfrm>
          <a:prstGeom prst="curvedLeftArrow">
            <a:avLst>
              <a:gd name="adj1" fmla="val 69601"/>
              <a:gd name="adj2" fmla="val 138305"/>
              <a:gd name="adj3" fmla="val 33333"/>
            </a:avLst>
          </a:prstGeom>
          <a:solidFill>
            <a:srgbClr val="FFFFFF"/>
          </a:solidFill>
          <a:ln w="38100">
            <a:solidFill>
              <a:srgbClr val="000000"/>
            </a:solidFill>
            <a:miter lim="800000"/>
            <a:headEnd/>
            <a:tailEnd/>
          </a:ln>
        </p:spPr>
        <p:txBody>
          <a:bodyPr/>
          <a:lstStyle/>
          <a:p>
            <a:endParaRPr lang="zh-CN" altLang="en-US"/>
          </a:p>
        </p:txBody>
      </p:sp>
      <p:sp>
        <p:nvSpPr>
          <p:cNvPr id="202789" name="Oval 37"/>
          <p:cNvSpPr>
            <a:spLocks noChangeArrowheads="1"/>
          </p:cNvSpPr>
          <p:nvPr/>
        </p:nvSpPr>
        <p:spPr bwMode="auto">
          <a:xfrm>
            <a:off x="2506663" y="692150"/>
            <a:ext cx="250825" cy="252413"/>
          </a:xfrm>
          <a:prstGeom prst="ellipse">
            <a:avLst/>
          </a:prstGeom>
          <a:solidFill>
            <a:srgbClr val="FF3300"/>
          </a:solidFill>
          <a:ln w="9525">
            <a:solidFill>
              <a:schemeClr val="tx1"/>
            </a:solidFill>
            <a:round/>
            <a:headEnd/>
            <a:tailEnd/>
          </a:ln>
          <a:effectLst/>
        </p:spPr>
        <p:txBody>
          <a:bodyPr wrap="none" anchor="ctr"/>
          <a:lstStyle/>
          <a:p>
            <a:endParaRPr lang="zh-CN" altLang="en-US"/>
          </a:p>
        </p:txBody>
      </p:sp>
      <p:sp>
        <p:nvSpPr>
          <p:cNvPr id="202790" name="Oval 38"/>
          <p:cNvSpPr>
            <a:spLocks noChangeArrowheads="1"/>
          </p:cNvSpPr>
          <p:nvPr/>
        </p:nvSpPr>
        <p:spPr bwMode="auto">
          <a:xfrm>
            <a:off x="2470150" y="4076700"/>
            <a:ext cx="250825" cy="252413"/>
          </a:xfrm>
          <a:prstGeom prst="ellipse">
            <a:avLst/>
          </a:prstGeom>
          <a:solidFill>
            <a:srgbClr val="FF3300"/>
          </a:solidFill>
          <a:ln w="9525">
            <a:solidFill>
              <a:schemeClr val="tx1"/>
            </a:solidFill>
            <a:round/>
            <a:headEnd/>
            <a:tailEnd/>
          </a:ln>
          <a:effectLst/>
        </p:spPr>
        <p:txBody>
          <a:bodyPr wrap="none" anchor="ctr"/>
          <a:lstStyle/>
          <a:p>
            <a:endParaRPr lang="zh-CN" altLang="en-US"/>
          </a:p>
        </p:txBody>
      </p:sp>
      <p:sp>
        <p:nvSpPr>
          <p:cNvPr id="202791" name="Rectangle 39"/>
          <p:cNvSpPr>
            <a:spLocks noChangeArrowheads="1"/>
          </p:cNvSpPr>
          <p:nvPr/>
        </p:nvSpPr>
        <p:spPr bwMode="auto">
          <a:xfrm>
            <a:off x="395288" y="4833938"/>
            <a:ext cx="3652837" cy="579437"/>
          </a:xfrm>
          <a:prstGeom prst="rect">
            <a:avLst/>
          </a:prstGeom>
          <a:noFill/>
          <a:ln w="9525">
            <a:noFill/>
            <a:miter lim="800000"/>
            <a:headEnd/>
            <a:tailEnd/>
          </a:ln>
          <a:effectLst/>
        </p:spPr>
        <p:txBody>
          <a:bodyPr wrap="none">
            <a:spAutoFit/>
          </a:bodyPr>
          <a:lstStyle/>
          <a:p>
            <a:pPr algn="just" eaLnBrk="0" hangingPunct="0"/>
            <a:r>
              <a:rPr lang="zh-CN" altLang="en-US" sz="3200" b="1">
                <a:solidFill>
                  <a:schemeClr val="accent2"/>
                </a:solidFill>
                <a:latin typeface="黑体" pitchFamily="2" charset="-122"/>
                <a:ea typeface="黑体" pitchFamily="2" charset="-122"/>
              </a:rPr>
              <a:t>闭合回路电势差为</a:t>
            </a:r>
            <a:r>
              <a:rPr lang="en-US" altLang="zh-CN" sz="3200" b="1">
                <a:solidFill>
                  <a:schemeClr val="accent2"/>
                </a:solidFill>
                <a:latin typeface="黑体" pitchFamily="2" charset="-122"/>
                <a:ea typeface="黑体" pitchFamily="2" charset="-122"/>
              </a:rPr>
              <a:t>0</a:t>
            </a:r>
          </a:p>
        </p:txBody>
      </p:sp>
      <p:sp>
        <p:nvSpPr>
          <p:cNvPr id="202792" name="Text Box 40"/>
          <p:cNvSpPr txBox="1">
            <a:spLocks noChangeArrowheads="1"/>
          </p:cNvSpPr>
          <p:nvPr/>
        </p:nvSpPr>
        <p:spPr bwMode="auto">
          <a:xfrm>
            <a:off x="6624638" y="1773238"/>
            <a:ext cx="1512887" cy="519112"/>
          </a:xfrm>
          <a:prstGeom prst="rect">
            <a:avLst/>
          </a:prstGeom>
          <a:noFill/>
          <a:ln w="9525">
            <a:noFill/>
            <a:miter lim="800000"/>
            <a:headEnd/>
            <a:tailEnd/>
          </a:ln>
          <a:effectLst/>
        </p:spPr>
        <p:txBody>
          <a:bodyPr>
            <a:spAutoFit/>
          </a:bodyPr>
          <a:lstStyle/>
          <a:p>
            <a:pPr algn="just" eaLnBrk="0" hangingPunct="0">
              <a:spcBef>
                <a:spcPct val="50000"/>
              </a:spcBef>
            </a:pPr>
            <a:r>
              <a:rPr lang="zh-CN" altLang="en-US" sz="2800" b="1">
                <a:latin typeface="黑体" pitchFamily="2" charset="-122"/>
                <a:ea typeface="黑体" pitchFamily="2" charset="-122"/>
              </a:rPr>
              <a:t>支路：</a:t>
            </a:r>
            <a:r>
              <a:rPr lang="en-US" altLang="zh-CN" sz="2800" b="1">
                <a:latin typeface="黑体" pitchFamily="2" charset="-122"/>
                <a:ea typeface="黑体" pitchFamily="2" charset="-122"/>
              </a:rPr>
              <a:t>P</a:t>
            </a:r>
          </a:p>
        </p:txBody>
      </p:sp>
      <p:sp>
        <p:nvSpPr>
          <p:cNvPr id="202793" name="Text Box 41"/>
          <p:cNvSpPr txBox="1">
            <a:spLocks noChangeArrowheads="1"/>
          </p:cNvSpPr>
          <p:nvPr/>
        </p:nvSpPr>
        <p:spPr bwMode="auto">
          <a:xfrm>
            <a:off x="5327650" y="3141663"/>
            <a:ext cx="3635375" cy="519112"/>
          </a:xfrm>
          <a:prstGeom prst="rect">
            <a:avLst/>
          </a:prstGeom>
          <a:noFill/>
          <a:ln w="9525">
            <a:noFill/>
            <a:miter lim="800000"/>
            <a:headEnd/>
            <a:tailEnd/>
          </a:ln>
          <a:effectLst/>
        </p:spPr>
        <p:txBody>
          <a:bodyPr>
            <a:spAutoFit/>
          </a:bodyPr>
          <a:lstStyle/>
          <a:p>
            <a:pPr algn="just" eaLnBrk="0" hangingPunct="0">
              <a:spcBef>
                <a:spcPct val="50000"/>
              </a:spcBef>
            </a:pPr>
            <a:r>
              <a:rPr lang="zh-CN" altLang="en-US" sz="2800" b="1">
                <a:latin typeface="Times New Roman" pitchFamily="18" charset="0"/>
                <a:ea typeface="黑体" pitchFamily="2" charset="-122"/>
              </a:rPr>
              <a:t>独立节点方程：</a:t>
            </a:r>
            <a:r>
              <a:rPr lang="en-US" altLang="zh-CN" sz="2800" b="1">
                <a:latin typeface="Times New Roman" pitchFamily="18" charset="0"/>
              </a:rPr>
              <a:t>N-1</a:t>
            </a:r>
          </a:p>
        </p:txBody>
      </p:sp>
      <p:sp>
        <p:nvSpPr>
          <p:cNvPr id="202794" name="Text Box 42"/>
          <p:cNvSpPr txBox="1">
            <a:spLocks noChangeArrowheads="1"/>
          </p:cNvSpPr>
          <p:nvPr/>
        </p:nvSpPr>
        <p:spPr bwMode="auto">
          <a:xfrm>
            <a:off x="6588125" y="1052513"/>
            <a:ext cx="1512888" cy="519112"/>
          </a:xfrm>
          <a:prstGeom prst="rect">
            <a:avLst/>
          </a:prstGeom>
          <a:noFill/>
          <a:ln w="9525">
            <a:noFill/>
            <a:miter lim="800000"/>
            <a:headEnd/>
            <a:tailEnd/>
          </a:ln>
          <a:effectLst/>
        </p:spPr>
        <p:txBody>
          <a:bodyPr>
            <a:spAutoFit/>
          </a:bodyPr>
          <a:lstStyle/>
          <a:p>
            <a:pPr algn="just" eaLnBrk="0" hangingPunct="0">
              <a:spcBef>
                <a:spcPct val="50000"/>
              </a:spcBef>
            </a:pPr>
            <a:r>
              <a:rPr lang="zh-CN" altLang="en-US" sz="2800" b="1">
                <a:latin typeface="黑体" pitchFamily="2" charset="-122"/>
                <a:ea typeface="黑体" pitchFamily="2" charset="-122"/>
              </a:rPr>
              <a:t>节点：</a:t>
            </a:r>
            <a:r>
              <a:rPr lang="en-US" altLang="zh-CN" sz="2800" b="1">
                <a:latin typeface="黑体" pitchFamily="2" charset="-122"/>
                <a:ea typeface="黑体" pitchFamily="2" charset="-122"/>
              </a:rPr>
              <a:t>N</a:t>
            </a:r>
          </a:p>
        </p:txBody>
      </p:sp>
      <p:sp>
        <p:nvSpPr>
          <p:cNvPr id="202795" name="Text Box 43"/>
          <p:cNvSpPr txBox="1">
            <a:spLocks noChangeArrowheads="1"/>
          </p:cNvSpPr>
          <p:nvPr/>
        </p:nvSpPr>
        <p:spPr bwMode="auto">
          <a:xfrm>
            <a:off x="5976938" y="2492375"/>
            <a:ext cx="2555875" cy="519113"/>
          </a:xfrm>
          <a:prstGeom prst="rect">
            <a:avLst/>
          </a:prstGeom>
          <a:noFill/>
          <a:ln w="9525">
            <a:noFill/>
            <a:miter lim="800000"/>
            <a:headEnd/>
            <a:tailEnd/>
          </a:ln>
          <a:effectLst/>
        </p:spPr>
        <p:txBody>
          <a:bodyPr>
            <a:spAutoFit/>
          </a:bodyPr>
          <a:lstStyle/>
          <a:p>
            <a:pPr algn="just" eaLnBrk="0" hangingPunct="0">
              <a:spcBef>
                <a:spcPct val="50000"/>
              </a:spcBef>
            </a:pPr>
            <a:r>
              <a:rPr lang="zh-CN" altLang="en-US" sz="2800" b="1">
                <a:latin typeface="黑体" pitchFamily="2" charset="-122"/>
                <a:ea typeface="黑体" pitchFamily="2" charset="-122"/>
              </a:rPr>
              <a:t>独立方程：</a:t>
            </a:r>
            <a:r>
              <a:rPr lang="en-US" altLang="zh-CN" sz="2800" b="1">
                <a:latin typeface="黑体" pitchFamily="2" charset="-122"/>
                <a:ea typeface="黑体" pitchFamily="2" charset="-122"/>
              </a:rPr>
              <a:t>P</a:t>
            </a:r>
          </a:p>
        </p:txBody>
      </p:sp>
      <p:sp>
        <p:nvSpPr>
          <p:cNvPr id="202796" name="Text Box 44"/>
          <p:cNvSpPr txBox="1">
            <a:spLocks noChangeArrowheads="1"/>
          </p:cNvSpPr>
          <p:nvPr/>
        </p:nvSpPr>
        <p:spPr bwMode="auto">
          <a:xfrm>
            <a:off x="5148263" y="3824288"/>
            <a:ext cx="3814762" cy="519112"/>
          </a:xfrm>
          <a:prstGeom prst="rect">
            <a:avLst/>
          </a:prstGeom>
          <a:noFill/>
          <a:ln w="9525">
            <a:noFill/>
            <a:miter lim="800000"/>
            <a:headEnd/>
            <a:tailEnd/>
          </a:ln>
          <a:effectLst/>
        </p:spPr>
        <p:txBody>
          <a:bodyPr>
            <a:spAutoFit/>
          </a:bodyPr>
          <a:lstStyle/>
          <a:p>
            <a:pPr algn="just" eaLnBrk="0" hangingPunct="0">
              <a:spcBef>
                <a:spcPct val="50000"/>
              </a:spcBef>
            </a:pPr>
            <a:r>
              <a:rPr lang="zh-CN" altLang="en-US" sz="2800" b="1">
                <a:latin typeface="Times New Roman" pitchFamily="18" charset="0"/>
                <a:ea typeface="黑体" pitchFamily="2" charset="-122"/>
              </a:rPr>
              <a:t>独立回路方程：</a:t>
            </a:r>
            <a:r>
              <a:rPr lang="en-US" altLang="zh-CN" sz="2800" b="1">
                <a:latin typeface="Times New Roman" pitchFamily="18" charset="0"/>
                <a:ea typeface="黑体" pitchFamily="2" charset="-122"/>
              </a:rPr>
              <a:t>P-</a:t>
            </a:r>
            <a:r>
              <a:rPr lang="en-US" altLang="zh-CN" sz="2800" b="1">
                <a:latin typeface="Times New Roman" pitchFamily="18" charset="0"/>
              </a:rPr>
              <a:t>N+1</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2791"/>
                                        </p:tgtEl>
                                        <p:attrNameLst>
                                          <p:attrName>style.visibility</p:attrName>
                                        </p:attrNameLst>
                                      </p:cBhvr>
                                      <p:to>
                                        <p:strVal val="visible"/>
                                      </p:to>
                                    </p:set>
                                    <p:animEffect transition="in" filter="blinds(horizontal)">
                                      <p:cBhvr>
                                        <p:cTn id="7" dur="500"/>
                                        <p:tgtEl>
                                          <p:spTgt spid="20279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2755"/>
                                        </p:tgtEl>
                                        <p:attrNameLst>
                                          <p:attrName>style.visibility</p:attrName>
                                        </p:attrNameLst>
                                      </p:cBhvr>
                                      <p:to>
                                        <p:strVal val="visible"/>
                                      </p:to>
                                    </p:set>
                                    <p:animEffect transition="in" filter="blinds(horizontal)">
                                      <p:cBhvr>
                                        <p:cTn id="12" dur="500"/>
                                        <p:tgtEl>
                                          <p:spTgt spid="20275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2794"/>
                                        </p:tgtEl>
                                        <p:attrNameLst>
                                          <p:attrName>style.visibility</p:attrName>
                                        </p:attrNameLst>
                                      </p:cBhvr>
                                      <p:to>
                                        <p:strVal val="visible"/>
                                      </p:to>
                                    </p:set>
                                    <p:animEffect transition="in" filter="blinds(horizontal)">
                                      <p:cBhvr>
                                        <p:cTn id="17" dur="500"/>
                                        <p:tgtEl>
                                          <p:spTgt spid="20279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2792"/>
                                        </p:tgtEl>
                                        <p:attrNameLst>
                                          <p:attrName>style.visibility</p:attrName>
                                        </p:attrNameLst>
                                      </p:cBhvr>
                                      <p:to>
                                        <p:strVal val="visible"/>
                                      </p:to>
                                    </p:set>
                                    <p:animEffect transition="in" filter="blinds(horizontal)">
                                      <p:cBhvr>
                                        <p:cTn id="22" dur="500"/>
                                        <p:tgtEl>
                                          <p:spTgt spid="20279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2795"/>
                                        </p:tgtEl>
                                        <p:attrNameLst>
                                          <p:attrName>style.visibility</p:attrName>
                                        </p:attrNameLst>
                                      </p:cBhvr>
                                      <p:to>
                                        <p:strVal val="visible"/>
                                      </p:to>
                                    </p:set>
                                    <p:animEffect transition="in" filter="blinds(horizontal)">
                                      <p:cBhvr>
                                        <p:cTn id="27" dur="500"/>
                                        <p:tgtEl>
                                          <p:spTgt spid="20279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2793"/>
                                        </p:tgtEl>
                                        <p:attrNameLst>
                                          <p:attrName>style.visibility</p:attrName>
                                        </p:attrNameLst>
                                      </p:cBhvr>
                                      <p:to>
                                        <p:strVal val="visible"/>
                                      </p:to>
                                    </p:set>
                                    <p:animEffect transition="in" filter="blinds(horizontal)">
                                      <p:cBhvr>
                                        <p:cTn id="32" dur="500"/>
                                        <p:tgtEl>
                                          <p:spTgt spid="20279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2796"/>
                                        </p:tgtEl>
                                        <p:attrNameLst>
                                          <p:attrName>style.visibility</p:attrName>
                                        </p:attrNameLst>
                                      </p:cBhvr>
                                      <p:to>
                                        <p:strVal val="visible"/>
                                      </p:to>
                                    </p:set>
                                    <p:animEffect transition="in" filter="blinds(horizontal)">
                                      <p:cBhvr>
                                        <p:cTn id="37" dur="500"/>
                                        <p:tgtEl>
                                          <p:spTgt spid="202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91" grpId="0"/>
      <p:bldP spid="202792" grpId="0"/>
      <p:bldP spid="202793" grpId="0"/>
      <p:bldP spid="202794" grpId="0"/>
      <p:bldP spid="202795" grpId="0"/>
      <p:bldP spid="20279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685800" y="115888"/>
            <a:ext cx="7772400" cy="863600"/>
          </a:xfrm>
        </p:spPr>
        <p:txBody>
          <a:bodyPr/>
          <a:lstStyle/>
          <a:p>
            <a:r>
              <a:rPr lang="en-US" altLang="zh-CN" sz="3600" b="0"/>
              <a:t>3</a:t>
            </a:r>
            <a:r>
              <a:rPr lang="zh-CN" altLang="en-US" sz="3600" b="0"/>
              <a:t>、基尔霍夫第二方程组</a:t>
            </a:r>
          </a:p>
        </p:txBody>
      </p:sp>
      <p:graphicFrame>
        <p:nvGraphicFramePr>
          <p:cNvPr id="203779" name="Object 3"/>
          <p:cNvGraphicFramePr>
            <a:graphicFrameLocks noGrp="1" noChangeAspect="1"/>
          </p:cNvGraphicFramePr>
          <p:nvPr>
            <p:ph sz="half" idx="1"/>
          </p:nvPr>
        </p:nvGraphicFramePr>
        <p:xfrm>
          <a:off x="2965450" y="5084763"/>
          <a:ext cx="4808538" cy="738187"/>
        </p:xfrm>
        <a:graphic>
          <a:graphicData uri="http://schemas.openxmlformats.org/presentationml/2006/ole">
            <mc:AlternateContent xmlns:mc="http://schemas.openxmlformats.org/markup-compatibility/2006">
              <mc:Choice xmlns:v="urn:schemas-microsoft-com:vml" Requires="v">
                <p:oleObj spid="_x0000_s108548" name="公式" r:id="rId3" imgW="1460160" imgH="215640" progId="Equation.3">
                  <p:embed/>
                </p:oleObj>
              </mc:Choice>
              <mc:Fallback>
                <p:oleObj name="公式" r:id="rId3" imgW="1460160" imgH="215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5450" y="5084763"/>
                        <a:ext cx="4808538" cy="738187"/>
                      </a:xfrm>
                      <a:prstGeom prst="rect">
                        <a:avLst/>
                      </a:prstGeom>
                      <a:solidFill>
                        <a:srgbClr val="FFFFCC"/>
                      </a:solidFill>
                      <a:ln w="9525">
                        <a:solidFill>
                          <a:srgbClr val="FF6600"/>
                        </a:solidFill>
                        <a:miter lim="800000"/>
                        <a:headEnd/>
                        <a:tailEnd/>
                      </a:ln>
                    </p:spPr>
                  </p:pic>
                </p:oleObj>
              </mc:Fallback>
            </mc:AlternateContent>
          </a:graphicData>
        </a:graphic>
      </p:graphicFrame>
      <p:grpSp>
        <p:nvGrpSpPr>
          <p:cNvPr id="2" name="Group 5"/>
          <p:cNvGrpSpPr>
            <a:grpSpLocks noChangeAspect="1"/>
          </p:cNvGrpSpPr>
          <p:nvPr/>
        </p:nvGrpSpPr>
        <p:grpSpPr bwMode="auto">
          <a:xfrm>
            <a:off x="889000" y="1366838"/>
            <a:ext cx="3367088" cy="3403600"/>
            <a:chOff x="1980" y="8148"/>
            <a:chExt cx="2160" cy="2184"/>
          </a:xfrm>
        </p:grpSpPr>
        <p:sp>
          <p:nvSpPr>
            <p:cNvPr id="203782" name="Line 6"/>
            <p:cNvSpPr>
              <a:spLocks noChangeAspect="1" noChangeShapeType="1"/>
            </p:cNvSpPr>
            <p:nvPr/>
          </p:nvSpPr>
          <p:spPr bwMode="auto">
            <a:xfrm>
              <a:off x="1980" y="8148"/>
              <a:ext cx="2160" cy="0"/>
            </a:xfrm>
            <a:prstGeom prst="line">
              <a:avLst/>
            </a:prstGeom>
            <a:noFill/>
            <a:ln w="38100">
              <a:solidFill>
                <a:srgbClr val="000000"/>
              </a:solidFill>
              <a:round/>
              <a:headEnd/>
              <a:tailEnd/>
            </a:ln>
          </p:spPr>
          <p:txBody>
            <a:bodyPr/>
            <a:lstStyle/>
            <a:p>
              <a:endParaRPr lang="zh-CN" altLang="en-US"/>
            </a:p>
          </p:txBody>
        </p:sp>
        <p:sp>
          <p:nvSpPr>
            <p:cNvPr id="203783" name="Line 7"/>
            <p:cNvSpPr>
              <a:spLocks noChangeAspect="1" noChangeShapeType="1"/>
            </p:cNvSpPr>
            <p:nvPr/>
          </p:nvSpPr>
          <p:spPr bwMode="auto">
            <a:xfrm>
              <a:off x="1980" y="8148"/>
              <a:ext cx="0" cy="1404"/>
            </a:xfrm>
            <a:prstGeom prst="line">
              <a:avLst/>
            </a:prstGeom>
            <a:noFill/>
            <a:ln w="38100">
              <a:solidFill>
                <a:srgbClr val="000000"/>
              </a:solidFill>
              <a:round/>
              <a:headEnd/>
              <a:tailEnd/>
            </a:ln>
          </p:spPr>
          <p:txBody>
            <a:bodyPr/>
            <a:lstStyle/>
            <a:p>
              <a:endParaRPr lang="zh-CN" altLang="en-US"/>
            </a:p>
          </p:txBody>
        </p:sp>
        <p:sp>
          <p:nvSpPr>
            <p:cNvPr id="203784" name="Line 8"/>
            <p:cNvSpPr>
              <a:spLocks noChangeAspect="1" noChangeShapeType="1"/>
            </p:cNvSpPr>
            <p:nvPr/>
          </p:nvSpPr>
          <p:spPr bwMode="auto">
            <a:xfrm>
              <a:off x="1980" y="10332"/>
              <a:ext cx="2160" cy="0"/>
            </a:xfrm>
            <a:prstGeom prst="line">
              <a:avLst/>
            </a:prstGeom>
            <a:noFill/>
            <a:ln w="38100">
              <a:solidFill>
                <a:srgbClr val="000000"/>
              </a:solidFill>
              <a:round/>
              <a:headEnd/>
              <a:tailEnd/>
            </a:ln>
          </p:spPr>
          <p:txBody>
            <a:bodyPr/>
            <a:lstStyle/>
            <a:p>
              <a:endParaRPr lang="zh-CN" altLang="en-US"/>
            </a:p>
          </p:txBody>
        </p:sp>
        <p:sp>
          <p:nvSpPr>
            <p:cNvPr id="203785" name="Line 9"/>
            <p:cNvSpPr>
              <a:spLocks noChangeAspect="1" noChangeShapeType="1"/>
            </p:cNvSpPr>
            <p:nvPr/>
          </p:nvSpPr>
          <p:spPr bwMode="auto">
            <a:xfrm>
              <a:off x="4140" y="8148"/>
              <a:ext cx="0" cy="2184"/>
            </a:xfrm>
            <a:prstGeom prst="line">
              <a:avLst/>
            </a:prstGeom>
            <a:noFill/>
            <a:ln w="38100">
              <a:solidFill>
                <a:srgbClr val="000000"/>
              </a:solidFill>
              <a:round/>
              <a:headEnd/>
              <a:tailEnd/>
            </a:ln>
          </p:spPr>
          <p:txBody>
            <a:bodyPr/>
            <a:lstStyle/>
            <a:p>
              <a:endParaRPr lang="zh-CN" altLang="en-US"/>
            </a:p>
          </p:txBody>
        </p:sp>
        <p:sp>
          <p:nvSpPr>
            <p:cNvPr id="203786" name="Line 10"/>
            <p:cNvSpPr>
              <a:spLocks noChangeAspect="1" noChangeShapeType="1"/>
            </p:cNvSpPr>
            <p:nvPr/>
          </p:nvSpPr>
          <p:spPr bwMode="auto">
            <a:xfrm>
              <a:off x="3132" y="8148"/>
              <a:ext cx="0" cy="1404"/>
            </a:xfrm>
            <a:prstGeom prst="line">
              <a:avLst/>
            </a:prstGeom>
            <a:noFill/>
            <a:ln w="38100">
              <a:solidFill>
                <a:srgbClr val="000000"/>
              </a:solidFill>
              <a:round/>
              <a:headEnd/>
              <a:tailEnd/>
            </a:ln>
          </p:spPr>
          <p:txBody>
            <a:bodyPr/>
            <a:lstStyle/>
            <a:p>
              <a:endParaRPr lang="zh-CN" altLang="en-US"/>
            </a:p>
          </p:txBody>
        </p:sp>
        <p:sp>
          <p:nvSpPr>
            <p:cNvPr id="203787" name="Line 11"/>
            <p:cNvSpPr>
              <a:spLocks noChangeAspect="1" noChangeShapeType="1"/>
            </p:cNvSpPr>
            <p:nvPr/>
          </p:nvSpPr>
          <p:spPr bwMode="auto">
            <a:xfrm>
              <a:off x="3132" y="9708"/>
              <a:ext cx="0" cy="624"/>
            </a:xfrm>
            <a:prstGeom prst="line">
              <a:avLst/>
            </a:prstGeom>
            <a:noFill/>
            <a:ln w="38100">
              <a:solidFill>
                <a:srgbClr val="000000"/>
              </a:solidFill>
              <a:round/>
              <a:headEnd/>
              <a:tailEnd/>
            </a:ln>
          </p:spPr>
          <p:txBody>
            <a:bodyPr/>
            <a:lstStyle/>
            <a:p>
              <a:endParaRPr lang="zh-CN" altLang="en-US"/>
            </a:p>
          </p:txBody>
        </p:sp>
        <p:sp>
          <p:nvSpPr>
            <p:cNvPr id="203788" name="Line 12"/>
            <p:cNvSpPr>
              <a:spLocks noChangeAspect="1" noChangeShapeType="1"/>
            </p:cNvSpPr>
            <p:nvPr/>
          </p:nvSpPr>
          <p:spPr bwMode="auto">
            <a:xfrm>
              <a:off x="1980" y="9708"/>
              <a:ext cx="0" cy="624"/>
            </a:xfrm>
            <a:prstGeom prst="line">
              <a:avLst/>
            </a:prstGeom>
            <a:noFill/>
            <a:ln w="38100">
              <a:solidFill>
                <a:srgbClr val="000000"/>
              </a:solidFill>
              <a:round/>
              <a:headEnd/>
              <a:tailEnd/>
            </a:ln>
          </p:spPr>
          <p:txBody>
            <a:bodyPr/>
            <a:lstStyle/>
            <a:p>
              <a:endParaRPr lang="zh-CN" altLang="en-US"/>
            </a:p>
          </p:txBody>
        </p:sp>
      </p:grpSp>
      <p:sp>
        <p:nvSpPr>
          <p:cNvPr id="203789" name="Rectangle 13"/>
          <p:cNvSpPr>
            <a:spLocks noChangeAspect="1" noChangeArrowheads="1"/>
          </p:cNvSpPr>
          <p:nvPr/>
        </p:nvSpPr>
        <p:spPr bwMode="auto">
          <a:xfrm>
            <a:off x="815975" y="1854200"/>
            <a:ext cx="279400" cy="971550"/>
          </a:xfrm>
          <a:prstGeom prst="rect">
            <a:avLst/>
          </a:prstGeom>
          <a:solidFill>
            <a:srgbClr val="FFFFFF"/>
          </a:solidFill>
          <a:ln w="38100">
            <a:solidFill>
              <a:srgbClr val="000000"/>
            </a:solidFill>
            <a:miter lim="800000"/>
            <a:headEnd/>
            <a:tailEnd/>
          </a:ln>
        </p:spPr>
        <p:txBody>
          <a:bodyPr/>
          <a:lstStyle/>
          <a:p>
            <a:endParaRPr lang="zh-CN" altLang="en-US"/>
          </a:p>
        </p:txBody>
      </p:sp>
      <p:grpSp>
        <p:nvGrpSpPr>
          <p:cNvPr id="3" name="Group 14"/>
          <p:cNvGrpSpPr>
            <a:grpSpLocks noChangeAspect="1"/>
          </p:cNvGrpSpPr>
          <p:nvPr/>
        </p:nvGrpSpPr>
        <p:grpSpPr bwMode="auto">
          <a:xfrm rot="-5400000">
            <a:off x="759619" y="3312319"/>
            <a:ext cx="279400" cy="728662"/>
            <a:chOff x="7020" y="5808"/>
            <a:chExt cx="180" cy="468"/>
          </a:xfrm>
        </p:grpSpPr>
        <p:sp>
          <p:nvSpPr>
            <p:cNvPr id="203791" name="Line 15"/>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203792" name="Line 16"/>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grpSp>
        <p:nvGrpSpPr>
          <p:cNvPr id="4" name="Group 17"/>
          <p:cNvGrpSpPr>
            <a:grpSpLocks noChangeAspect="1"/>
          </p:cNvGrpSpPr>
          <p:nvPr/>
        </p:nvGrpSpPr>
        <p:grpSpPr bwMode="auto">
          <a:xfrm rot="-5400000">
            <a:off x="2555875" y="3330575"/>
            <a:ext cx="279400" cy="730250"/>
            <a:chOff x="7020" y="5808"/>
            <a:chExt cx="180" cy="468"/>
          </a:xfrm>
        </p:grpSpPr>
        <p:sp>
          <p:nvSpPr>
            <p:cNvPr id="203794" name="Line 18"/>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203795" name="Line 19"/>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sp>
        <p:nvSpPr>
          <p:cNvPr id="203796" name="Rectangle 20"/>
          <p:cNvSpPr>
            <a:spLocks noChangeAspect="1" noChangeArrowheads="1"/>
          </p:cNvSpPr>
          <p:nvPr/>
        </p:nvSpPr>
        <p:spPr bwMode="auto">
          <a:xfrm>
            <a:off x="2611438" y="1854200"/>
            <a:ext cx="280987" cy="971550"/>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3797" name="Rectangle 21"/>
          <p:cNvSpPr>
            <a:spLocks noChangeAspect="1" noChangeArrowheads="1"/>
          </p:cNvSpPr>
          <p:nvPr/>
        </p:nvSpPr>
        <p:spPr bwMode="auto">
          <a:xfrm>
            <a:off x="4183063" y="2582863"/>
            <a:ext cx="280987" cy="973137"/>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3798" name="Text Box 22"/>
          <p:cNvSpPr txBox="1">
            <a:spLocks noChangeAspect="1" noChangeArrowheads="1"/>
          </p:cNvSpPr>
          <p:nvPr/>
        </p:nvSpPr>
        <p:spPr bwMode="auto">
          <a:xfrm>
            <a:off x="2049463" y="836613"/>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A</a:t>
            </a:r>
          </a:p>
        </p:txBody>
      </p:sp>
      <p:sp>
        <p:nvSpPr>
          <p:cNvPr id="203799" name="Text Box 23"/>
          <p:cNvSpPr txBox="1">
            <a:spLocks noChangeAspect="1" noChangeArrowheads="1"/>
          </p:cNvSpPr>
          <p:nvPr/>
        </p:nvSpPr>
        <p:spPr bwMode="auto">
          <a:xfrm>
            <a:off x="2122488" y="4760913"/>
            <a:ext cx="561975" cy="487362"/>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B</a:t>
            </a:r>
          </a:p>
        </p:txBody>
      </p:sp>
      <p:sp>
        <p:nvSpPr>
          <p:cNvPr id="203800" name="Text Box 24"/>
          <p:cNvSpPr txBox="1">
            <a:spLocks noChangeAspect="1" noChangeArrowheads="1"/>
          </p:cNvSpPr>
          <p:nvPr/>
        </p:nvSpPr>
        <p:spPr bwMode="auto">
          <a:xfrm>
            <a:off x="285750" y="4545013"/>
            <a:ext cx="560388" cy="487362"/>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C</a:t>
            </a:r>
          </a:p>
        </p:txBody>
      </p:sp>
      <p:sp>
        <p:nvSpPr>
          <p:cNvPr id="203801" name="Text Box 25"/>
          <p:cNvSpPr txBox="1">
            <a:spLocks noChangeAspect="1" noChangeArrowheads="1"/>
          </p:cNvSpPr>
          <p:nvPr/>
        </p:nvSpPr>
        <p:spPr bwMode="auto">
          <a:xfrm>
            <a:off x="4354513" y="4618038"/>
            <a:ext cx="561975" cy="487362"/>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D</a:t>
            </a:r>
          </a:p>
        </p:txBody>
      </p:sp>
      <p:sp>
        <p:nvSpPr>
          <p:cNvPr id="203802" name="Text Box 26"/>
          <p:cNvSpPr txBox="1">
            <a:spLocks noChangeAspect="1" noChangeArrowheads="1"/>
          </p:cNvSpPr>
          <p:nvPr/>
        </p:nvSpPr>
        <p:spPr bwMode="auto">
          <a:xfrm>
            <a:off x="322263" y="2097088"/>
            <a:ext cx="560387"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r>
              <a:rPr lang="en-US" altLang="zh-CN" sz="3600" b="1" baseline="-25000">
                <a:latin typeface="Times New Roman" pitchFamily="18" charset="0"/>
              </a:rPr>
              <a:t>1</a:t>
            </a:r>
            <a:endParaRPr lang="en-US" altLang="zh-CN" sz="3600" b="1">
              <a:latin typeface="Times New Roman" pitchFamily="18" charset="0"/>
            </a:endParaRPr>
          </a:p>
        </p:txBody>
      </p:sp>
      <p:sp>
        <p:nvSpPr>
          <p:cNvPr id="203803" name="Text Box 27"/>
          <p:cNvSpPr txBox="1">
            <a:spLocks noChangeAspect="1" noChangeArrowheads="1"/>
          </p:cNvSpPr>
          <p:nvPr/>
        </p:nvSpPr>
        <p:spPr bwMode="auto">
          <a:xfrm>
            <a:off x="2159000" y="2097088"/>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r>
              <a:rPr lang="en-US" altLang="zh-CN" sz="3600" b="1" baseline="-25000">
                <a:latin typeface="Times New Roman" pitchFamily="18" charset="0"/>
              </a:rPr>
              <a:t>2</a:t>
            </a:r>
            <a:endParaRPr lang="en-US" altLang="zh-CN" sz="3600" b="1">
              <a:latin typeface="Times New Roman" pitchFamily="18" charset="0"/>
            </a:endParaRPr>
          </a:p>
        </p:txBody>
      </p:sp>
      <p:sp>
        <p:nvSpPr>
          <p:cNvPr id="203804" name="Text Box 28"/>
          <p:cNvSpPr txBox="1">
            <a:spLocks noChangeAspect="1" noChangeArrowheads="1"/>
          </p:cNvSpPr>
          <p:nvPr/>
        </p:nvSpPr>
        <p:spPr bwMode="auto">
          <a:xfrm>
            <a:off x="3756025" y="2025650"/>
            <a:ext cx="561975" cy="485775"/>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rPr>
              <a:t>R</a:t>
            </a:r>
          </a:p>
        </p:txBody>
      </p:sp>
      <p:sp>
        <p:nvSpPr>
          <p:cNvPr id="203805" name="Text Box 29"/>
          <p:cNvSpPr txBox="1">
            <a:spLocks noChangeAspect="1" noChangeArrowheads="1"/>
          </p:cNvSpPr>
          <p:nvPr/>
        </p:nvSpPr>
        <p:spPr bwMode="auto">
          <a:xfrm>
            <a:off x="322263" y="2938463"/>
            <a:ext cx="560387" cy="487362"/>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sym typeface="Symbol" pitchFamily="18" charset="2"/>
              </a:rPr>
              <a:t></a:t>
            </a:r>
            <a:r>
              <a:rPr lang="en-US" altLang="zh-CN" sz="3600" b="1" baseline="-25000">
                <a:latin typeface="Times New Roman" pitchFamily="18" charset="0"/>
              </a:rPr>
              <a:t>1</a:t>
            </a:r>
            <a:endParaRPr lang="en-US" altLang="zh-CN" sz="3600" b="1">
              <a:latin typeface="Times New Roman" pitchFamily="18" charset="0"/>
            </a:endParaRPr>
          </a:p>
        </p:txBody>
      </p:sp>
      <p:sp>
        <p:nvSpPr>
          <p:cNvPr id="203806" name="Text Box 30"/>
          <p:cNvSpPr txBox="1">
            <a:spLocks noChangeAspect="1" noChangeArrowheads="1"/>
          </p:cNvSpPr>
          <p:nvPr/>
        </p:nvSpPr>
        <p:spPr bwMode="auto">
          <a:xfrm>
            <a:off x="2208213" y="2925763"/>
            <a:ext cx="561975" cy="487362"/>
          </a:xfrm>
          <a:prstGeom prst="rect">
            <a:avLst/>
          </a:prstGeom>
          <a:noFill/>
          <a:ln w="38100">
            <a:noFill/>
            <a:miter lim="800000"/>
            <a:headEnd/>
            <a:tailEnd/>
          </a:ln>
        </p:spPr>
        <p:txBody>
          <a:bodyPr lIns="0" tIns="0" rIns="0" bIns="0"/>
          <a:lstStyle/>
          <a:p>
            <a:pPr algn="just" eaLnBrk="0" hangingPunct="0"/>
            <a:r>
              <a:rPr lang="en-US" altLang="zh-CN" sz="3600" b="1">
                <a:latin typeface="Times New Roman" pitchFamily="18" charset="0"/>
                <a:sym typeface="Symbol" pitchFamily="18" charset="2"/>
              </a:rPr>
              <a:t></a:t>
            </a:r>
            <a:r>
              <a:rPr lang="en-US" altLang="zh-CN" sz="3600" b="1" baseline="-25000">
                <a:latin typeface="Times New Roman" pitchFamily="18" charset="0"/>
              </a:rPr>
              <a:t>2</a:t>
            </a:r>
            <a:endParaRPr lang="en-US" altLang="zh-CN" sz="3600" b="1">
              <a:latin typeface="Times New Roman" pitchFamily="18" charset="0"/>
            </a:endParaRPr>
          </a:p>
        </p:txBody>
      </p:sp>
      <p:sp>
        <p:nvSpPr>
          <p:cNvPr id="203807" name="Text Box 31"/>
          <p:cNvSpPr txBox="1">
            <a:spLocks noChangeAspect="1" noChangeArrowheads="1"/>
          </p:cNvSpPr>
          <p:nvPr/>
        </p:nvSpPr>
        <p:spPr bwMode="auto">
          <a:xfrm>
            <a:off x="3341688" y="2709863"/>
            <a:ext cx="560387" cy="485775"/>
          </a:xfrm>
          <a:prstGeom prst="rect">
            <a:avLst/>
          </a:prstGeom>
          <a:noFill/>
          <a:ln w="38100">
            <a:noFill/>
            <a:miter lim="800000"/>
            <a:headEnd/>
            <a:tailEnd/>
          </a:ln>
        </p:spPr>
        <p:txBody>
          <a:bodyPr lIns="0" tIns="0" rIns="0" bIns="0"/>
          <a:lstStyle/>
          <a:p>
            <a:pPr algn="just" eaLnBrk="0" hangingPunct="0"/>
            <a:r>
              <a:rPr lang="en-US" altLang="zh-CN" sz="3600" b="1">
                <a:solidFill>
                  <a:srgbClr val="FF3300"/>
                </a:solidFill>
                <a:latin typeface="Times New Roman" pitchFamily="18" charset="0"/>
              </a:rPr>
              <a:t>I</a:t>
            </a:r>
            <a:r>
              <a:rPr lang="en-US" altLang="zh-CN" sz="3600" b="1" baseline="-25000">
                <a:solidFill>
                  <a:srgbClr val="FF3300"/>
                </a:solidFill>
                <a:latin typeface="Times New Roman" pitchFamily="18" charset="0"/>
              </a:rPr>
              <a:t>2</a:t>
            </a:r>
            <a:endParaRPr lang="en-US" altLang="zh-CN" sz="3600" b="1">
              <a:solidFill>
                <a:srgbClr val="FF3300"/>
              </a:solidFill>
              <a:latin typeface="Times New Roman" pitchFamily="18" charset="0"/>
            </a:endParaRPr>
          </a:p>
        </p:txBody>
      </p:sp>
      <p:grpSp>
        <p:nvGrpSpPr>
          <p:cNvPr id="5" name="Group 32"/>
          <p:cNvGrpSpPr>
            <a:grpSpLocks/>
          </p:cNvGrpSpPr>
          <p:nvPr/>
        </p:nvGrpSpPr>
        <p:grpSpPr bwMode="auto">
          <a:xfrm>
            <a:off x="1366838" y="2339975"/>
            <a:ext cx="703262" cy="1216025"/>
            <a:chOff x="1148" y="1133"/>
            <a:chExt cx="443" cy="766"/>
          </a:xfrm>
        </p:grpSpPr>
        <p:sp>
          <p:nvSpPr>
            <p:cNvPr id="203809" name="Text Box 33"/>
            <p:cNvSpPr txBox="1">
              <a:spLocks noChangeAspect="1" noChangeArrowheads="1"/>
            </p:cNvSpPr>
            <p:nvPr/>
          </p:nvSpPr>
          <p:spPr bwMode="auto">
            <a:xfrm>
              <a:off x="1238" y="1343"/>
              <a:ext cx="353" cy="306"/>
            </a:xfrm>
            <a:prstGeom prst="rect">
              <a:avLst/>
            </a:prstGeom>
            <a:noFill/>
            <a:ln w="38100">
              <a:noFill/>
              <a:miter lim="800000"/>
              <a:headEnd/>
              <a:tailEnd/>
            </a:ln>
          </p:spPr>
          <p:txBody>
            <a:bodyPr lIns="0" tIns="0" rIns="0" bIns="0"/>
            <a:lstStyle/>
            <a:p>
              <a:pPr algn="just" eaLnBrk="0" hangingPunct="0"/>
              <a:r>
                <a:rPr lang="en-US" altLang="zh-CN" sz="3600" b="1">
                  <a:solidFill>
                    <a:srgbClr val="FF3300"/>
                  </a:solidFill>
                  <a:latin typeface="Times New Roman" pitchFamily="18" charset="0"/>
                </a:rPr>
                <a:t>I</a:t>
              </a:r>
              <a:r>
                <a:rPr lang="en-US" altLang="zh-CN" sz="3600" b="1" baseline="-25000">
                  <a:solidFill>
                    <a:srgbClr val="FF3300"/>
                  </a:solidFill>
                  <a:latin typeface="Times New Roman" pitchFamily="18" charset="0"/>
                </a:rPr>
                <a:t>1</a:t>
              </a:r>
              <a:endParaRPr lang="en-US" altLang="zh-CN" sz="3600" b="1">
                <a:solidFill>
                  <a:srgbClr val="FF3300"/>
                </a:solidFill>
                <a:latin typeface="Times New Roman" pitchFamily="18" charset="0"/>
              </a:endParaRPr>
            </a:p>
          </p:txBody>
        </p:sp>
        <p:sp>
          <p:nvSpPr>
            <p:cNvPr id="203810" name="Line 34"/>
            <p:cNvSpPr>
              <a:spLocks noChangeAspect="1" noChangeShapeType="1"/>
            </p:cNvSpPr>
            <p:nvPr/>
          </p:nvSpPr>
          <p:spPr bwMode="auto">
            <a:xfrm flipV="1">
              <a:off x="1148" y="1133"/>
              <a:ext cx="0" cy="766"/>
            </a:xfrm>
            <a:prstGeom prst="line">
              <a:avLst/>
            </a:prstGeom>
            <a:noFill/>
            <a:ln w="38100">
              <a:solidFill>
                <a:srgbClr val="FF3300"/>
              </a:solidFill>
              <a:round/>
              <a:headEnd/>
              <a:tailEnd type="stealth" w="med" len="med"/>
            </a:ln>
          </p:spPr>
          <p:txBody>
            <a:bodyPr/>
            <a:lstStyle/>
            <a:p>
              <a:endParaRPr lang="zh-CN" altLang="en-US"/>
            </a:p>
          </p:txBody>
        </p:sp>
      </p:grpSp>
      <p:sp>
        <p:nvSpPr>
          <p:cNvPr id="203811" name="Line 35"/>
          <p:cNvSpPr>
            <a:spLocks noChangeAspect="1" noChangeShapeType="1"/>
          </p:cNvSpPr>
          <p:nvPr/>
        </p:nvSpPr>
        <p:spPr bwMode="auto">
          <a:xfrm flipV="1">
            <a:off x="3201988" y="2349500"/>
            <a:ext cx="0" cy="1216025"/>
          </a:xfrm>
          <a:prstGeom prst="line">
            <a:avLst/>
          </a:prstGeom>
          <a:noFill/>
          <a:ln w="38100">
            <a:solidFill>
              <a:srgbClr val="FF3300"/>
            </a:solidFill>
            <a:round/>
            <a:headEnd/>
            <a:tailEnd type="stealth" w="med" len="med"/>
          </a:ln>
        </p:spPr>
        <p:txBody>
          <a:bodyPr/>
          <a:lstStyle/>
          <a:p>
            <a:endParaRPr lang="zh-CN" altLang="en-US"/>
          </a:p>
        </p:txBody>
      </p:sp>
      <p:sp>
        <p:nvSpPr>
          <p:cNvPr id="203812" name="Line 36"/>
          <p:cNvSpPr>
            <a:spLocks noChangeAspect="1" noChangeShapeType="1"/>
          </p:cNvSpPr>
          <p:nvPr/>
        </p:nvSpPr>
        <p:spPr bwMode="auto">
          <a:xfrm>
            <a:off x="4643438" y="2636838"/>
            <a:ext cx="0" cy="973137"/>
          </a:xfrm>
          <a:prstGeom prst="line">
            <a:avLst/>
          </a:prstGeom>
          <a:noFill/>
          <a:ln w="38100">
            <a:solidFill>
              <a:srgbClr val="FF3300"/>
            </a:solidFill>
            <a:round/>
            <a:headEnd/>
            <a:tailEnd type="stealth" w="med" len="med"/>
          </a:ln>
        </p:spPr>
        <p:txBody>
          <a:bodyPr/>
          <a:lstStyle/>
          <a:p>
            <a:endParaRPr lang="zh-CN" altLang="en-US"/>
          </a:p>
        </p:txBody>
      </p:sp>
      <p:sp>
        <p:nvSpPr>
          <p:cNvPr id="203813" name="AutoShape 37"/>
          <p:cNvSpPr>
            <a:spLocks noChangeAspect="1" noChangeArrowheads="1"/>
          </p:cNvSpPr>
          <p:nvPr/>
        </p:nvSpPr>
        <p:spPr bwMode="auto">
          <a:xfrm>
            <a:off x="1657350" y="3556000"/>
            <a:ext cx="280988" cy="971550"/>
          </a:xfrm>
          <a:prstGeom prst="curvedLeftArrow">
            <a:avLst>
              <a:gd name="adj1" fmla="val 69152"/>
              <a:gd name="adj2" fmla="val 138305"/>
              <a:gd name="adj3" fmla="val 33333"/>
            </a:avLst>
          </a:prstGeom>
          <a:solidFill>
            <a:srgbClr val="FFFFFF"/>
          </a:solidFill>
          <a:ln w="38100">
            <a:solidFill>
              <a:srgbClr val="000000"/>
            </a:solidFill>
            <a:miter lim="800000"/>
            <a:headEnd/>
            <a:tailEnd/>
          </a:ln>
        </p:spPr>
        <p:txBody>
          <a:bodyPr/>
          <a:lstStyle/>
          <a:p>
            <a:endParaRPr lang="zh-CN" altLang="en-US"/>
          </a:p>
        </p:txBody>
      </p:sp>
      <p:sp>
        <p:nvSpPr>
          <p:cNvPr id="203814" name="AutoShape 38"/>
          <p:cNvSpPr>
            <a:spLocks noChangeAspect="1" noChangeArrowheads="1"/>
          </p:cNvSpPr>
          <p:nvPr/>
        </p:nvSpPr>
        <p:spPr bwMode="auto">
          <a:xfrm>
            <a:off x="3382963" y="3573463"/>
            <a:ext cx="280987" cy="971550"/>
          </a:xfrm>
          <a:prstGeom prst="curvedLeftArrow">
            <a:avLst>
              <a:gd name="adj1" fmla="val 69601"/>
              <a:gd name="adj2" fmla="val 138305"/>
              <a:gd name="adj3" fmla="val 33333"/>
            </a:avLst>
          </a:prstGeom>
          <a:solidFill>
            <a:srgbClr val="FFFFFF"/>
          </a:solidFill>
          <a:ln w="38100">
            <a:solidFill>
              <a:srgbClr val="000000"/>
            </a:solidFill>
            <a:miter lim="800000"/>
            <a:headEnd/>
            <a:tailEnd/>
          </a:ln>
        </p:spPr>
        <p:txBody>
          <a:bodyPr/>
          <a:lstStyle/>
          <a:p>
            <a:endParaRPr lang="zh-CN" altLang="en-US"/>
          </a:p>
        </p:txBody>
      </p:sp>
      <p:sp>
        <p:nvSpPr>
          <p:cNvPr id="203815" name="Oval 39"/>
          <p:cNvSpPr>
            <a:spLocks noChangeArrowheads="1"/>
          </p:cNvSpPr>
          <p:nvPr/>
        </p:nvSpPr>
        <p:spPr bwMode="auto">
          <a:xfrm>
            <a:off x="2570163" y="1241425"/>
            <a:ext cx="250825" cy="252413"/>
          </a:xfrm>
          <a:prstGeom prst="ellipse">
            <a:avLst/>
          </a:prstGeom>
          <a:solidFill>
            <a:srgbClr val="FF3300"/>
          </a:solidFill>
          <a:ln w="9525">
            <a:solidFill>
              <a:schemeClr val="tx1"/>
            </a:solidFill>
            <a:round/>
            <a:headEnd/>
            <a:tailEnd/>
          </a:ln>
          <a:effectLst/>
        </p:spPr>
        <p:txBody>
          <a:bodyPr wrap="none" anchor="ctr"/>
          <a:lstStyle/>
          <a:p>
            <a:endParaRPr lang="zh-CN" altLang="en-US"/>
          </a:p>
        </p:txBody>
      </p:sp>
      <p:sp>
        <p:nvSpPr>
          <p:cNvPr id="203816" name="Oval 40"/>
          <p:cNvSpPr>
            <a:spLocks noChangeArrowheads="1"/>
          </p:cNvSpPr>
          <p:nvPr/>
        </p:nvSpPr>
        <p:spPr bwMode="auto">
          <a:xfrm>
            <a:off x="2533650" y="4625975"/>
            <a:ext cx="250825" cy="252413"/>
          </a:xfrm>
          <a:prstGeom prst="ellipse">
            <a:avLst/>
          </a:prstGeom>
          <a:solidFill>
            <a:srgbClr val="FF3300"/>
          </a:solidFill>
          <a:ln w="9525">
            <a:solidFill>
              <a:schemeClr val="tx1"/>
            </a:solidFill>
            <a:round/>
            <a:headEnd/>
            <a:tailEnd/>
          </a:ln>
          <a:effectLst/>
        </p:spPr>
        <p:txBody>
          <a:bodyPr wrap="none" anchor="ctr"/>
          <a:lstStyle/>
          <a:p>
            <a:endParaRPr lang="zh-CN" altLang="en-US"/>
          </a:p>
        </p:txBody>
      </p:sp>
      <p:sp>
        <p:nvSpPr>
          <p:cNvPr id="203817" name="Text Box 41"/>
          <p:cNvSpPr txBox="1">
            <a:spLocks noChangeArrowheads="1"/>
          </p:cNvSpPr>
          <p:nvPr/>
        </p:nvSpPr>
        <p:spPr bwMode="auto">
          <a:xfrm>
            <a:off x="4822825" y="1196975"/>
            <a:ext cx="2844800" cy="519113"/>
          </a:xfrm>
          <a:prstGeom prst="rect">
            <a:avLst/>
          </a:prstGeom>
          <a:noFill/>
          <a:ln w="9525">
            <a:noFill/>
            <a:miter lim="800000"/>
            <a:headEnd/>
            <a:tailEnd/>
          </a:ln>
          <a:effectLst/>
        </p:spPr>
        <p:txBody>
          <a:bodyPr>
            <a:spAutoFit/>
          </a:bodyPr>
          <a:lstStyle/>
          <a:p>
            <a:pPr algn="just" eaLnBrk="0" hangingPunct="0">
              <a:spcBef>
                <a:spcPct val="50000"/>
              </a:spcBef>
            </a:pPr>
            <a:r>
              <a:rPr lang="en-US" altLang="zh-CN" sz="2800" b="1">
                <a:latin typeface="黑体" pitchFamily="2" charset="-122"/>
                <a:ea typeface="黑体" pitchFamily="2" charset="-122"/>
              </a:rPr>
              <a:t>1</a:t>
            </a:r>
            <a:r>
              <a:rPr lang="zh-CN" altLang="en-US" sz="2800" b="1">
                <a:latin typeface="黑体" pitchFamily="2" charset="-122"/>
                <a:ea typeface="黑体" pitchFamily="2" charset="-122"/>
              </a:rPr>
              <a:t>、确定节点</a:t>
            </a:r>
          </a:p>
        </p:txBody>
      </p:sp>
      <p:sp>
        <p:nvSpPr>
          <p:cNvPr id="203818" name="Text Box 42"/>
          <p:cNvSpPr txBox="1">
            <a:spLocks noChangeArrowheads="1"/>
          </p:cNvSpPr>
          <p:nvPr/>
        </p:nvSpPr>
        <p:spPr bwMode="auto">
          <a:xfrm>
            <a:off x="4824413" y="1757363"/>
            <a:ext cx="3636962" cy="519112"/>
          </a:xfrm>
          <a:prstGeom prst="rect">
            <a:avLst/>
          </a:prstGeom>
          <a:noFill/>
          <a:ln w="9525">
            <a:noFill/>
            <a:miter lim="800000"/>
            <a:headEnd/>
            <a:tailEnd/>
          </a:ln>
          <a:effectLst/>
        </p:spPr>
        <p:txBody>
          <a:bodyPr>
            <a:spAutoFit/>
          </a:bodyPr>
          <a:lstStyle/>
          <a:p>
            <a:pPr algn="just" eaLnBrk="0" hangingPunct="0">
              <a:spcBef>
                <a:spcPct val="50000"/>
              </a:spcBef>
            </a:pPr>
            <a:r>
              <a:rPr lang="en-US" altLang="zh-CN" sz="2800" b="1">
                <a:latin typeface="黑体" pitchFamily="2" charset="-122"/>
                <a:ea typeface="黑体" pitchFamily="2" charset="-122"/>
              </a:rPr>
              <a:t>2</a:t>
            </a:r>
            <a:r>
              <a:rPr lang="zh-CN" altLang="en-US" sz="2800" b="1">
                <a:latin typeface="黑体" pitchFamily="2" charset="-122"/>
                <a:ea typeface="黑体" pitchFamily="2" charset="-122"/>
              </a:rPr>
              <a:t>、确定支路，设电流</a:t>
            </a:r>
          </a:p>
        </p:txBody>
      </p:sp>
      <p:sp>
        <p:nvSpPr>
          <p:cNvPr id="203819" name="Text Box 43"/>
          <p:cNvSpPr txBox="1">
            <a:spLocks noChangeArrowheads="1"/>
          </p:cNvSpPr>
          <p:nvPr/>
        </p:nvSpPr>
        <p:spPr bwMode="auto">
          <a:xfrm>
            <a:off x="4824413" y="2312988"/>
            <a:ext cx="4319587" cy="519112"/>
          </a:xfrm>
          <a:prstGeom prst="rect">
            <a:avLst/>
          </a:prstGeom>
          <a:noFill/>
          <a:ln w="9525">
            <a:noFill/>
            <a:miter lim="800000"/>
            <a:headEnd/>
            <a:tailEnd/>
          </a:ln>
          <a:effectLst/>
        </p:spPr>
        <p:txBody>
          <a:bodyPr>
            <a:spAutoFit/>
          </a:bodyPr>
          <a:lstStyle/>
          <a:p>
            <a:pPr algn="just" eaLnBrk="0" hangingPunct="0">
              <a:spcBef>
                <a:spcPct val="50000"/>
              </a:spcBef>
            </a:pPr>
            <a:r>
              <a:rPr lang="en-US" altLang="zh-CN" sz="2800" b="1">
                <a:latin typeface="黑体" pitchFamily="2" charset="-122"/>
                <a:ea typeface="黑体" pitchFamily="2" charset="-122"/>
              </a:rPr>
              <a:t>3</a:t>
            </a:r>
            <a:r>
              <a:rPr lang="zh-CN" altLang="en-US" sz="2800" b="1">
                <a:latin typeface="黑体" pitchFamily="2" charset="-122"/>
                <a:ea typeface="黑体" pitchFamily="2" charset="-122"/>
              </a:rPr>
              <a:t>、选定回路，设巡视方向</a:t>
            </a:r>
          </a:p>
        </p:txBody>
      </p:sp>
      <p:sp>
        <p:nvSpPr>
          <p:cNvPr id="203820" name="Text Box 44"/>
          <p:cNvSpPr txBox="1">
            <a:spLocks noChangeArrowheads="1"/>
          </p:cNvSpPr>
          <p:nvPr/>
        </p:nvSpPr>
        <p:spPr bwMode="auto">
          <a:xfrm>
            <a:off x="4824413" y="2889250"/>
            <a:ext cx="4319587" cy="519113"/>
          </a:xfrm>
          <a:prstGeom prst="rect">
            <a:avLst/>
          </a:prstGeom>
          <a:noFill/>
          <a:ln w="9525">
            <a:noFill/>
            <a:miter lim="800000"/>
            <a:headEnd/>
            <a:tailEnd/>
          </a:ln>
          <a:effectLst/>
        </p:spPr>
        <p:txBody>
          <a:bodyPr>
            <a:spAutoFit/>
          </a:bodyPr>
          <a:lstStyle/>
          <a:p>
            <a:pPr algn="just" eaLnBrk="0" hangingPunct="0">
              <a:spcBef>
                <a:spcPct val="50000"/>
              </a:spcBef>
            </a:pPr>
            <a:r>
              <a:rPr lang="en-US" altLang="zh-CN" sz="2800" b="1">
                <a:latin typeface="黑体" pitchFamily="2" charset="-122"/>
                <a:ea typeface="黑体" pitchFamily="2" charset="-122"/>
              </a:rPr>
              <a:t>4</a:t>
            </a:r>
            <a:r>
              <a:rPr lang="zh-CN" altLang="en-US" sz="2800" b="1">
                <a:latin typeface="黑体" pitchFamily="2" charset="-122"/>
                <a:ea typeface="黑体" pitchFamily="2" charset="-122"/>
              </a:rPr>
              <a:t>、列独立回路的电压方程</a:t>
            </a:r>
          </a:p>
        </p:txBody>
      </p:sp>
      <p:graphicFrame>
        <p:nvGraphicFramePr>
          <p:cNvPr id="203821" name="Object 45"/>
          <p:cNvGraphicFramePr>
            <a:graphicFrameLocks noGrp="1" noChangeAspect="1"/>
          </p:cNvGraphicFramePr>
          <p:nvPr>
            <p:ph sz="half" idx="2"/>
          </p:nvPr>
        </p:nvGraphicFramePr>
        <p:xfrm>
          <a:off x="3059113" y="5949950"/>
          <a:ext cx="3781425" cy="674688"/>
        </p:xfrm>
        <a:graphic>
          <a:graphicData uri="http://schemas.openxmlformats.org/presentationml/2006/ole">
            <mc:AlternateContent xmlns:mc="http://schemas.openxmlformats.org/markup-compatibility/2006">
              <mc:Choice xmlns:v="urn:schemas-microsoft-com:vml" Requires="v">
                <p:oleObj spid="_x0000_s108549" name="公式" r:id="rId5" imgW="1282680" imgH="228600" progId="Equation.3">
                  <p:embed/>
                </p:oleObj>
              </mc:Choice>
              <mc:Fallback>
                <p:oleObj name="公式" r:id="rId5" imgW="1282680" imgH="2286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5949950"/>
                        <a:ext cx="3781425" cy="674688"/>
                      </a:xfrm>
                      <a:prstGeom prst="rect">
                        <a:avLst/>
                      </a:prstGeom>
                      <a:solidFill>
                        <a:srgbClr val="FFFFCC"/>
                      </a:solidFill>
                      <a:ln w="9525">
                        <a:solidFill>
                          <a:srgbClr val="FF6600"/>
                        </a:solidFill>
                        <a:miter lim="800000"/>
                        <a:headEnd/>
                        <a:tailEnd/>
                      </a:ln>
                    </p:spPr>
                  </p:pic>
                </p:oleObj>
              </mc:Fallback>
            </mc:AlternateContent>
          </a:graphicData>
        </a:graphic>
      </p:graphicFrame>
      <p:sp>
        <p:nvSpPr>
          <p:cNvPr id="203822" name="Text Box 46"/>
          <p:cNvSpPr txBox="1">
            <a:spLocks noChangeArrowheads="1"/>
          </p:cNvSpPr>
          <p:nvPr/>
        </p:nvSpPr>
        <p:spPr bwMode="auto">
          <a:xfrm>
            <a:off x="1150938" y="5337175"/>
            <a:ext cx="1908175" cy="519113"/>
          </a:xfrm>
          <a:prstGeom prst="rect">
            <a:avLst/>
          </a:prstGeom>
          <a:noFill/>
          <a:ln w="9525">
            <a:noFill/>
            <a:miter lim="800000"/>
            <a:headEnd/>
            <a:tailEnd/>
          </a:ln>
          <a:effectLst/>
        </p:spPr>
        <p:txBody>
          <a:bodyPr>
            <a:spAutoFit/>
          </a:bodyPr>
          <a:lstStyle/>
          <a:p>
            <a:pPr algn="just" eaLnBrk="0" hangingPunct="0">
              <a:spcBef>
                <a:spcPct val="50000"/>
              </a:spcBef>
            </a:pPr>
            <a:r>
              <a:rPr lang="zh-CN" altLang="en-US" sz="2800" b="1">
                <a:latin typeface="黑体" pitchFamily="2" charset="-122"/>
                <a:ea typeface="黑体" pitchFamily="2" charset="-122"/>
              </a:rPr>
              <a:t>回路</a:t>
            </a:r>
            <a:r>
              <a:rPr lang="en-US" altLang="zh-CN" sz="2800" b="1">
                <a:latin typeface="黑体" pitchFamily="2" charset="-122"/>
                <a:ea typeface="黑体" pitchFamily="2" charset="-122"/>
              </a:rPr>
              <a:t>BCAB</a:t>
            </a:r>
          </a:p>
        </p:txBody>
      </p:sp>
      <p:sp>
        <p:nvSpPr>
          <p:cNvPr id="203823" name="Text Box 47"/>
          <p:cNvSpPr txBox="1">
            <a:spLocks noChangeArrowheads="1"/>
          </p:cNvSpPr>
          <p:nvPr/>
        </p:nvSpPr>
        <p:spPr bwMode="auto">
          <a:xfrm>
            <a:off x="1150938" y="6186488"/>
            <a:ext cx="1908175" cy="519112"/>
          </a:xfrm>
          <a:prstGeom prst="rect">
            <a:avLst/>
          </a:prstGeom>
          <a:noFill/>
          <a:ln w="9525">
            <a:noFill/>
            <a:miter lim="800000"/>
            <a:headEnd/>
            <a:tailEnd/>
          </a:ln>
          <a:effectLst/>
        </p:spPr>
        <p:txBody>
          <a:bodyPr>
            <a:spAutoFit/>
          </a:bodyPr>
          <a:lstStyle/>
          <a:p>
            <a:pPr algn="just" eaLnBrk="0" hangingPunct="0">
              <a:spcBef>
                <a:spcPct val="50000"/>
              </a:spcBef>
            </a:pPr>
            <a:r>
              <a:rPr lang="zh-CN" altLang="en-US" sz="2800" b="1">
                <a:latin typeface="黑体" pitchFamily="2" charset="-122"/>
                <a:ea typeface="黑体" pitchFamily="2" charset="-122"/>
              </a:rPr>
              <a:t>回路</a:t>
            </a:r>
            <a:r>
              <a:rPr lang="en-US" altLang="zh-CN" sz="2800" b="1">
                <a:latin typeface="黑体" pitchFamily="2" charset="-122"/>
                <a:ea typeface="黑体" pitchFamily="2" charset="-122"/>
              </a:rPr>
              <a:t>BADB</a:t>
            </a:r>
          </a:p>
        </p:txBody>
      </p:sp>
      <p:sp>
        <p:nvSpPr>
          <p:cNvPr id="203824" name="Text Box 48"/>
          <p:cNvSpPr txBox="1">
            <a:spLocks noChangeAspect="1" noChangeArrowheads="1"/>
          </p:cNvSpPr>
          <p:nvPr/>
        </p:nvSpPr>
        <p:spPr bwMode="auto">
          <a:xfrm>
            <a:off x="4427538" y="3752850"/>
            <a:ext cx="561975" cy="485775"/>
          </a:xfrm>
          <a:prstGeom prst="rect">
            <a:avLst/>
          </a:prstGeom>
          <a:noFill/>
          <a:ln w="38100">
            <a:noFill/>
            <a:miter lim="800000"/>
            <a:headEnd/>
            <a:tailEnd/>
          </a:ln>
        </p:spPr>
        <p:txBody>
          <a:bodyPr lIns="0" tIns="0" rIns="0" bIns="0"/>
          <a:lstStyle/>
          <a:p>
            <a:pPr algn="just" eaLnBrk="0" hangingPunct="0"/>
            <a:r>
              <a:rPr lang="en-US" altLang="zh-CN" sz="3600" b="1">
                <a:solidFill>
                  <a:srgbClr val="FF3300"/>
                </a:solidFill>
                <a:latin typeface="Times New Roman" pitchFamily="18" charset="0"/>
              </a:rPr>
              <a:t>I</a:t>
            </a:r>
            <a:r>
              <a:rPr lang="en-US" altLang="zh-CN" sz="3600" b="1" baseline="-25000">
                <a:solidFill>
                  <a:srgbClr val="FF3300"/>
                </a:solidFill>
                <a:latin typeface="Times New Roman" pitchFamily="18" charset="0"/>
              </a:rPr>
              <a:t>3</a:t>
            </a:r>
            <a:endParaRPr lang="en-US" altLang="zh-CN" sz="3600" b="1">
              <a:solidFill>
                <a:srgbClr val="FF3300"/>
              </a:solidFill>
              <a:latin typeface="Times New Roman" pitchFamily="18" charset="0"/>
            </a:endParaRP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3817"/>
                                        </p:tgtEl>
                                        <p:attrNameLst>
                                          <p:attrName>style.visibility</p:attrName>
                                        </p:attrNameLst>
                                      </p:cBhvr>
                                      <p:to>
                                        <p:strVal val="visible"/>
                                      </p:to>
                                    </p:set>
                                    <p:animEffect transition="in" filter="blinds(horizontal)">
                                      <p:cBhvr>
                                        <p:cTn id="7" dur="500"/>
                                        <p:tgtEl>
                                          <p:spTgt spid="2038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3815"/>
                                        </p:tgtEl>
                                        <p:attrNameLst>
                                          <p:attrName>style.visibility</p:attrName>
                                        </p:attrNameLst>
                                      </p:cBhvr>
                                      <p:to>
                                        <p:strVal val="visible"/>
                                      </p:to>
                                    </p:set>
                                    <p:animEffect transition="in" filter="blinds(horizontal)">
                                      <p:cBhvr>
                                        <p:cTn id="12" dur="500"/>
                                        <p:tgtEl>
                                          <p:spTgt spid="20381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03816"/>
                                        </p:tgtEl>
                                        <p:attrNameLst>
                                          <p:attrName>style.visibility</p:attrName>
                                        </p:attrNameLst>
                                      </p:cBhvr>
                                      <p:to>
                                        <p:strVal val="visible"/>
                                      </p:to>
                                    </p:set>
                                    <p:animEffect transition="in" filter="blinds(horizontal)">
                                      <p:cBhvr>
                                        <p:cTn id="15" dur="500"/>
                                        <p:tgtEl>
                                          <p:spTgt spid="2038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03818"/>
                                        </p:tgtEl>
                                        <p:attrNameLst>
                                          <p:attrName>style.visibility</p:attrName>
                                        </p:attrNameLst>
                                      </p:cBhvr>
                                      <p:to>
                                        <p:strVal val="visible"/>
                                      </p:to>
                                    </p:set>
                                    <p:animEffect transition="in" filter="blinds(horizontal)">
                                      <p:cBhvr>
                                        <p:cTn id="20" dur="500"/>
                                        <p:tgtEl>
                                          <p:spTgt spid="20381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linds(horizontal)">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03811"/>
                                        </p:tgtEl>
                                        <p:attrNameLst>
                                          <p:attrName>style.visibility</p:attrName>
                                        </p:attrNameLst>
                                      </p:cBhvr>
                                      <p:to>
                                        <p:strVal val="visible"/>
                                      </p:to>
                                    </p:set>
                                    <p:animEffect transition="in" filter="blinds(horizontal)">
                                      <p:cBhvr>
                                        <p:cTn id="30" dur="500"/>
                                        <p:tgtEl>
                                          <p:spTgt spid="20381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03807"/>
                                        </p:tgtEl>
                                        <p:attrNameLst>
                                          <p:attrName>style.visibility</p:attrName>
                                        </p:attrNameLst>
                                      </p:cBhvr>
                                      <p:to>
                                        <p:strVal val="visible"/>
                                      </p:to>
                                    </p:set>
                                    <p:animEffect transition="in" filter="blinds(horizontal)">
                                      <p:cBhvr>
                                        <p:cTn id="33" dur="500"/>
                                        <p:tgtEl>
                                          <p:spTgt spid="20380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03812"/>
                                        </p:tgtEl>
                                        <p:attrNameLst>
                                          <p:attrName>style.visibility</p:attrName>
                                        </p:attrNameLst>
                                      </p:cBhvr>
                                      <p:to>
                                        <p:strVal val="visible"/>
                                      </p:to>
                                    </p:set>
                                    <p:animEffect transition="in" filter="blinds(horizontal)">
                                      <p:cBhvr>
                                        <p:cTn id="38" dur="500"/>
                                        <p:tgtEl>
                                          <p:spTgt spid="203812"/>
                                        </p:tgtEl>
                                      </p:cBhvr>
                                    </p:animEffect>
                                  </p:childTnLst>
                                </p:cTn>
                              </p:par>
                            </p:childTnLst>
                          </p:cTn>
                        </p:par>
                        <p:par>
                          <p:cTn id="39" fill="hold">
                            <p:stCondLst>
                              <p:cond delay="500"/>
                            </p:stCondLst>
                            <p:childTnLst>
                              <p:par>
                                <p:cTn id="40" presetID="3" presetClass="entr" presetSubtype="10" fill="hold" grpId="0" nodeType="afterEffect">
                                  <p:stCondLst>
                                    <p:cond delay="0"/>
                                  </p:stCondLst>
                                  <p:childTnLst>
                                    <p:set>
                                      <p:cBhvr>
                                        <p:cTn id="41" dur="1" fill="hold">
                                          <p:stCondLst>
                                            <p:cond delay="0"/>
                                          </p:stCondLst>
                                        </p:cTn>
                                        <p:tgtEl>
                                          <p:spTgt spid="203824"/>
                                        </p:tgtEl>
                                        <p:attrNameLst>
                                          <p:attrName>style.visibility</p:attrName>
                                        </p:attrNameLst>
                                      </p:cBhvr>
                                      <p:to>
                                        <p:strVal val="visible"/>
                                      </p:to>
                                    </p:set>
                                    <p:animEffect transition="in" filter="blinds(horizontal)">
                                      <p:cBhvr>
                                        <p:cTn id="42" dur="500"/>
                                        <p:tgtEl>
                                          <p:spTgt spid="203824"/>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3819"/>
                                        </p:tgtEl>
                                        <p:attrNameLst>
                                          <p:attrName>style.visibility</p:attrName>
                                        </p:attrNameLst>
                                      </p:cBhvr>
                                      <p:to>
                                        <p:strVal val="visible"/>
                                      </p:to>
                                    </p:set>
                                    <p:animEffect transition="in" filter="blinds(horizontal)">
                                      <p:cBhvr>
                                        <p:cTn id="47" dur="500"/>
                                        <p:tgtEl>
                                          <p:spTgt spid="20381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03813"/>
                                        </p:tgtEl>
                                        <p:attrNameLst>
                                          <p:attrName>style.visibility</p:attrName>
                                        </p:attrNameLst>
                                      </p:cBhvr>
                                      <p:to>
                                        <p:strVal val="visible"/>
                                      </p:to>
                                    </p:set>
                                    <p:animEffect transition="in" filter="blinds(horizontal)">
                                      <p:cBhvr>
                                        <p:cTn id="52" dur="500"/>
                                        <p:tgtEl>
                                          <p:spTgt spid="203813"/>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03814"/>
                                        </p:tgtEl>
                                        <p:attrNameLst>
                                          <p:attrName>style.visibility</p:attrName>
                                        </p:attrNameLst>
                                      </p:cBhvr>
                                      <p:to>
                                        <p:strVal val="visible"/>
                                      </p:to>
                                    </p:set>
                                    <p:animEffect transition="in" filter="blinds(horizontal)">
                                      <p:cBhvr>
                                        <p:cTn id="57" dur="500"/>
                                        <p:tgtEl>
                                          <p:spTgt spid="20381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03820"/>
                                        </p:tgtEl>
                                        <p:attrNameLst>
                                          <p:attrName>style.visibility</p:attrName>
                                        </p:attrNameLst>
                                      </p:cBhvr>
                                      <p:to>
                                        <p:strVal val="visible"/>
                                      </p:to>
                                    </p:set>
                                    <p:animEffect transition="in" filter="blinds(horizontal)">
                                      <p:cBhvr>
                                        <p:cTn id="62" dur="500"/>
                                        <p:tgtEl>
                                          <p:spTgt spid="203820"/>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03822"/>
                                        </p:tgtEl>
                                        <p:attrNameLst>
                                          <p:attrName>style.visibility</p:attrName>
                                        </p:attrNameLst>
                                      </p:cBhvr>
                                      <p:to>
                                        <p:strVal val="visible"/>
                                      </p:to>
                                    </p:set>
                                    <p:animEffect transition="in" filter="blinds(horizontal)">
                                      <p:cBhvr>
                                        <p:cTn id="67" dur="500"/>
                                        <p:tgtEl>
                                          <p:spTgt spid="203822"/>
                                        </p:tgtEl>
                                      </p:cBhvr>
                                    </p:animEffect>
                                  </p:childTnLst>
                                </p:cTn>
                              </p:par>
                            </p:childTnLst>
                          </p:cTn>
                        </p:par>
                        <p:par>
                          <p:cTn id="68" fill="hold">
                            <p:stCondLst>
                              <p:cond delay="500"/>
                            </p:stCondLst>
                            <p:childTnLst>
                              <p:par>
                                <p:cTn id="69" presetID="3" presetClass="entr" presetSubtype="10" fill="hold" nodeType="afterEffect">
                                  <p:stCondLst>
                                    <p:cond delay="0"/>
                                  </p:stCondLst>
                                  <p:childTnLst>
                                    <p:set>
                                      <p:cBhvr>
                                        <p:cTn id="70" dur="1" fill="hold">
                                          <p:stCondLst>
                                            <p:cond delay="0"/>
                                          </p:stCondLst>
                                        </p:cTn>
                                        <p:tgtEl>
                                          <p:spTgt spid="203779"/>
                                        </p:tgtEl>
                                        <p:attrNameLst>
                                          <p:attrName>style.visibility</p:attrName>
                                        </p:attrNameLst>
                                      </p:cBhvr>
                                      <p:to>
                                        <p:strVal val="visible"/>
                                      </p:to>
                                    </p:set>
                                    <p:animEffect transition="in" filter="blinds(horizontal)">
                                      <p:cBhvr>
                                        <p:cTn id="71" dur="500"/>
                                        <p:tgtEl>
                                          <p:spTgt spid="203779"/>
                                        </p:tgtEl>
                                      </p:cBhvr>
                                    </p:animEffect>
                                  </p:childTnLst>
                                </p:cTn>
                              </p:par>
                            </p:childTnLst>
                          </p:cTn>
                        </p:par>
                      </p:childTnLst>
                    </p:cTn>
                  </p:par>
                  <p:par>
                    <p:cTn id="72" fill="hold">
                      <p:stCondLst>
                        <p:cond delay="indefinite"/>
                      </p:stCondLst>
                      <p:childTnLst>
                        <p:par>
                          <p:cTn id="73" fill="hold">
                            <p:stCondLst>
                              <p:cond delay="0"/>
                            </p:stCondLst>
                            <p:childTnLst>
                              <p:par>
                                <p:cTn id="74" presetID="3" presetClass="entr" presetSubtype="10" fill="hold" grpId="0" nodeType="clickEffect">
                                  <p:stCondLst>
                                    <p:cond delay="0"/>
                                  </p:stCondLst>
                                  <p:childTnLst>
                                    <p:set>
                                      <p:cBhvr>
                                        <p:cTn id="75" dur="1" fill="hold">
                                          <p:stCondLst>
                                            <p:cond delay="0"/>
                                          </p:stCondLst>
                                        </p:cTn>
                                        <p:tgtEl>
                                          <p:spTgt spid="203823"/>
                                        </p:tgtEl>
                                        <p:attrNameLst>
                                          <p:attrName>style.visibility</p:attrName>
                                        </p:attrNameLst>
                                      </p:cBhvr>
                                      <p:to>
                                        <p:strVal val="visible"/>
                                      </p:to>
                                    </p:set>
                                    <p:animEffect transition="in" filter="blinds(horizontal)">
                                      <p:cBhvr>
                                        <p:cTn id="76" dur="500"/>
                                        <p:tgtEl>
                                          <p:spTgt spid="203823"/>
                                        </p:tgtEl>
                                      </p:cBhvr>
                                    </p:animEffect>
                                  </p:childTnLst>
                                </p:cTn>
                              </p:par>
                            </p:childTnLst>
                          </p:cTn>
                        </p:par>
                        <p:par>
                          <p:cTn id="77" fill="hold">
                            <p:stCondLst>
                              <p:cond delay="500"/>
                            </p:stCondLst>
                            <p:childTnLst>
                              <p:par>
                                <p:cTn id="78" presetID="3" presetClass="entr" presetSubtype="10" fill="hold" nodeType="afterEffect">
                                  <p:stCondLst>
                                    <p:cond delay="0"/>
                                  </p:stCondLst>
                                  <p:childTnLst>
                                    <p:set>
                                      <p:cBhvr>
                                        <p:cTn id="79" dur="1" fill="hold">
                                          <p:stCondLst>
                                            <p:cond delay="0"/>
                                          </p:stCondLst>
                                        </p:cTn>
                                        <p:tgtEl>
                                          <p:spTgt spid="203821"/>
                                        </p:tgtEl>
                                        <p:attrNameLst>
                                          <p:attrName>style.visibility</p:attrName>
                                        </p:attrNameLst>
                                      </p:cBhvr>
                                      <p:to>
                                        <p:strVal val="visible"/>
                                      </p:to>
                                    </p:set>
                                    <p:animEffect transition="in" filter="blinds(horizontal)">
                                      <p:cBhvr>
                                        <p:cTn id="80" dur="500"/>
                                        <p:tgtEl>
                                          <p:spTgt spid="203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807" grpId="0"/>
      <p:bldP spid="203811" grpId="0" animBg="1"/>
      <p:bldP spid="203812" grpId="0" animBg="1"/>
      <p:bldP spid="203813" grpId="0" animBg="1"/>
      <p:bldP spid="203814" grpId="0" animBg="1"/>
      <p:bldP spid="203815" grpId="0" animBg="1"/>
      <p:bldP spid="203816" grpId="0" animBg="1"/>
      <p:bldP spid="203817" grpId="0"/>
      <p:bldP spid="203818" grpId="0"/>
      <p:bldP spid="203819" grpId="0"/>
      <p:bldP spid="203820" grpId="0"/>
      <p:bldP spid="203822" grpId="0"/>
      <p:bldP spid="203823" grpId="0"/>
      <p:bldP spid="2038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685800" y="0"/>
            <a:ext cx="7772400" cy="685800"/>
          </a:xfrm>
        </p:spPr>
        <p:txBody>
          <a:bodyPr>
            <a:normAutofit fontScale="90000"/>
          </a:bodyPr>
          <a:lstStyle/>
          <a:p>
            <a:r>
              <a:rPr lang="en-US" altLang="zh-CN" sz="4000" b="0"/>
              <a:t>4</a:t>
            </a:r>
            <a:r>
              <a:rPr lang="zh-CN" altLang="en-US" sz="4000" b="0"/>
              <a:t>、基尔霍夫方程组解题步骤</a:t>
            </a:r>
          </a:p>
        </p:txBody>
      </p:sp>
      <p:sp>
        <p:nvSpPr>
          <p:cNvPr id="204803" name="Rectangle 3"/>
          <p:cNvSpPr>
            <a:spLocks noGrp="1" noChangeArrowheads="1"/>
          </p:cNvSpPr>
          <p:nvPr>
            <p:ph type="body" idx="1"/>
          </p:nvPr>
        </p:nvSpPr>
        <p:spPr>
          <a:xfrm>
            <a:off x="503238" y="873125"/>
            <a:ext cx="7885112" cy="647700"/>
          </a:xfrm>
        </p:spPr>
        <p:txBody>
          <a:bodyPr>
            <a:normAutofit lnSpcReduction="10000"/>
          </a:bodyPr>
          <a:lstStyle/>
          <a:p>
            <a:pPr algn="just">
              <a:lnSpc>
                <a:spcPct val="120000"/>
              </a:lnSpc>
              <a:buFontTx/>
              <a:buNone/>
            </a:pPr>
            <a:r>
              <a:rPr lang="zh-CN" altLang="en-US" b="0">
                <a:latin typeface="黑体" pitchFamily="2" charset="-122"/>
              </a:rPr>
              <a:t>对于一个具有</a:t>
            </a:r>
            <a:r>
              <a:rPr lang="en-US" altLang="zh-CN" b="0" i="1">
                <a:solidFill>
                  <a:schemeClr val="accent2"/>
                </a:solidFill>
                <a:cs typeface="Times New Roman" pitchFamily="18" charset="0"/>
              </a:rPr>
              <a:t>n</a:t>
            </a:r>
            <a:r>
              <a:rPr lang="zh-CN" altLang="en-US" b="0">
                <a:solidFill>
                  <a:schemeClr val="accent2"/>
                </a:solidFill>
                <a:latin typeface="黑体" pitchFamily="2" charset="-122"/>
              </a:rPr>
              <a:t>个节点</a:t>
            </a:r>
            <a:r>
              <a:rPr lang="zh-CN" altLang="en-US" b="0">
                <a:latin typeface="黑体" pitchFamily="2" charset="-122"/>
              </a:rPr>
              <a:t>和</a:t>
            </a:r>
            <a:r>
              <a:rPr lang="en-US" altLang="zh-CN" b="0" i="1">
                <a:solidFill>
                  <a:schemeClr val="accent2"/>
                </a:solidFill>
              </a:rPr>
              <a:t>p</a:t>
            </a:r>
            <a:r>
              <a:rPr lang="zh-CN" altLang="en-US" b="0">
                <a:solidFill>
                  <a:schemeClr val="accent2"/>
                </a:solidFill>
                <a:latin typeface="黑体" pitchFamily="2" charset="-122"/>
              </a:rPr>
              <a:t>条支路</a:t>
            </a:r>
            <a:r>
              <a:rPr lang="zh-CN" altLang="en-US" b="0">
                <a:latin typeface="黑体" pitchFamily="2" charset="-122"/>
              </a:rPr>
              <a:t>的电路：</a:t>
            </a:r>
          </a:p>
          <a:p>
            <a:pPr algn="just">
              <a:lnSpc>
                <a:spcPct val="120000"/>
              </a:lnSpc>
            </a:pPr>
            <a:endParaRPr lang="zh-CN" altLang="en-US" b="0" i="1">
              <a:latin typeface="黑体" pitchFamily="2" charset="-122"/>
            </a:endParaRPr>
          </a:p>
          <a:p>
            <a:pPr algn="just">
              <a:lnSpc>
                <a:spcPct val="120000"/>
              </a:lnSpc>
            </a:pPr>
            <a:endParaRPr lang="en-US" altLang="zh-CN" b="0" i="1">
              <a:latin typeface="宋体" pitchFamily="2" charset="-122"/>
              <a:cs typeface="Times New Roman" pitchFamily="18" charset="0"/>
            </a:endParaRPr>
          </a:p>
        </p:txBody>
      </p:sp>
      <p:sp>
        <p:nvSpPr>
          <p:cNvPr id="204804" name="Rectangle 4"/>
          <p:cNvSpPr>
            <a:spLocks noChangeArrowheads="1"/>
          </p:cNvSpPr>
          <p:nvPr/>
        </p:nvSpPr>
        <p:spPr bwMode="auto">
          <a:xfrm>
            <a:off x="1258888" y="5084763"/>
            <a:ext cx="6443662" cy="1173162"/>
          </a:xfrm>
          <a:prstGeom prst="rect">
            <a:avLst/>
          </a:prstGeom>
          <a:solidFill>
            <a:srgbClr val="FFFFCC"/>
          </a:solidFill>
          <a:ln w="9525">
            <a:solidFill>
              <a:srgbClr val="FF6600"/>
            </a:solidFill>
            <a:miter lim="800000"/>
            <a:headEnd/>
            <a:tailEnd/>
          </a:ln>
          <a:effectLst/>
        </p:spPr>
        <p:txBody>
          <a:bodyPr>
            <a:spAutoFit/>
          </a:bodyPr>
          <a:lstStyle/>
          <a:p>
            <a:pPr algn="ctr">
              <a:spcBef>
                <a:spcPct val="20000"/>
              </a:spcBef>
            </a:pPr>
            <a:r>
              <a:rPr kumimoji="1" lang="zh-CN" altLang="en-US" sz="3200" b="1">
                <a:latin typeface="Times New Roman" pitchFamily="18" charset="0"/>
              </a:rPr>
              <a:t>根据所得电流值的正负</a:t>
            </a:r>
          </a:p>
          <a:p>
            <a:pPr algn="ctr">
              <a:spcBef>
                <a:spcPct val="20000"/>
              </a:spcBef>
            </a:pPr>
            <a:r>
              <a:rPr kumimoji="1" lang="zh-CN" altLang="en-US" sz="3200" b="1">
                <a:latin typeface="Times New Roman" pitchFamily="18" charset="0"/>
              </a:rPr>
              <a:t>判断各支路电流的实际方向。</a:t>
            </a:r>
            <a:r>
              <a:rPr kumimoji="1" lang="zh-CN" altLang="en-US" sz="3200">
                <a:latin typeface="Times New Roman" pitchFamily="18" charset="0"/>
              </a:rPr>
              <a:t> </a:t>
            </a:r>
          </a:p>
        </p:txBody>
      </p:sp>
      <p:sp>
        <p:nvSpPr>
          <p:cNvPr id="204805" name="Rectangle 5"/>
          <p:cNvSpPr>
            <a:spLocks noChangeArrowheads="1"/>
          </p:cNvSpPr>
          <p:nvPr/>
        </p:nvSpPr>
        <p:spPr bwMode="auto">
          <a:xfrm>
            <a:off x="812800" y="1665288"/>
            <a:ext cx="4406900" cy="676275"/>
          </a:xfrm>
          <a:prstGeom prst="rect">
            <a:avLst/>
          </a:prstGeom>
          <a:noFill/>
          <a:ln w="9525">
            <a:noFill/>
            <a:miter lim="800000"/>
            <a:headEnd/>
            <a:tailEnd/>
          </a:ln>
          <a:effectLst/>
        </p:spPr>
        <p:txBody>
          <a:bodyPr wrap="none">
            <a:spAutoFit/>
          </a:bodyPr>
          <a:lstStyle/>
          <a:p>
            <a:pPr algn="just">
              <a:lnSpc>
                <a:spcPct val="120000"/>
              </a:lnSpc>
              <a:spcBef>
                <a:spcPct val="20000"/>
              </a:spcBef>
              <a:buFontTx/>
              <a:buChar char="•"/>
            </a:pPr>
            <a:r>
              <a:rPr kumimoji="1" lang="zh-CN" altLang="en-US" sz="3200" b="1">
                <a:latin typeface="Times New Roman" pitchFamily="18" charset="0"/>
                <a:ea typeface="黑体" pitchFamily="2" charset="-122"/>
              </a:rPr>
              <a:t>确定节点、支路和回路</a:t>
            </a:r>
          </a:p>
        </p:txBody>
      </p:sp>
      <p:sp>
        <p:nvSpPr>
          <p:cNvPr id="204806" name="Rectangle 6"/>
          <p:cNvSpPr>
            <a:spLocks noChangeArrowheads="1"/>
          </p:cNvSpPr>
          <p:nvPr/>
        </p:nvSpPr>
        <p:spPr bwMode="auto">
          <a:xfrm>
            <a:off x="755650" y="2349500"/>
            <a:ext cx="8486775" cy="579438"/>
          </a:xfrm>
          <a:prstGeom prst="rect">
            <a:avLst/>
          </a:prstGeom>
          <a:noFill/>
          <a:ln w="9525">
            <a:noFill/>
            <a:miter lim="800000"/>
            <a:headEnd/>
            <a:tailEnd/>
          </a:ln>
          <a:effectLst/>
        </p:spPr>
        <p:txBody>
          <a:bodyPr wrap="none">
            <a:spAutoFit/>
          </a:bodyPr>
          <a:lstStyle/>
          <a:p>
            <a:pPr algn="just" eaLnBrk="0" hangingPunct="0">
              <a:buFontTx/>
              <a:buChar char="•"/>
            </a:pPr>
            <a:r>
              <a:rPr kumimoji="1" lang="zh-CN" altLang="en-US" sz="3200" b="1">
                <a:latin typeface="Times New Roman" pitchFamily="18" charset="0"/>
                <a:ea typeface="黑体" pitchFamily="2" charset="-122"/>
              </a:rPr>
              <a:t>假定各</a:t>
            </a:r>
            <a:r>
              <a:rPr kumimoji="1" lang="zh-CN" altLang="en-US" sz="3200" b="1">
                <a:solidFill>
                  <a:schemeClr val="accent2"/>
                </a:solidFill>
                <a:latin typeface="Times New Roman" pitchFamily="18" charset="0"/>
                <a:ea typeface="黑体" pitchFamily="2" charset="-122"/>
              </a:rPr>
              <a:t>支路电流的正方向</a:t>
            </a:r>
            <a:r>
              <a:rPr kumimoji="1" lang="zh-CN" altLang="en-US" sz="3200" b="1">
                <a:latin typeface="Times New Roman" pitchFamily="18" charset="0"/>
                <a:ea typeface="黑体" pitchFamily="2" charset="-122"/>
              </a:rPr>
              <a:t>和</a:t>
            </a:r>
            <a:r>
              <a:rPr kumimoji="1" lang="zh-CN" altLang="en-US" sz="3200" b="1">
                <a:solidFill>
                  <a:schemeClr val="accent2"/>
                </a:solidFill>
                <a:latin typeface="Times New Roman" pitchFamily="18" charset="0"/>
                <a:ea typeface="黑体" pitchFamily="2" charset="-122"/>
              </a:rPr>
              <a:t>回路的巡行方向</a:t>
            </a:r>
            <a:r>
              <a:rPr kumimoji="1" lang="zh-CN" altLang="en-US" sz="3200" b="1">
                <a:latin typeface="Times New Roman" pitchFamily="18" charset="0"/>
                <a:ea typeface="黑体" pitchFamily="2" charset="-122"/>
              </a:rPr>
              <a:t>；</a:t>
            </a:r>
          </a:p>
        </p:txBody>
      </p:sp>
      <p:sp>
        <p:nvSpPr>
          <p:cNvPr id="204807" name="Rectangle 7"/>
          <p:cNvSpPr>
            <a:spLocks noChangeArrowheads="1"/>
          </p:cNvSpPr>
          <p:nvPr/>
        </p:nvSpPr>
        <p:spPr bwMode="auto">
          <a:xfrm>
            <a:off x="755650" y="2924175"/>
            <a:ext cx="5062538" cy="676275"/>
          </a:xfrm>
          <a:prstGeom prst="rect">
            <a:avLst/>
          </a:prstGeom>
          <a:noFill/>
          <a:ln w="9525">
            <a:noFill/>
            <a:miter lim="800000"/>
            <a:headEnd/>
            <a:tailEnd/>
          </a:ln>
          <a:effectLst/>
        </p:spPr>
        <p:txBody>
          <a:bodyPr wrap="none">
            <a:spAutoFit/>
          </a:bodyPr>
          <a:lstStyle/>
          <a:p>
            <a:pPr algn="just">
              <a:lnSpc>
                <a:spcPct val="120000"/>
              </a:lnSpc>
              <a:spcBef>
                <a:spcPct val="20000"/>
              </a:spcBef>
              <a:buFontTx/>
              <a:buChar char="•"/>
            </a:pPr>
            <a:r>
              <a:rPr kumimoji="1" lang="zh-CN" altLang="en-US" sz="3200" b="1">
                <a:latin typeface="黑体" pitchFamily="2" charset="-122"/>
                <a:ea typeface="黑体" pitchFamily="2" charset="-122"/>
              </a:rPr>
              <a:t>列</a:t>
            </a:r>
            <a:r>
              <a:rPr kumimoji="1" lang="zh-CN" altLang="en-US" sz="3200" b="1">
                <a:solidFill>
                  <a:schemeClr val="accent2"/>
                </a:solidFill>
                <a:latin typeface="黑体" pitchFamily="2" charset="-122"/>
                <a:ea typeface="黑体" pitchFamily="2" charset="-122"/>
              </a:rPr>
              <a:t>节点电流方程</a:t>
            </a:r>
            <a:r>
              <a:rPr kumimoji="1" lang="en-US" altLang="zh-CN" sz="3200" b="1">
                <a:solidFill>
                  <a:schemeClr val="accent2"/>
                </a:solidFill>
                <a:latin typeface="黑体" pitchFamily="2" charset="-122"/>
                <a:ea typeface="黑体" pitchFamily="2" charset="-122"/>
              </a:rPr>
              <a:t>(</a:t>
            </a:r>
            <a:r>
              <a:rPr kumimoji="1" lang="en-US" altLang="zh-CN" sz="3200" b="1" i="1">
                <a:solidFill>
                  <a:schemeClr val="accent2"/>
                </a:solidFill>
                <a:latin typeface="Times New Roman" pitchFamily="18" charset="0"/>
                <a:ea typeface="黑体" pitchFamily="2" charset="-122"/>
              </a:rPr>
              <a:t>n</a:t>
            </a:r>
            <a:r>
              <a:rPr kumimoji="1" lang="en-US" altLang="zh-CN" sz="3200" b="1">
                <a:solidFill>
                  <a:schemeClr val="accent2"/>
                </a:solidFill>
                <a:latin typeface="黑体" pitchFamily="2" charset="-122"/>
                <a:ea typeface="黑体" pitchFamily="2" charset="-122"/>
                <a:sym typeface="Symbol" pitchFamily="18" charset="2"/>
              </a:rPr>
              <a:t></a:t>
            </a:r>
            <a:r>
              <a:rPr kumimoji="1" lang="en-US" altLang="zh-CN" sz="3200" b="1">
                <a:solidFill>
                  <a:schemeClr val="accent2"/>
                </a:solidFill>
                <a:latin typeface="黑体" pitchFamily="2" charset="-122"/>
                <a:ea typeface="黑体" pitchFamily="2" charset="-122"/>
              </a:rPr>
              <a:t>1)</a:t>
            </a:r>
            <a:r>
              <a:rPr kumimoji="1" lang="zh-CN" altLang="en-US" sz="3200" b="1">
                <a:latin typeface="黑体" pitchFamily="2" charset="-122"/>
                <a:ea typeface="黑体" pitchFamily="2" charset="-122"/>
              </a:rPr>
              <a:t>个；</a:t>
            </a:r>
          </a:p>
        </p:txBody>
      </p:sp>
      <p:sp>
        <p:nvSpPr>
          <p:cNvPr id="204808" name="Rectangle 8"/>
          <p:cNvSpPr>
            <a:spLocks noChangeArrowheads="1"/>
          </p:cNvSpPr>
          <p:nvPr/>
        </p:nvSpPr>
        <p:spPr bwMode="auto">
          <a:xfrm>
            <a:off x="755650" y="3608388"/>
            <a:ext cx="5700713" cy="579437"/>
          </a:xfrm>
          <a:prstGeom prst="rect">
            <a:avLst/>
          </a:prstGeom>
          <a:noFill/>
          <a:ln w="9525">
            <a:noFill/>
            <a:miter lim="800000"/>
            <a:headEnd/>
            <a:tailEnd/>
          </a:ln>
          <a:effectLst/>
        </p:spPr>
        <p:txBody>
          <a:bodyPr wrap="none">
            <a:spAutoFit/>
          </a:bodyPr>
          <a:lstStyle/>
          <a:p>
            <a:pPr algn="just" eaLnBrk="0" hangingPunct="0">
              <a:buFontTx/>
              <a:buChar char="•"/>
            </a:pPr>
            <a:r>
              <a:rPr kumimoji="1" lang="zh-CN" altLang="en-US" sz="3200" b="1">
                <a:latin typeface="黑体" pitchFamily="2" charset="-122"/>
                <a:ea typeface="黑体" pitchFamily="2" charset="-122"/>
              </a:rPr>
              <a:t>列</a:t>
            </a:r>
            <a:r>
              <a:rPr kumimoji="1" lang="zh-CN" altLang="en-US" sz="3200" b="1">
                <a:solidFill>
                  <a:schemeClr val="accent2"/>
                </a:solidFill>
                <a:latin typeface="黑体" pitchFamily="2" charset="-122"/>
                <a:ea typeface="黑体" pitchFamily="2" charset="-122"/>
              </a:rPr>
              <a:t>回路电压方程</a:t>
            </a:r>
            <a:r>
              <a:rPr kumimoji="1" lang="en-US" altLang="zh-CN" sz="3200" b="1">
                <a:solidFill>
                  <a:schemeClr val="accent2"/>
                </a:solidFill>
                <a:latin typeface="黑体" pitchFamily="2" charset="-122"/>
                <a:ea typeface="黑体" pitchFamily="2" charset="-122"/>
              </a:rPr>
              <a:t>(</a:t>
            </a:r>
            <a:r>
              <a:rPr kumimoji="1" lang="en-US" altLang="zh-CN" sz="3200" b="1" i="1">
                <a:solidFill>
                  <a:schemeClr val="accent2"/>
                </a:solidFill>
                <a:latin typeface="Times New Roman" pitchFamily="18" charset="0"/>
                <a:ea typeface="黑体" pitchFamily="2" charset="-122"/>
              </a:rPr>
              <a:t>p</a:t>
            </a:r>
            <a:r>
              <a:rPr kumimoji="1" lang="en-US" altLang="zh-CN" sz="3200" b="1">
                <a:solidFill>
                  <a:schemeClr val="accent2"/>
                </a:solidFill>
                <a:latin typeface="Times New Roman" pitchFamily="18" charset="0"/>
                <a:ea typeface="黑体" pitchFamily="2" charset="-122"/>
                <a:sym typeface="Symbol" pitchFamily="18" charset="2"/>
              </a:rPr>
              <a:t></a:t>
            </a:r>
            <a:r>
              <a:rPr kumimoji="1" lang="en-US" altLang="zh-CN" sz="3200" b="1" i="1">
                <a:solidFill>
                  <a:schemeClr val="accent2"/>
                </a:solidFill>
                <a:latin typeface="Times New Roman" pitchFamily="18" charset="0"/>
                <a:ea typeface="黑体" pitchFamily="2" charset="-122"/>
              </a:rPr>
              <a:t>n</a:t>
            </a:r>
            <a:r>
              <a:rPr kumimoji="1" lang="en-US" altLang="zh-CN" sz="3200" b="1">
                <a:solidFill>
                  <a:schemeClr val="accent2"/>
                </a:solidFill>
                <a:latin typeface="Times New Roman" pitchFamily="18" charset="0"/>
                <a:ea typeface="黑体" pitchFamily="2" charset="-122"/>
              </a:rPr>
              <a:t>+1</a:t>
            </a:r>
            <a:r>
              <a:rPr kumimoji="1" lang="en-US" altLang="zh-CN" sz="3200" b="1">
                <a:solidFill>
                  <a:schemeClr val="accent2"/>
                </a:solidFill>
                <a:latin typeface="黑体" pitchFamily="2" charset="-122"/>
                <a:ea typeface="黑体" pitchFamily="2" charset="-122"/>
              </a:rPr>
              <a:t>)</a:t>
            </a:r>
            <a:r>
              <a:rPr kumimoji="1" lang="en-US" altLang="zh-CN" sz="3200" b="1">
                <a:latin typeface="黑体" pitchFamily="2" charset="-122"/>
                <a:ea typeface="黑体" pitchFamily="2" charset="-122"/>
              </a:rPr>
              <a:t> </a:t>
            </a:r>
            <a:r>
              <a:rPr kumimoji="1" lang="zh-CN" altLang="en-US" sz="3200" b="1">
                <a:latin typeface="黑体" pitchFamily="2" charset="-122"/>
                <a:ea typeface="黑体" pitchFamily="2" charset="-122"/>
              </a:rPr>
              <a:t>个；</a:t>
            </a:r>
          </a:p>
        </p:txBody>
      </p:sp>
      <p:sp>
        <p:nvSpPr>
          <p:cNvPr id="204809" name="Rectangle 9"/>
          <p:cNvSpPr>
            <a:spLocks noChangeArrowheads="1"/>
          </p:cNvSpPr>
          <p:nvPr/>
        </p:nvSpPr>
        <p:spPr bwMode="auto">
          <a:xfrm>
            <a:off x="755650" y="4184650"/>
            <a:ext cx="6650038" cy="676275"/>
          </a:xfrm>
          <a:prstGeom prst="rect">
            <a:avLst/>
          </a:prstGeom>
          <a:noFill/>
          <a:ln w="9525">
            <a:noFill/>
            <a:miter lim="800000"/>
            <a:headEnd/>
            <a:tailEnd/>
          </a:ln>
          <a:effectLst/>
        </p:spPr>
        <p:txBody>
          <a:bodyPr wrap="none">
            <a:spAutoFit/>
          </a:bodyPr>
          <a:lstStyle/>
          <a:p>
            <a:pPr algn="just">
              <a:lnSpc>
                <a:spcPct val="120000"/>
              </a:lnSpc>
              <a:spcBef>
                <a:spcPct val="20000"/>
              </a:spcBef>
              <a:buFontTx/>
              <a:buChar char="•"/>
            </a:pPr>
            <a:r>
              <a:rPr kumimoji="1" lang="zh-CN" altLang="en-US" sz="3200" b="1">
                <a:latin typeface="黑体" pitchFamily="2" charset="-122"/>
                <a:ea typeface="黑体" pitchFamily="2" charset="-122"/>
              </a:rPr>
              <a:t>对</a:t>
            </a:r>
            <a:r>
              <a:rPr kumimoji="1" lang="en-US" altLang="zh-CN" sz="3200" b="1" i="1">
                <a:latin typeface="Times New Roman" pitchFamily="18" charset="0"/>
                <a:ea typeface="黑体" pitchFamily="2" charset="-122"/>
              </a:rPr>
              <a:t>p</a:t>
            </a:r>
            <a:r>
              <a:rPr kumimoji="1" lang="zh-CN" altLang="en-US" sz="3200" b="1">
                <a:latin typeface="黑体" pitchFamily="2" charset="-122"/>
                <a:ea typeface="黑体" pitchFamily="2" charset="-122"/>
              </a:rPr>
              <a:t>个方程求解，求各支路电流值；</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04803">
                                            <p:txEl>
                                              <p:pRg st="0" end="0"/>
                                            </p:txEl>
                                          </p:spTgt>
                                        </p:tgtEl>
                                        <p:attrNameLst>
                                          <p:attrName>style.visibility</p:attrName>
                                        </p:attrNameLst>
                                      </p:cBhvr>
                                      <p:to>
                                        <p:strVal val="visible"/>
                                      </p:to>
                                    </p:set>
                                    <p:animEffect transition="in" filter="blinds(horizontal)">
                                      <p:cBhvr>
                                        <p:cTn id="7" dur="500"/>
                                        <p:tgtEl>
                                          <p:spTgt spid="2048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4805"/>
                                        </p:tgtEl>
                                        <p:attrNameLst>
                                          <p:attrName>style.visibility</p:attrName>
                                        </p:attrNameLst>
                                      </p:cBhvr>
                                      <p:to>
                                        <p:strVal val="visible"/>
                                      </p:to>
                                    </p:set>
                                    <p:animEffect transition="in" filter="blinds(horizontal)">
                                      <p:cBhvr>
                                        <p:cTn id="12" dur="500"/>
                                        <p:tgtEl>
                                          <p:spTgt spid="20480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04806"/>
                                        </p:tgtEl>
                                        <p:attrNameLst>
                                          <p:attrName>style.visibility</p:attrName>
                                        </p:attrNameLst>
                                      </p:cBhvr>
                                      <p:to>
                                        <p:strVal val="visible"/>
                                      </p:to>
                                    </p:set>
                                    <p:animEffect transition="in" filter="blinds(horizontal)">
                                      <p:cBhvr>
                                        <p:cTn id="17" dur="500"/>
                                        <p:tgtEl>
                                          <p:spTgt spid="20480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04807"/>
                                        </p:tgtEl>
                                        <p:attrNameLst>
                                          <p:attrName>style.visibility</p:attrName>
                                        </p:attrNameLst>
                                      </p:cBhvr>
                                      <p:to>
                                        <p:strVal val="visible"/>
                                      </p:to>
                                    </p:set>
                                    <p:animEffect transition="in" filter="blinds(horizontal)">
                                      <p:cBhvr>
                                        <p:cTn id="22" dur="500"/>
                                        <p:tgtEl>
                                          <p:spTgt spid="20480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04808"/>
                                        </p:tgtEl>
                                        <p:attrNameLst>
                                          <p:attrName>style.visibility</p:attrName>
                                        </p:attrNameLst>
                                      </p:cBhvr>
                                      <p:to>
                                        <p:strVal val="visible"/>
                                      </p:to>
                                    </p:set>
                                    <p:animEffect transition="in" filter="blinds(horizontal)">
                                      <p:cBhvr>
                                        <p:cTn id="27" dur="500"/>
                                        <p:tgtEl>
                                          <p:spTgt spid="20480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04809"/>
                                        </p:tgtEl>
                                        <p:attrNameLst>
                                          <p:attrName>style.visibility</p:attrName>
                                        </p:attrNameLst>
                                      </p:cBhvr>
                                      <p:to>
                                        <p:strVal val="visible"/>
                                      </p:to>
                                    </p:set>
                                    <p:animEffect transition="in" filter="blinds(horizontal)">
                                      <p:cBhvr>
                                        <p:cTn id="32" dur="500"/>
                                        <p:tgtEl>
                                          <p:spTgt spid="20480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04804"/>
                                        </p:tgtEl>
                                        <p:attrNameLst>
                                          <p:attrName>style.visibility</p:attrName>
                                        </p:attrNameLst>
                                      </p:cBhvr>
                                      <p:to>
                                        <p:strVal val="visible"/>
                                      </p:to>
                                    </p:set>
                                    <p:animEffect transition="in" filter="blinds(horizontal)">
                                      <p:cBhvr>
                                        <p:cTn id="37" dur="500"/>
                                        <p:tgtEl>
                                          <p:spTgt spid="204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3" grpId="0" build="p"/>
      <p:bldP spid="204804" grpId="0" animBg="1"/>
      <p:bldP spid="204805" grpId="0"/>
      <p:bldP spid="204806" grpId="0"/>
      <p:bldP spid="204807" grpId="0"/>
      <p:bldP spid="204808" grpId="0"/>
      <p:bldP spid="20480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a:xfrm>
            <a:off x="609600" y="0"/>
            <a:ext cx="7772400" cy="762000"/>
          </a:xfrm>
        </p:spPr>
        <p:txBody>
          <a:bodyPr/>
          <a:lstStyle/>
          <a:p>
            <a:r>
              <a:rPr lang="zh-CN" altLang="en-US" b="0"/>
              <a:t>例题</a:t>
            </a:r>
          </a:p>
        </p:txBody>
      </p:sp>
      <p:sp>
        <p:nvSpPr>
          <p:cNvPr id="205827" name="Rectangle 3"/>
          <p:cNvSpPr>
            <a:spLocks noGrp="1" noChangeArrowheads="1"/>
          </p:cNvSpPr>
          <p:nvPr>
            <p:ph type="body" idx="1"/>
          </p:nvPr>
        </p:nvSpPr>
        <p:spPr>
          <a:xfrm>
            <a:off x="323850" y="657225"/>
            <a:ext cx="8388350" cy="1898650"/>
          </a:xfrm>
        </p:spPr>
        <p:txBody>
          <a:bodyPr/>
          <a:lstStyle/>
          <a:p>
            <a:pPr algn="just">
              <a:lnSpc>
                <a:spcPct val="90000"/>
              </a:lnSpc>
              <a:buFontTx/>
              <a:buNone/>
            </a:pPr>
            <a:r>
              <a:rPr lang="en-US" altLang="zh-CN" b="0">
                <a:latin typeface="宋体" pitchFamily="2" charset="-122"/>
              </a:rPr>
              <a:t>      </a:t>
            </a:r>
            <a:r>
              <a:rPr lang="zh-CN" altLang="en-US" b="0">
                <a:latin typeface="宋体" pitchFamily="2" charset="-122"/>
              </a:rPr>
              <a:t>惠斯登电桥如图所示，设电源电动势</a:t>
            </a:r>
            <a:r>
              <a:rPr lang="zh-CN" altLang="en-US" b="0" i="1">
                <a:cs typeface="Times New Roman" pitchFamily="18" charset="0"/>
                <a:sym typeface="Symbol" pitchFamily="18" charset="2"/>
              </a:rPr>
              <a:t></a:t>
            </a:r>
            <a:r>
              <a:rPr lang="zh-CN" altLang="en-US" b="0" i="1">
                <a:latin typeface="宋体" pitchFamily="2" charset="-122"/>
                <a:cs typeface="Times New Roman" pitchFamily="18" charset="0"/>
              </a:rPr>
              <a:t> </a:t>
            </a:r>
            <a:r>
              <a:rPr lang="zh-CN" altLang="en-US" b="0">
                <a:latin typeface="宋体" pitchFamily="2" charset="-122"/>
              </a:rPr>
              <a:t>为已知，电源内阻可忽略。求：（</a:t>
            </a:r>
            <a:r>
              <a:rPr lang="en-US" altLang="zh-CN" b="0">
                <a:latin typeface="宋体" pitchFamily="2" charset="-122"/>
                <a:cs typeface="Times New Roman" pitchFamily="18" charset="0"/>
              </a:rPr>
              <a:t>1</a:t>
            </a:r>
            <a:r>
              <a:rPr lang="zh-CN" altLang="en-US" b="0">
                <a:latin typeface="宋体" pitchFamily="2" charset="-122"/>
              </a:rPr>
              <a:t>）通过检流计的电流强度</a:t>
            </a:r>
            <a:r>
              <a:rPr lang="en-US" altLang="zh-CN" b="0" i="1">
                <a:latin typeface="宋体" pitchFamily="2" charset="-122"/>
                <a:cs typeface="Times New Roman" pitchFamily="18" charset="0"/>
              </a:rPr>
              <a:t>I</a:t>
            </a:r>
            <a:r>
              <a:rPr lang="en-US" altLang="zh-CN" b="0" i="1" baseline="-30000">
                <a:latin typeface="宋体" pitchFamily="2" charset="-122"/>
                <a:cs typeface="Times New Roman" pitchFamily="18" charset="0"/>
              </a:rPr>
              <a:t>g</a:t>
            </a:r>
            <a:r>
              <a:rPr lang="zh-CN" altLang="en-US" b="0">
                <a:latin typeface="宋体" pitchFamily="2" charset="-122"/>
              </a:rPr>
              <a:t>与</a:t>
            </a:r>
            <a:r>
              <a:rPr lang="zh-CN" altLang="en-US" b="0" i="1">
                <a:cs typeface="Times New Roman" pitchFamily="18" charset="0"/>
                <a:sym typeface="Symbol" pitchFamily="18" charset="2"/>
              </a:rPr>
              <a:t></a:t>
            </a:r>
            <a:r>
              <a:rPr lang="zh-CN" altLang="en-US" b="0" i="1">
                <a:latin typeface="宋体" pitchFamily="2" charset="-122"/>
                <a:cs typeface="Times New Roman" pitchFamily="18" charset="0"/>
              </a:rPr>
              <a:t> </a:t>
            </a:r>
            <a:r>
              <a:rPr lang="zh-CN" altLang="en-US" b="0">
                <a:latin typeface="宋体" pitchFamily="2" charset="-122"/>
              </a:rPr>
              <a:t>和各臂电阻的关系；（</a:t>
            </a:r>
            <a:r>
              <a:rPr lang="en-US" altLang="zh-CN" b="0"/>
              <a:t>2</a:t>
            </a:r>
            <a:r>
              <a:rPr lang="zh-CN" altLang="en-US" b="0">
                <a:latin typeface="宋体" pitchFamily="2" charset="-122"/>
              </a:rPr>
              <a:t>）电桥平衡的条件。</a:t>
            </a:r>
            <a:r>
              <a:rPr lang="zh-CN" altLang="en-US"/>
              <a:t> </a:t>
            </a:r>
          </a:p>
        </p:txBody>
      </p:sp>
      <p:grpSp>
        <p:nvGrpSpPr>
          <p:cNvPr id="2" name="Group 4"/>
          <p:cNvGrpSpPr>
            <a:grpSpLocks noChangeAspect="1"/>
          </p:cNvGrpSpPr>
          <p:nvPr/>
        </p:nvGrpSpPr>
        <p:grpSpPr bwMode="auto">
          <a:xfrm flipH="1">
            <a:off x="4667250" y="6124575"/>
            <a:ext cx="217488" cy="566738"/>
            <a:chOff x="7020" y="5808"/>
            <a:chExt cx="180" cy="468"/>
          </a:xfrm>
        </p:grpSpPr>
        <p:sp>
          <p:nvSpPr>
            <p:cNvPr id="205829" name="Line 5"/>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205830" name="Line 6"/>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grpSp>
        <p:nvGrpSpPr>
          <p:cNvPr id="3" name="Group 7"/>
          <p:cNvGrpSpPr>
            <a:grpSpLocks noChangeAspect="1"/>
          </p:cNvGrpSpPr>
          <p:nvPr/>
        </p:nvGrpSpPr>
        <p:grpSpPr bwMode="auto">
          <a:xfrm>
            <a:off x="2921000" y="3181350"/>
            <a:ext cx="3927475" cy="3213100"/>
            <a:chOff x="6660" y="8148"/>
            <a:chExt cx="3240" cy="2652"/>
          </a:xfrm>
        </p:grpSpPr>
        <p:sp>
          <p:nvSpPr>
            <p:cNvPr id="205832" name="Line 8"/>
            <p:cNvSpPr>
              <a:spLocks noChangeAspect="1" noChangeShapeType="1"/>
            </p:cNvSpPr>
            <p:nvPr/>
          </p:nvSpPr>
          <p:spPr bwMode="auto">
            <a:xfrm>
              <a:off x="6660" y="8148"/>
              <a:ext cx="3240" cy="0"/>
            </a:xfrm>
            <a:prstGeom prst="line">
              <a:avLst/>
            </a:prstGeom>
            <a:noFill/>
            <a:ln w="38100">
              <a:solidFill>
                <a:srgbClr val="000000"/>
              </a:solidFill>
              <a:round/>
              <a:headEnd/>
              <a:tailEnd/>
            </a:ln>
          </p:spPr>
          <p:txBody>
            <a:bodyPr/>
            <a:lstStyle/>
            <a:p>
              <a:endParaRPr lang="zh-CN" altLang="en-US"/>
            </a:p>
          </p:txBody>
        </p:sp>
        <p:sp>
          <p:nvSpPr>
            <p:cNvPr id="205833" name="Line 9"/>
            <p:cNvSpPr>
              <a:spLocks noChangeAspect="1" noChangeShapeType="1"/>
            </p:cNvSpPr>
            <p:nvPr/>
          </p:nvSpPr>
          <p:spPr bwMode="auto">
            <a:xfrm>
              <a:off x="6660" y="8148"/>
              <a:ext cx="0" cy="1560"/>
            </a:xfrm>
            <a:prstGeom prst="line">
              <a:avLst/>
            </a:prstGeom>
            <a:noFill/>
            <a:ln w="38100">
              <a:solidFill>
                <a:srgbClr val="000000"/>
              </a:solidFill>
              <a:round/>
              <a:headEnd/>
              <a:tailEnd/>
            </a:ln>
          </p:spPr>
          <p:txBody>
            <a:bodyPr/>
            <a:lstStyle/>
            <a:p>
              <a:endParaRPr lang="zh-CN" altLang="en-US"/>
            </a:p>
          </p:txBody>
        </p:sp>
        <p:sp>
          <p:nvSpPr>
            <p:cNvPr id="205834" name="Line 10"/>
            <p:cNvSpPr>
              <a:spLocks noChangeAspect="1" noChangeShapeType="1"/>
            </p:cNvSpPr>
            <p:nvPr/>
          </p:nvSpPr>
          <p:spPr bwMode="auto">
            <a:xfrm>
              <a:off x="6660" y="9552"/>
              <a:ext cx="3240" cy="0"/>
            </a:xfrm>
            <a:prstGeom prst="line">
              <a:avLst/>
            </a:prstGeom>
            <a:noFill/>
            <a:ln w="38100">
              <a:solidFill>
                <a:srgbClr val="000000"/>
              </a:solidFill>
              <a:round/>
              <a:headEnd/>
              <a:tailEnd/>
            </a:ln>
          </p:spPr>
          <p:txBody>
            <a:bodyPr/>
            <a:lstStyle/>
            <a:p>
              <a:endParaRPr lang="zh-CN" altLang="en-US"/>
            </a:p>
          </p:txBody>
        </p:sp>
        <p:sp>
          <p:nvSpPr>
            <p:cNvPr id="205835" name="Line 11"/>
            <p:cNvSpPr>
              <a:spLocks noChangeAspect="1" noChangeShapeType="1"/>
            </p:cNvSpPr>
            <p:nvPr/>
          </p:nvSpPr>
          <p:spPr bwMode="auto">
            <a:xfrm>
              <a:off x="9900" y="8148"/>
              <a:ext cx="0" cy="1560"/>
            </a:xfrm>
            <a:prstGeom prst="line">
              <a:avLst/>
            </a:prstGeom>
            <a:noFill/>
            <a:ln w="38100">
              <a:solidFill>
                <a:srgbClr val="000000"/>
              </a:solidFill>
              <a:round/>
              <a:headEnd/>
              <a:tailEnd/>
            </a:ln>
          </p:spPr>
          <p:txBody>
            <a:bodyPr/>
            <a:lstStyle/>
            <a:p>
              <a:endParaRPr lang="zh-CN" altLang="en-US"/>
            </a:p>
          </p:txBody>
        </p:sp>
        <p:sp>
          <p:nvSpPr>
            <p:cNvPr id="205836" name="Line 12"/>
            <p:cNvSpPr>
              <a:spLocks noChangeAspect="1" noChangeShapeType="1"/>
            </p:cNvSpPr>
            <p:nvPr/>
          </p:nvSpPr>
          <p:spPr bwMode="auto">
            <a:xfrm>
              <a:off x="8280" y="8148"/>
              <a:ext cx="0" cy="1404"/>
            </a:xfrm>
            <a:prstGeom prst="line">
              <a:avLst/>
            </a:prstGeom>
            <a:noFill/>
            <a:ln w="38100">
              <a:solidFill>
                <a:srgbClr val="000000"/>
              </a:solidFill>
              <a:round/>
              <a:headEnd/>
              <a:tailEnd/>
            </a:ln>
          </p:spPr>
          <p:txBody>
            <a:bodyPr/>
            <a:lstStyle/>
            <a:p>
              <a:endParaRPr lang="zh-CN" altLang="en-US"/>
            </a:p>
          </p:txBody>
        </p:sp>
        <p:sp>
          <p:nvSpPr>
            <p:cNvPr id="205837" name="Line 13"/>
            <p:cNvSpPr>
              <a:spLocks noChangeAspect="1" noChangeShapeType="1"/>
            </p:cNvSpPr>
            <p:nvPr/>
          </p:nvSpPr>
          <p:spPr bwMode="auto">
            <a:xfrm>
              <a:off x="6660" y="9708"/>
              <a:ext cx="0" cy="1092"/>
            </a:xfrm>
            <a:prstGeom prst="line">
              <a:avLst/>
            </a:prstGeom>
            <a:noFill/>
            <a:ln w="38100">
              <a:solidFill>
                <a:srgbClr val="000000"/>
              </a:solidFill>
              <a:round/>
              <a:headEnd/>
              <a:tailEnd/>
            </a:ln>
          </p:spPr>
          <p:txBody>
            <a:bodyPr/>
            <a:lstStyle/>
            <a:p>
              <a:endParaRPr lang="zh-CN" altLang="en-US"/>
            </a:p>
          </p:txBody>
        </p:sp>
        <p:sp>
          <p:nvSpPr>
            <p:cNvPr id="205838" name="Line 14"/>
            <p:cNvSpPr>
              <a:spLocks noChangeAspect="1" noChangeShapeType="1"/>
            </p:cNvSpPr>
            <p:nvPr/>
          </p:nvSpPr>
          <p:spPr bwMode="auto">
            <a:xfrm>
              <a:off x="6660" y="10800"/>
              <a:ext cx="1440" cy="0"/>
            </a:xfrm>
            <a:prstGeom prst="line">
              <a:avLst/>
            </a:prstGeom>
            <a:noFill/>
            <a:ln w="38100">
              <a:solidFill>
                <a:srgbClr val="000000"/>
              </a:solidFill>
              <a:round/>
              <a:headEnd/>
              <a:tailEnd/>
            </a:ln>
          </p:spPr>
          <p:txBody>
            <a:bodyPr/>
            <a:lstStyle/>
            <a:p>
              <a:endParaRPr lang="zh-CN" altLang="en-US"/>
            </a:p>
          </p:txBody>
        </p:sp>
        <p:sp>
          <p:nvSpPr>
            <p:cNvPr id="205839" name="Line 15"/>
            <p:cNvSpPr>
              <a:spLocks noChangeAspect="1" noChangeShapeType="1"/>
            </p:cNvSpPr>
            <p:nvPr/>
          </p:nvSpPr>
          <p:spPr bwMode="auto">
            <a:xfrm>
              <a:off x="8280" y="10800"/>
              <a:ext cx="1620" cy="0"/>
            </a:xfrm>
            <a:prstGeom prst="line">
              <a:avLst/>
            </a:prstGeom>
            <a:noFill/>
            <a:ln w="38100">
              <a:solidFill>
                <a:srgbClr val="000000"/>
              </a:solidFill>
              <a:round/>
              <a:headEnd/>
              <a:tailEnd/>
            </a:ln>
          </p:spPr>
          <p:txBody>
            <a:bodyPr/>
            <a:lstStyle/>
            <a:p>
              <a:endParaRPr lang="zh-CN" altLang="en-US"/>
            </a:p>
          </p:txBody>
        </p:sp>
        <p:sp>
          <p:nvSpPr>
            <p:cNvPr id="205840" name="Line 16"/>
            <p:cNvSpPr>
              <a:spLocks noChangeAspect="1" noChangeShapeType="1"/>
            </p:cNvSpPr>
            <p:nvPr/>
          </p:nvSpPr>
          <p:spPr bwMode="auto">
            <a:xfrm>
              <a:off x="9900" y="9708"/>
              <a:ext cx="0" cy="1092"/>
            </a:xfrm>
            <a:prstGeom prst="line">
              <a:avLst/>
            </a:prstGeom>
            <a:noFill/>
            <a:ln w="38100">
              <a:solidFill>
                <a:srgbClr val="000000"/>
              </a:solidFill>
              <a:round/>
              <a:headEnd/>
              <a:tailEnd/>
            </a:ln>
          </p:spPr>
          <p:txBody>
            <a:bodyPr/>
            <a:lstStyle/>
            <a:p>
              <a:endParaRPr lang="zh-CN" altLang="en-US"/>
            </a:p>
          </p:txBody>
        </p:sp>
      </p:grpSp>
      <p:sp>
        <p:nvSpPr>
          <p:cNvPr id="205841" name="Rectangle 17"/>
          <p:cNvSpPr>
            <a:spLocks noChangeAspect="1" noChangeArrowheads="1"/>
          </p:cNvSpPr>
          <p:nvPr/>
        </p:nvSpPr>
        <p:spPr bwMode="auto">
          <a:xfrm>
            <a:off x="3575050" y="3098800"/>
            <a:ext cx="873125" cy="188913"/>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5842" name="Rectangle 18"/>
          <p:cNvSpPr>
            <a:spLocks noChangeAspect="1" noChangeArrowheads="1"/>
          </p:cNvSpPr>
          <p:nvPr/>
        </p:nvSpPr>
        <p:spPr bwMode="auto">
          <a:xfrm>
            <a:off x="5321300" y="3098800"/>
            <a:ext cx="873125" cy="188913"/>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5843" name="Rectangle 19"/>
          <p:cNvSpPr>
            <a:spLocks noChangeAspect="1" noChangeArrowheads="1"/>
          </p:cNvSpPr>
          <p:nvPr/>
        </p:nvSpPr>
        <p:spPr bwMode="auto">
          <a:xfrm>
            <a:off x="5538788" y="4800600"/>
            <a:ext cx="873125" cy="188913"/>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5844" name="Rectangle 20"/>
          <p:cNvSpPr>
            <a:spLocks noChangeAspect="1" noChangeArrowheads="1"/>
          </p:cNvSpPr>
          <p:nvPr/>
        </p:nvSpPr>
        <p:spPr bwMode="auto">
          <a:xfrm>
            <a:off x="3575050" y="4800600"/>
            <a:ext cx="873125" cy="188913"/>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5845" name="Oval 21"/>
          <p:cNvSpPr>
            <a:spLocks noChangeAspect="1" noChangeArrowheads="1"/>
          </p:cNvSpPr>
          <p:nvPr/>
        </p:nvSpPr>
        <p:spPr bwMode="auto">
          <a:xfrm>
            <a:off x="4589463" y="3665538"/>
            <a:ext cx="655637" cy="568325"/>
          </a:xfrm>
          <a:prstGeom prst="ellipse">
            <a:avLst/>
          </a:prstGeom>
          <a:solidFill>
            <a:srgbClr val="FFFFFF"/>
          </a:solidFill>
          <a:ln w="38100">
            <a:solidFill>
              <a:srgbClr val="000000"/>
            </a:solidFill>
            <a:round/>
            <a:headEnd/>
            <a:tailEnd/>
          </a:ln>
        </p:spPr>
        <p:txBody>
          <a:bodyPr tIns="0"/>
          <a:lstStyle/>
          <a:p>
            <a:pPr algn="just" eaLnBrk="0" hangingPunct="0"/>
            <a:r>
              <a:rPr lang="en-US" altLang="zh-CN" sz="2800" b="1">
                <a:latin typeface="Times New Roman" pitchFamily="18" charset="0"/>
              </a:rPr>
              <a:t>G</a:t>
            </a:r>
          </a:p>
        </p:txBody>
      </p:sp>
      <p:sp>
        <p:nvSpPr>
          <p:cNvPr id="205851" name="Text Box 27"/>
          <p:cNvSpPr txBox="1">
            <a:spLocks noChangeAspect="1" noChangeArrowheads="1"/>
          </p:cNvSpPr>
          <p:nvPr/>
        </p:nvSpPr>
        <p:spPr bwMode="auto">
          <a:xfrm>
            <a:off x="4667250" y="5616575"/>
            <a:ext cx="434975" cy="379413"/>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sym typeface="Symbol" pitchFamily="18" charset="2"/>
              </a:rPr>
              <a:t></a:t>
            </a:r>
            <a:endParaRPr lang="en-US" altLang="zh-CN" sz="2800" b="1">
              <a:latin typeface="Times New Roman" pitchFamily="18" charset="0"/>
            </a:endParaRPr>
          </a:p>
        </p:txBody>
      </p:sp>
      <p:sp>
        <p:nvSpPr>
          <p:cNvPr id="205858" name="Text Box 34"/>
          <p:cNvSpPr txBox="1">
            <a:spLocks noChangeAspect="1" noChangeArrowheads="1"/>
          </p:cNvSpPr>
          <p:nvPr/>
        </p:nvSpPr>
        <p:spPr bwMode="auto">
          <a:xfrm>
            <a:off x="3575050" y="2492375"/>
            <a:ext cx="661988" cy="377825"/>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1</a:t>
            </a:r>
            <a:endParaRPr lang="en-US" altLang="zh-CN" sz="2800" b="1">
              <a:latin typeface="Times New Roman" pitchFamily="18" charset="0"/>
            </a:endParaRPr>
          </a:p>
        </p:txBody>
      </p:sp>
      <p:sp>
        <p:nvSpPr>
          <p:cNvPr id="205859" name="Text Box 35"/>
          <p:cNvSpPr txBox="1">
            <a:spLocks noChangeAspect="1" noChangeArrowheads="1"/>
          </p:cNvSpPr>
          <p:nvPr/>
        </p:nvSpPr>
        <p:spPr bwMode="auto">
          <a:xfrm>
            <a:off x="5321300" y="2492375"/>
            <a:ext cx="592138" cy="377825"/>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3</a:t>
            </a:r>
            <a:endParaRPr lang="en-US" altLang="zh-CN" sz="2800" b="1">
              <a:latin typeface="Times New Roman" pitchFamily="18" charset="0"/>
            </a:endParaRPr>
          </a:p>
        </p:txBody>
      </p:sp>
      <p:sp>
        <p:nvSpPr>
          <p:cNvPr id="205860" name="Text Box 36"/>
          <p:cNvSpPr txBox="1">
            <a:spLocks noChangeAspect="1" noChangeArrowheads="1"/>
          </p:cNvSpPr>
          <p:nvPr/>
        </p:nvSpPr>
        <p:spPr bwMode="auto">
          <a:xfrm>
            <a:off x="3322638" y="4244975"/>
            <a:ext cx="661987" cy="377825"/>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2</a:t>
            </a:r>
            <a:endParaRPr lang="en-US" altLang="zh-CN" sz="2800" b="1">
              <a:latin typeface="Times New Roman" pitchFamily="18" charset="0"/>
            </a:endParaRPr>
          </a:p>
        </p:txBody>
      </p:sp>
      <p:sp>
        <p:nvSpPr>
          <p:cNvPr id="205861" name="Text Box 37"/>
          <p:cNvSpPr txBox="1">
            <a:spLocks noChangeAspect="1" noChangeArrowheads="1"/>
          </p:cNvSpPr>
          <p:nvPr/>
        </p:nvSpPr>
        <p:spPr bwMode="auto">
          <a:xfrm>
            <a:off x="5538788" y="4244975"/>
            <a:ext cx="603250" cy="377825"/>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4</a:t>
            </a:r>
            <a:endParaRPr lang="en-US" altLang="zh-CN" sz="2800" b="1">
              <a:latin typeface="Times New Roman" pitchFamily="18" charset="0"/>
            </a:endParaRPr>
          </a:p>
        </p:txBody>
      </p:sp>
    </p:spTree>
  </p:cSld>
  <p:clrMapOvr>
    <a:masterClrMapping/>
  </p:clrMapOvr>
  <p:transition advClick="0"/>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bwMode="auto">
          <a:xfrm flipH="1">
            <a:off x="2673350" y="3776663"/>
            <a:ext cx="207963" cy="515937"/>
            <a:chOff x="7020" y="5808"/>
            <a:chExt cx="180" cy="468"/>
          </a:xfrm>
        </p:grpSpPr>
        <p:sp>
          <p:nvSpPr>
            <p:cNvPr id="206851" name="Line 3"/>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206852" name="Line 4"/>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grpSp>
        <p:nvGrpSpPr>
          <p:cNvPr id="3" name="Group 5"/>
          <p:cNvGrpSpPr>
            <a:grpSpLocks noChangeAspect="1"/>
          </p:cNvGrpSpPr>
          <p:nvPr/>
        </p:nvGrpSpPr>
        <p:grpSpPr bwMode="auto">
          <a:xfrm>
            <a:off x="1023938" y="1103313"/>
            <a:ext cx="3711575" cy="2919412"/>
            <a:chOff x="6660" y="8148"/>
            <a:chExt cx="3240" cy="2652"/>
          </a:xfrm>
        </p:grpSpPr>
        <p:sp>
          <p:nvSpPr>
            <p:cNvPr id="206854" name="Line 6"/>
            <p:cNvSpPr>
              <a:spLocks noChangeAspect="1" noChangeShapeType="1"/>
            </p:cNvSpPr>
            <p:nvPr/>
          </p:nvSpPr>
          <p:spPr bwMode="auto">
            <a:xfrm>
              <a:off x="6660" y="8148"/>
              <a:ext cx="3240" cy="0"/>
            </a:xfrm>
            <a:prstGeom prst="line">
              <a:avLst/>
            </a:prstGeom>
            <a:noFill/>
            <a:ln w="38100">
              <a:solidFill>
                <a:srgbClr val="000000"/>
              </a:solidFill>
              <a:round/>
              <a:headEnd/>
              <a:tailEnd/>
            </a:ln>
          </p:spPr>
          <p:txBody>
            <a:bodyPr/>
            <a:lstStyle/>
            <a:p>
              <a:endParaRPr lang="zh-CN" altLang="en-US"/>
            </a:p>
          </p:txBody>
        </p:sp>
        <p:sp>
          <p:nvSpPr>
            <p:cNvPr id="206855" name="Line 7"/>
            <p:cNvSpPr>
              <a:spLocks noChangeAspect="1" noChangeShapeType="1"/>
            </p:cNvSpPr>
            <p:nvPr/>
          </p:nvSpPr>
          <p:spPr bwMode="auto">
            <a:xfrm>
              <a:off x="6660" y="8148"/>
              <a:ext cx="0" cy="1560"/>
            </a:xfrm>
            <a:prstGeom prst="line">
              <a:avLst/>
            </a:prstGeom>
            <a:noFill/>
            <a:ln w="38100">
              <a:solidFill>
                <a:srgbClr val="000000"/>
              </a:solidFill>
              <a:round/>
              <a:headEnd/>
              <a:tailEnd/>
            </a:ln>
          </p:spPr>
          <p:txBody>
            <a:bodyPr/>
            <a:lstStyle/>
            <a:p>
              <a:endParaRPr lang="zh-CN" altLang="en-US"/>
            </a:p>
          </p:txBody>
        </p:sp>
        <p:sp>
          <p:nvSpPr>
            <p:cNvPr id="206856" name="Line 8"/>
            <p:cNvSpPr>
              <a:spLocks noChangeAspect="1" noChangeShapeType="1"/>
            </p:cNvSpPr>
            <p:nvPr/>
          </p:nvSpPr>
          <p:spPr bwMode="auto">
            <a:xfrm>
              <a:off x="6660" y="9552"/>
              <a:ext cx="3240" cy="0"/>
            </a:xfrm>
            <a:prstGeom prst="line">
              <a:avLst/>
            </a:prstGeom>
            <a:noFill/>
            <a:ln w="38100">
              <a:solidFill>
                <a:srgbClr val="000000"/>
              </a:solidFill>
              <a:round/>
              <a:headEnd/>
              <a:tailEnd/>
            </a:ln>
          </p:spPr>
          <p:txBody>
            <a:bodyPr/>
            <a:lstStyle/>
            <a:p>
              <a:endParaRPr lang="zh-CN" altLang="en-US"/>
            </a:p>
          </p:txBody>
        </p:sp>
        <p:sp>
          <p:nvSpPr>
            <p:cNvPr id="206857" name="Line 9"/>
            <p:cNvSpPr>
              <a:spLocks noChangeAspect="1" noChangeShapeType="1"/>
            </p:cNvSpPr>
            <p:nvPr/>
          </p:nvSpPr>
          <p:spPr bwMode="auto">
            <a:xfrm>
              <a:off x="9900" y="8148"/>
              <a:ext cx="0" cy="1560"/>
            </a:xfrm>
            <a:prstGeom prst="line">
              <a:avLst/>
            </a:prstGeom>
            <a:noFill/>
            <a:ln w="38100">
              <a:solidFill>
                <a:srgbClr val="000000"/>
              </a:solidFill>
              <a:round/>
              <a:headEnd/>
              <a:tailEnd/>
            </a:ln>
          </p:spPr>
          <p:txBody>
            <a:bodyPr/>
            <a:lstStyle/>
            <a:p>
              <a:endParaRPr lang="zh-CN" altLang="en-US"/>
            </a:p>
          </p:txBody>
        </p:sp>
        <p:sp>
          <p:nvSpPr>
            <p:cNvPr id="206858" name="Line 10"/>
            <p:cNvSpPr>
              <a:spLocks noChangeAspect="1" noChangeShapeType="1"/>
            </p:cNvSpPr>
            <p:nvPr/>
          </p:nvSpPr>
          <p:spPr bwMode="auto">
            <a:xfrm>
              <a:off x="8280" y="8148"/>
              <a:ext cx="0" cy="1404"/>
            </a:xfrm>
            <a:prstGeom prst="line">
              <a:avLst/>
            </a:prstGeom>
            <a:noFill/>
            <a:ln w="38100">
              <a:solidFill>
                <a:srgbClr val="000000"/>
              </a:solidFill>
              <a:round/>
              <a:headEnd/>
              <a:tailEnd/>
            </a:ln>
          </p:spPr>
          <p:txBody>
            <a:bodyPr/>
            <a:lstStyle/>
            <a:p>
              <a:endParaRPr lang="zh-CN" altLang="en-US"/>
            </a:p>
          </p:txBody>
        </p:sp>
        <p:sp>
          <p:nvSpPr>
            <p:cNvPr id="206859" name="Line 11"/>
            <p:cNvSpPr>
              <a:spLocks noChangeAspect="1" noChangeShapeType="1"/>
            </p:cNvSpPr>
            <p:nvPr/>
          </p:nvSpPr>
          <p:spPr bwMode="auto">
            <a:xfrm>
              <a:off x="6660" y="9708"/>
              <a:ext cx="0" cy="1092"/>
            </a:xfrm>
            <a:prstGeom prst="line">
              <a:avLst/>
            </a:prstGeom>
            <a:noFill/>
            <a:ln w="38100">
              <a:solidFill>
                <a:srgbClr val="000000"/>
              </a:solidFill>
              <a:round/>
              <a:headEnd/>
              <a:tailEnd/>
            </a:ln>
          </p:spPr>
          <p:txBody>
            <a:bodyPr/>
            <a:lstStyle/>
            <a:p>
              <a:endParaRPr lang="zh-CN" altLang="en-US"/>
            </a:p>
          </p:txBody>
        </p:sp>
        <p:sp>
          <p:nvSpPr>
            <p:cNvPr id="206860" name="Line 12"/>
            <p:cNvSpPr>
              <a:spLocks noChangeAspect="1" noChangeShapeType="1"/>
            </p:cNvSpPr>
            <p:nvPr/>
          </p:nvSpPr>
          <p:spPr bwMode="auto">
            <a:xfrm>
              <a:off x="6660" y="10800"/>
              <a:ext cx="1440" cy="0"/>
            </a:xfrm>
            <a:prstGeom prst="line">
              <a:avLst/>
            </a:prstGeom>
            <a:noFill/>
            <a:ln w="38100">
              <a:solidFill>
                <a:srgbClr val="000000"/>
              </a:solidFill>
              <a:round/>
              <a:headEnd/>
              <a:tailEnd/>
            </a:ln>
          </p:spPr>
          <p:txBody>
            <a:bodyPr/>
            <a:lstStyle/>
            <a:p>
              <a:endParaRPr lang="zh-CN" altLang="en-US"/>
            </a:p>
          </p:txBody>
        </p:sp>
        <p:sp>
          <p:nvSpPr>
            <p:cNvPr id="206861" name="Line 13"/>
            <p:cNvSpPr>
              <a:spLocks noChangeAspect="1" noChangeShapeType="1"/>
            </p:cNvSpPr>
            <p:nvPr/>
          </p:nvSpPr>
          <p:spPr bwMode="auto">
            <a:xfrm>
              <a:off x="8280" y="10800"/>
              <a:ext cx="1620" cy="0"/>
            </a:xfrm>
            <a:prstGeom prst="line">
              <a:avLst/>
            </a:prstGeom>
            <a:noFill/>
            <a:ln w="38100">
              <a:solidFill>
                <a:srgbClr val="000000"/>
              </a:solidFill>
              <a:round/>
              <a:headEnd/>
              <a:tailEnd/>
            </a:ln>
          </p:spPr>
          <p:txBody>
            <a:bodyPr/>
            <a:lstStyle/>
            <a:p>
              <a:endParaRPr lang="zh-CN" altLang="en-US"/>
            </a:p>
          </p:txBody>
        </p:sp>
        <p:sp>
          <p:nvSpPr>
            <p:cNvPr id="206862" name="Line 14"/>
            <p:cNvSpPr>
              <a:spLocks noChangeAspect="1" noChangeShapeType="1"/>
            </p:cNvSpPr>
            <p:nvPr/>
          </p:nvSpPr>
          <p:spPr bwMode="auto">
            <a:xfrm>
              <a:off x="9900" y="9708"/>
              <a:ext cx="0" cy="1092"/>
            </a:xfrm>
            <a:prstGeom prst="line">
              <a:avLst/>
            </a:prstGeom>
            <a:noFill/>
            <a:ln w="38100">
              <a:solidFill>
                <a:srgbClr val="000000"/>
              </a:solidFill>
              <a:round/>
              <a:headEnd/>
              <a:tailEnd/>
            </a:ln>
          </p:spPr>
          <p:txBody>
            <a:bodyPr/>
            <a:lstStyle/>
            <a:p>
              <a:endParaRPr lang="zh-CN" altLang="en-US"/>
            </a:p>
          </p:txBody>
        </p:sp>
      </p:grpSp>
      <p:sp>
        <p:nvSpPr>
          <p:cNvPr id="206863" name="Rectangle 15"/>
          <p:cNvSpPr>
            <a:spLocks noChangeAspect="1" noChangeArrowheads="1"/>
          </p:cNvSpPr>
          <p:nvPr/>
        </p:nvSpPr>
        <p:spPr bwMode="auto">
          <a:xfrm>
            <a:off x="1641475" y="1027113"/>
            <a:ext cx="827088" cy="173037"/>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6864" name="Rectangle 16"/>
          <p:cNvSpPr>
            <a:spLocks noChangeAspect="1" noChangeArrowheads="1"/>
          </p:cNvSpPr>
          <p:nvPr/>
        </p:nvSpPr>
        <p:spPr bwMode="auto">
          <a:xfrm>
            <a:off x="3290888" y="1027113"/>
            <a:ext cx="827087" cy="173037"/>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6865" name="Rectangle 17"/>
          <p:cNvSpPr>
            <a:spLocks noChangeAspect="1" noChangeArrowheads="1"/>
          </p:cNvSpPr>
          <p:nvPr/>
        </p:nvSpPr>
        <p:spPr bwMode="auto">
          <a:xfrm>
            <a:off x="3497263" y="2574925"/>
            <a:ext cx="825500" cy="171450"/>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6866" name="Rectangle 18"/>
          <p:cNvSpPr>
            <a:spLocks noChangeAspect="1" noChangeArrowheads="1"/>
          </p:cNvSpPr>
          <p:nvPr/>
        </p:nvSpPr>
        <p:spPr bwMode="auto">
          <a:xfrm>
            <a:off x="1641475" y="2574925"/>
            <a:ext cx="827088" cy="171450"/>
          </a:xfrm>
          <a:prstGeom prst="rect">
            <a:avLst/>
          </a:prstGeom>
          <a:solidFill>
            <a:srgbClr val="FFFFFF"/>
          </a:solidFill>
          <a:ln w="38100">
            <a:solidFill>
              <a:srgbClr val="000000"/>
            </a:solidFill>
            <a:miter lim="800000"/>
            <a:headEnd/>
            <a:tailEnd/>
          </a:ln>
        </p:spPr>
        <p:txBody>
          <a:bodyPr/>
          <a:lstStyle/>
          <a:p>
            <a:endParaRPr lang="zh-CN" altLang="en-US"/>
          </a:p>
        </p:txBody>
      </p:sp>
      <p:sp>
        <p:nvSpPr>
          <p:cNvPr id="206867" name="Oval 19"/>
          <p:cNvSpPr>
            <a:spLocks noChangeAspect="1" noChangeArrowheads="1"/>
          </p:cNvSpPr>
          <p:nvPr/>
        </p:nvSpPr>
        <p:spPr bwMode="auto">
          <a:xfrm>
            <a:off x="2601913" y="1543050"/>
            <a:ext cx="617537" cy="515938"/>
          </a:xfrm>
          <a:prstGeom prst="ellipse">
            <a:avLst/>
          </a:prstGeom>
          <a:solidFill>
            <a:srgbClr val="FFFFFF"/>
          </a:solidFill>
          <a:ln w="38100">
            <a:solidFill>
              <a:srgbClr val="000000"/>
            </a:solidFill>
            <a:round/>
            <a:headEnd/>
            <a:tailEnd/>
          </a:ln>
        </p:spPr>
        <p:txBody>
          <a:bodyPr tIns="0"/>
          <a:lstStyle/>
          <a:p>
            <a:pPr algn="just" eaLnBrk="0" hangingPunct="0"/>
            <a:r>
              <a:rPr lang="en-US" altLang="zh-CN" sz="2800" b="1">
                <a:latin typeface="Times New Roman" pitchFamily="18" charset="0"/>
              </a:rPr>
              <a:t>G</a:t>
            </a:r>
          </a:p>
        </p:txBody>
      </p:sp>
      <p:sp>
        <p:nvSpPr>
          <p:cNvPr id="206868" name="Text Box 20"/>
          <p:cNvSpPr txBox="1">
            <a:spLocks noChangeAspect="1" noChangeArrowheads="1"/>
          </p:cNvSpPr>
          <p:nvPr/>
        </p:nvSpPr>
        <p:spPr bwMode="auto">
          <a:xfrm>
            <a:off x="576263" y="2436813"/>
            <a:ext cx="412750" cy="344487"/>
          </a:xfrm>
          <a:prstGeom prst="rect">
            <a:avLst/>
          </a:prstGeom>
          <a:noFill/>
          <a:ln w="38100">
            <a:noFill/>
            <a:miter lim="800000"/>
            <a:headEnd/>
            <a:tailEnd/>
          </a:ln>
        </p:spPr>
        <p:txBody>
          <a:bodyPr lIns="0" tIns="0" rIns="0" bIns="0"/>
          <a:lstStyle/>
          <a:p>
            <a:pPr algn="just" eaLnBrk="0" hangingPunct="0"/>
            <a:r>
              <a:rPr lang="en-US" altLang="zh-CN" sz="2800" b="1">
                <a:solidFill>
                  <a:schemeClr val="accent2"/>
                </a:solidFill>
                <a:latin typeface="Times New Roman" pitchFamily="18" charset="0"/>
              </a:rPr>
              <a:t>A</a:t>
            </a:r>
          </a:p>
        </p:txBody>
      </p:sp>
      <p:sp>
        <p:nvSpPr>
          <p:cNvPr id="206869" name="Text Box 21"/>
          <p:cNvSpPr txBox="1">
            <a:spLocks noChangeAspect="1" noChangeArrowheads="1"/>
          </p:cNvSpPr>
          <p:nvPr/>
        </p:nvSpPr>
        <p:spPr bwMode="auto">
          <a:xfrm>
            <a:off x="2735263" y="584200"/>
            <a:ext cx="412750" cy="342900"/>
          </a:xfrm>
          <a:prstGeom prst="rect">
            <a:avLst/>
          </a:prstGeom>
          <a:noFill/>
          <a:ln w="38100">
            <a:noFill/>
            <a:miter lim="800000"/>
            <a:headEnd/>
            <a:tailEnd/>
          </a:ln>
        </p:spPr>
        <p:txBody>
          <a:bodyPr lIns="0" tIns="0" rIns="0" bIns="0"/>
          <a:lstStyle/>
          <a:p>
            <a:pPr algn="just" eaLnBrk="0" hangingPunct="0"/>
            <a:r>
              <a:rPr lang="en-US" altLang="zh-CN" sz="2800" b="1">
                <a:solidFill>
                  <a:schemeClr val="accent2"/>
                </a:solidFill>
                <a:latin typeface="Times New Roman" pitchFamily="18" charset="0"/>
              </a:rPr>
              <a:t>B</a:t>
            </a:r>
          </a:p>
        </p:txBody>
      </p:sp>
      <p:sp>
        <p:nvSpPr>
          <p:cNvPr id="206870" name="Text Box 22"/>
          <p:cNvSpPr txBox="1">
            <a:spLocks noChangeAspect="1" noChangeArrowheads="1"/>
          </p:cNvSpPr>
          <p:nvPr/>
        </p:nvSpPr>
        <p:spPr bwMode="auto">
          <a:xfrm>
            <a:off x="4879975" y="2420938"/>
            <a:ext cx="412750" cy="344487"/>
          </a:xfrm>
          <a:prstGeom prst="rect">
            <a:avLst/>
          </a:prstGeom>
          <a:noFill/>
          <a:ln w="38100">
            <a:noFill/>
            <a:miter lim="800000"/>
            <a:headEnd/>
            <a:tailEnd/>
          </a:ln>
        </p:spPr>
        <p:txBody>
          <a:bodyPr lIns="0" tIns="0" rIns="0" bIns="0"/>
          <a:lstStyle/>
          <a:p>
            <a:pPr algn="just" eaLnBrk="0" hangingPunct="0"/>
            <a:r>
              <a:rPr lang="en-US" altLang="zh-CN" sz="2800" b="1">
                <a:solidFill>
                  <a:schemeClr val="accent2"/>
                </a:solidFill>
                <a:latin typeface="Times New Roman" pitchFamily="18" charset="0"/>
              </a:rPr>
              <a:t>C</a:t>
            </a:r>
          </a:p>
        </p:txBody>
      </p:sp>
      <p:sp>
        <p:nvSpPr>
          <p:cNvPr id="206871" name="Text Box 23"/>
          <p:cNvSpPr txBox="1">
            <a:spLocks noChangeAspect="1" noChangeArrowheads="1"/>
          </p:cNvSpPr>
          <p:nvPr/>
        </p:nvSpPr>
        <p:spPr bwMode="auto">
          <a:xfrm>
            <a:off x="2771775" y="2689225"/>
            <a:ext cx="411163" cy="344488"/>
          </a:xfrm>
          <a:prstGeom prst="rect">
            <a:avLst/>
          </a:prstGeom>
          <a:noFill/>
          <a:ln w="38100">
            <a:noFill/>
            <a:miter lim="800000"/>
            <a:headEnd/>
            <a:tailEnd/>
          </a:ln>
        </p:spPr>
        <p:txBody>
          <a:bodyPr lIns="0" tIns="0" rIns="0" bIns="0"/>
          <a:lstStyle/>
          <a:p>
            <a:pPr algn="just" eaLnBrk="0" hangingPunct="0"/>
            <a:r>
              <a:rPr lang="en-US" altLang="zh-CN" sz="2800" b="1">
                <a:solidFill>
                  <a:schemeClr val="accent2"/>
                </a:solidFill>
                <a:latin typeface="Times New Roman" pitchFamily="18" charset="0"/>
              </a:rPr>
              <a:t>D</a:t>
            </a:r>
          </a:p>
        </p:txBody>
      </p:sp>
      <p:sp>
        <p:nvSpPr>
          <p:cNvPr id="206872" name="Text Box 24"/>
          <p:cNvSpPr txBox="1">
            <a:spLocks noChangeAspect="1" noChangeArrowheads="1"/>
          </p:cNvSpPr>
          <p:nvPr/>
        </p:nvSpPr>
        <p:spPr bwMode="auto">
          <a:xfrm>
            <a:off x="3703638" y="3262313"/>
            <a:ext cx="414337" cy="342900"/>
          </a:xfrm>
          <a:prstGeom prst="rect">
            <a:avLst/>
          </a:prstGeom>
          <a:noFill/>
          <a:ln w="38100">
            <a:noFill/>
            <a:miter lim="800000"/>
            <a:headEnd/>
            <a:tailEnd/>
          </a:ln>
        </p:spPr>
        <p:txBody>
          <a:bodyPr lIns="0" tIns="0" rIns="0" bIns="0"/>
          <a:lstStyle/>
          <a:p>
            <a:pPr algn="just" eaLnBrk="0" hangingPunct="0"/>
            <a:r>
              <a:rPr lang="en-US" altLang="zh-CN" sz="2800" b="1">
                <a:latin typeface="宋体" pitchFamily="2" charset="-122"/>
              </a:rPr>
              <a:t>③</a:t>
            </a:r>
            <a:endParaRPr lang="en-US" altLang="zh-CN" sz="2800" b="1">
              <a:latin typeface="Times New Roman" pitchFamily="18" charset="0"/>
            </a:endParaRPr>
          </a:p>
        </p:txBody>
      </p:sp>
      <p:sp>
        <p:nvSpPr>
          <p:cNvPr id="206873" name="Text Box 25"/>
          <p:cNvSpPr txBox="1">
            <a:spLocks noChangeAspect="1" noChangeArrowheads="1"/>
          </p:cNvSpPr>
          <p:nvPr/>
        </p:nvSpPr>
        <p:spPr bwMode="auto">
          <a:xfrm>
            <a:off x="2673350" y="3314700"/>
            <a:ext cx="412750" cy="346075"/>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sym typeface="Symbol" pitchFamily="18" charset="2"/>
              </a:rPr>
              <a:t></a:t>
            </a:r>
            <a:endParaRPr lang="en-US" altLang="zh-CN" sz="2800" b="1">
              <a:latin typeface="Times New Roman" pitchFamily="18" charset="0"/>
            </a:endParaRPr>
          </a:p>
        </p:txBody>
      </p:sp>
      <p:sp>
        <p:nvSpPr>
          <p:cNvPr id="206874" name="Line 26"/>
          <p:cNvSpPr>
            <a:spLocks noChangeAspect="1" noChangeShapeType="1"/>
          </p:cNvSpPr>
          <p:nvPr/>
        </p:nvSpPr>
        <p:spPr bwMode="auto">
          <a:xfrm>
            <a:off x="1116013" y="1098550"/>
            <a:ext cx="392112" cy="0"/>
          </a:xfrm>
          <a:prstGeom prst="line">
            <a:avLst/>
          </a:prstGeom>
          <a:noFill/>
          <a:ln w="57150">
            <a:solidFill>
              <a:srgbClr val="FF0000"/>
            </a:solidFill>
            <a:round/>
            <a:headEnd/>
            <a:tailEnd type="stealth" w="med" len="med"/>
          </a:ln>
        </p:spPr>
        <p:txBody>
          <a:bodyPr/>
          <a:lstStyle/>
          <a:p>
            <a:endParaRPr lang="zh-CN" altLang="en-US"/>
          </a:p>
        </p:txBody>
      </p:sp>
      <p:sp>
        <p:nvSpPr>
          <p:cNvPr id="206875" name="Line 27"/>
          <p:cNvSpPr>
            <a:spLocks noChangeAspect="1" noChangeShapeType="1"/>
          </p:cNvSpPr>
          <p:nvPr/>
        </p:nvSpPr>
        <p:spPr bwMode="auto">
          <a:xfrm>
            <a:off x="4248150" y="1098550"/>
            <a:ext cx="395288" cy="0"/>
          </a:xfrm>
          <a:prstGeom prst="line">
            <a:avLst/>
          </a:prstGeom>
          <a:noFill/>
          <a:ln w="57150">
            <a:solidFill>
              <a:srgbClr val="FF0000"/>
            </a:solidFill>
            <a:round/>
            <a:headEnd/>
            <a:tailEnd type="stealth" w="med" len="med"/>
          </a:ln>
        </p:spPr>
        <p:txBody>
          <a:bodyPr/>
          <a:lstStyle/>
          <a:p>
            <a:endParaRPr lang="zh-CN" altLang="en-US"/>
          </a:p>
        </p:txBody>
      </p:sp>
      <p:sp>
        <p:nvSpPr>
          <p:cNvPr id="206876" name="Line 28"/>
          <p:cNvSpPr>
            <a:spLocks noChangeAspect="1" noChangeShapeType="1"/>
          </p:cNvSpPr>
          <p:nvPr/>
        </p:nvSpPr>
        <p:spPr bwMode="auto">
          <a:xfrm>
            <a:off x="2879725" y="1209675"/>
            <a:ext cx="0" cy="347663"/>
          </a:xfrm>
          <a:prstGeom prst="line">
            <a:avLst/>
          </a:prstGeom>
          <a:noFill/>
          <a:ln w="57150">
            <a:solidFill>
              <a:srgbClr val="FF0000"/>
            </a:solidFill>
            <a:round/>
            <a:headEnd/>
            <a:tailEnd type="stealth" w="med" len="med"/>
          </a:ln>
        </p:spPr>
        <p:txBody>
          <a:bodyPr/>
          <a:lstStyle/>
          <a:p>
            <a:endParaRPr lang="zh-CN" altLang="en-US"/>
          </a:p>
        </p:txBody>
      </p:sp>
      <p:sp>
        <p:nvSpPr>
          <p:cNvPr id="206877" name="Line 29"/>
          <p:cNvSpPr>
            <a:spLocks noChangeAspect="1" noChangeShapeType="1"/>
          </p:cNvSpPr>
          <p:nvPr/>
        </p:nvSpPr>
        <p:spPr bwMode="auto">
          <a:xfrm>
            <a:off x="1044575" y="2622550"/>
            <a:ext cx="536575" cy="0"/>
          </a:xfrm>
          <a:prstGeom prst="line">
            <a:avLst/>
          </a:prstGeom>
          <a:noFill/>
          <a:ln w="57150">
            <a:solidFill>
              <a:srgbClr val="FF0000"/>
            </a:solidFill>
            <a:round/>
            <a:headEnd/>
            <a:tailEnd type="stealth" w="med" len="med"/>
          </a:ln>
        </p:spPr>
        <p:txBody>
          <a:bodyPr/>
          <a:lstStyle/>
          <a:p>
            <a:endParaRPr lang="zh-CN" altLang="en-US"/>
          </a:p>
        </p:txBody>
      </p:sp>
      <p:sp>
        <p:nvSpPr>
          <p:cNvPr id="206878" name="Line 30"/>
          <p:cNvSpPr>
            <a:spLocks noChangeAspect="1" noChangeShapeType="1"/>
          </p:cNvSpPr>
          <p:nvPr/>
        </p:nvSpPr>
        <p:spPr bwMode="auto">
          <a:xfrm>
            <a:off x="3024188" y="2636838"/>
            <a:ext cx="392112" cy="0"/>
          </a:xfrm>
          <a:prstGeom prst="line">
            <a:avLst/>
          </a:prstGeom>
          <a:noFill/>
          <a:ln w="57150">
            <a:solidFill>
              <a:srgbClr val="FF0000"/>
            </a:solidFill>
            <a:round/>
            <a:headEnd/>
            <a:tailEnd type="stealth" w="med" len="med"/>
          </a:ln>
        </p:spPr>
        <p:txBody>
          <a:bodyPr/>
          <a:lstStyle/>
          <a:p>
            <a:endParaRPr lang="zh-CN" altLang="en-US"/>
          </a:p>
        </p:txBody>
      </p:sp>
      <p:sp>
        <p:nvSpPr>
          <p:cNvPr id="206879" name="Line 31"/>
          <p:cNvSpPr>
            <a:spLocks noChangeAspect="1" noChangeShapeType="1"/>
          </p:cNvSpPr>
          <p:nvPr/>
        </p:nvSpPr>
        <p:spPr bwMode="auto">
          <a:xfrm flipV="1">
            <a:off x="1008063" y="3108325"/>
            <a:ext cx="0" cy="688975"/>
          </a:xfrm>
          <a:prstGeom prst="line">
            <a:avLst/>
          </a:prstGeom>
          <a:noFill/>
          <a:ln w="57150">
            <a:solidFill>
              <a:srgbClr val="FF0000"/>
            </a:solidFill>
            <a:round/>
            <a:headEnd/>
            <a:tailEnd type="stealth" w="med" len="med"/>
          </a:ln>
        </p:spPr>
        <p:txBody>
          <a:bodyPr/>
          <a:lstStyle/>
          <a:p>
            <a:endParaRPr lang="zh-CN" altLang="en-US"/>
          </a:p>
        </p:txBody>
      </p:sp>
      <p:sp>
        <p:nvSpPr>
          <p:cNvPr id="206880" name="Text Box 32"/>
          <p:cNvSpPr txBox="1">
            <a:spLocks noChangeAspect="1" noChangeArrowheads="1"/>
          </p:cNvSpPr>
          <p:nvPr/>
        </p:nvSpPr>
        <p:spPr bwMode="auto">
          <a:xfrm>
            <a:off x="1641475" y="476250"/>
            <a:ext cx="627063"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1</a:t>
            </a:r>
            <a:endParaRPr lang="en-US" altLang="zh-CN" sz="2800" b="1">
              <a:latin typeface="Times New Roman" pitchFamily="18" charset="0"/>
            </a:endParaRPr>
          </a:p>
        </p:txBody>
      </p:sp>
      <p:sp>
        <p:nvSpPr>
          <p:cNvPr id="206881" name="Text Box 33"/>
          <p:cNvSpPr txBox="1">
            <a:spLocks noChangeAspect="1" noChangeArrowheads="1"/>
          </p:cNvSpPr>
          <p:nvPr/>
        </p:nvSpPr>
        <p:spPr bwMode="auto">
          <a:xfrm>
            <a:off x="3290888" y="476250"/>
            <a:ext cx="561975"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3</a:t>
            </a:r>
            <a:endParaRPr lang="en-US" altLang="zh-CN" sz="2800" b="1">
              <a:latin typeface="Times New Roman" pitchFamily="18" charset="0"/>
            </a:endParaRPr>
          </a:p>
        </p:txBody>
      </p:sp>
      <p:sp>
        <p:nvSpPr>
          <p:cNvPr id="206882" name="Text Box 34"/>
          <p:cNvSpPr txBox="1">
            <a:spLocks noChangeAspect="1" noChangeArrowheads="1"/>
          </p:cNvSpPr>
          <p:nvPr/>
        </p:nvSpPr>
        <p:spPr bwMode="auto">
          <a:xfrm>
            <a:off x="1401763" y="2070100"/>
            <a:ext cx="628650"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2</a:t>
            </a:r>
            <a:endParaRPr lang="en-US" altLang="zh-CN" sz="2800" b="1">
              <a:latin typeface="Times New Roman" pitchFamily="18" charset="0"/>
            </a:endParaRPr>
          </a:p>
        </p:txBody>
      </p:sp>
      <p:sp>
        <p:nvSpPr>
          <p:cNvPr id="206883" name="Text Box 35"/>
          <p:cNvSpPr txBox="1">
            <a:spLocks noChangeAspect="1" noChangeArrowheads="1"/>
          </p:cNvSpPr>
          <p:nvPr/>
        </p:nvSpPr>
        <p:spPr bwMode="auto">
          <a:xfrm>
            <a:off x="3497263" y="2070100"/>
            <a:ext cx="571500"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4</a:t>
            </a:r>
            <a:endParaRPr lang="en-US" altLang="zh-CN" sz="2800" b="1">
              <a:latin typeface="Times New Roman" pitchFamily="18" charset="0"/>
            </a:endParaRPr>
          </a:p>
        </p:txBody>
      </p:sp>
      <p:sp>
        <p:nvSpPr>
          <p:cNvPr id="206884" name="Text Box 36"/>
          <p:cNvSpPr txBox="1">
            <a:spLocks noChangeAspect="1" noChangeArrowheads="1"/>
          </p:cNvSpPr>
          <p:nvPr/>
        </p:nvSpPr>
        <p:spPr bwMode="auto">
          <a:xfrm>
            <a:off x="3043238" y="1160463"/>
            <a:ext cx="484187"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I</a:t>
            </a:r>
            <a:r>
              <a:rPr lang="en-US" altLang="zh-CN" sz="2800" b="1" baseline="-25000">
                <a:latin typeface="Times New Roman" pitchFamily="18" charset="0"/>
              </a:rPr>
              <a:t>g</a:t>
            </a:r>
            <a:endParaRPr lang="en-US" altLang="zh-CN" sz="2800" b="1">
              <a:latin typeface="Times New Roman" pitchFamily="18" charset="0"/>
            </a:endParaRPr>
          </a:p>
        </p:txBody>
      </p:sp>
      <p:sp>
        <p:nvSpPr>
          <p:cNvPr id="206885" name="Text Box 37"/>
          <p:cNvSpPr txBox="1">
            <a:spLocks noChangeAspect="1" noChangeArrowheads="1"/>
          </p:cNvSpPr>
          <p:nvPr/>
        </p:nvSpPr>
        <p:spPr bwMode="auto">
          <a:xfrm>
            <a:off x="4159250" y="546100"/>
            <a:ext cx="412750"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I</a:t>
            </a:r>
            <a:r>
              <a:rPr lang="en-US" altLang="zh-CN" sz="2800" b="1" baseline="-25000">
                <a:latin typeface="Times New Roman" pitchFamily="18" charset="0"/>
              </a:rPr>
              <a:t>3</a:t>
            </a:r>
            <a:endParaRPr lang="en-US" altLang="zh-CN" sz="2800" b="1">
              <a:latin typeface="Times New Roman" pitchFamily="18" charset="0"/>
            </a:endParaRPr>
          </a:p>
        </p:txBody>
      </p:sp>
      <p:sp>
        <p:nvSpPr>
          <p:cNvPr id="206886" name="Text Box 38"/>
          <p:cNvSpPr txBox="1">
            <a:spLocks noChangeAspect="1" noChangeArrowheads="1"/>
          </p:cNvSpPr>
          <p:nvPr/>
        </p:nvSpPr>
        <p:spPr bwMode="auto">
          <a:xfrm>
            <a:off x="1228725" y="1106488"/>
            <a:ext cx="412750"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I</a:t>
            </a:r>
            <a:r>
              <a:rPr lang="en-US" altLang="zh-CN" sz="2800" b="1" baseline="-25000">
                <a:latin typeface="Times New Roman" pitchFamily="18" charset="0"/>
              </a:rPr>
              <a:t>1</a:t>
            </a:r>
            <a:endParaRPr lang="en-US" altLang="zh-CN" sz="2800" b="1">
              <a:latin typeface="Times New Roman" pitchFamily="18" charset="0"/>
            </a:endParaRPr>
          </a:p>
        </p:txBody>
      </p:sp>
      <p:sp>
        <p:nvSpPr>
          <p:cNvPr id="206887" name="Text Box 39"/>
          <p:cNvSpPr txBox="1">
            <a:spLocks noChangeAspect="1" noChangeArrowheads="1"/>
          </p:cNvSpPr>
          <p:nvPr/>
        </p:nvSpPr>
        <p:spPr bwMode="auto">
          <a:xfrm>
            <a:off x="755650" y="3246438"/>
            <a:ext cx="412750" cy="342900"/>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rPr>
              <a:t>I</a:t>
            </a:r>
          </a:p>
        </p:txBody>
      </p:sp>
      <p:sp>
        <p:nvSpPr>
          <p:cNvPr id="206888" name="Text Box 40"/>
          <p:cNvSpPr txBox="1">
            <a:spLocks noChangeAspect="1" noChangeArrowheads="1"/>
          </p:cNvSpPr>
          <p:nvPr/>
        </p:nvSpPr>
        <p:spPr bwMode="auto">
          <a:xfrm>
            <a:off x="1187450" y="2622550"/>
            <a:ext cx="412750"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I</a:t>
            </a:r>
            <a:r>
              <a:rPr lang="en-US" altLang="zh-CN" sz="2800" b="1" baseline="-25000">
                <a:latin typeface="Times New Roman" pitchFamily="18" charset="0"/>
              </a:rPr>
              <a:t>2</a:t>
            </a:r>
            <a:endParaRPr lang="en-US" altLang="zh-CN" sz="2800" b="1">
              <a:latin typeface="Times New Roman" pitchFamily="18" charset="0"/>
            </a:endParaRPr>
          </a:p>
        </p:txBody>
      </p:sp>
      <p:sp>
        <p:nvSpPr>
          <p:cNvPr id="206889" name="Text Box 41"/>
          <p:cNvSpPr txBox="1">
            <a:spLocks noChangeAspect="1" noChangeArrowheads="1"/>
          </p:cNvSpPr>
          <p:nvPr/>
        </p:nvSpPr>
        <p:spPr bwMode="auto">
          <a:xfrm>
            <a:off x="3095625" y="2708275"/>
            <a:ext cx="409575"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I</a:t>
            </a:r>
            <a:r>
              <a:rPr lang="en-US" altLang="zh-CN" sz="2800" b="1" baseline="-25000">
                <a:latin typeface="Times New Roman" pitchFamily="18" charset="0"/>
              </a:rPr>
              <a:t>4</a:t>
            </a:r>
            <a:endParaRPr lang="en-US" altLang="zh-CN" sz="2800" b="1">
              <a:latin typeface="Times New Roman" pitchFamily="18" charset="0"/>
            </a:endParaRPr>
          </a:p>
        </p:txBody>
      </p:sp>
      <p:sp>
        <p:nvSpPr>
          <p:cNvPr id="206890" name="Text Box 42"/>
          <p:cNvSpPr txBox="1">
            <a:spLocks noChangeAspect="1" noChangeArrowheads="1"/>
          </p:cNvSpPr>
          <p:nvPr/>
        </p:nvSpPr>
        <p:spPr bwMode="auto">
          <a:xfrm>
            <a:off x="1690688" y="1654175"/>
            <a:ext cx="412750" cy="342900"/>
          </a:xfrm>
          <a:prstGeom prst="rect">
            <a:avLst/>
          </a:prstGeom>
          <a:noFill/>
          <a:ln w="38100">
            <a:noFill/>
            <a:miter lim="800000"/>
            <a:headEnd/>
            <a:tailEnd/>
          </a:ln>
        </p:spPr>
        <p:txBody>
          <a:bodyPr lIns="0" tIns="0" rIns="0" bIns="0"/>
          <a:lstStyle/>
          <a:p>
            <a:pPr algn="just" eaLnBrk="0" hangingPunct="0"/>
            <a:r>
              <a:rPr lang="en-US" altLang="zh-CN" sz="2800" b="1">
                <a:latin typeface="宋体" pitchFamily="2" charset="-122"/>
              </a:rPr>
              <a:t>①</a:t>
            </a:r>
            <a:endParaRPr lang="en-US" altLang="zh-CN" sz="2800" b="1" i="1">
              <a:latin typeface="Times New Roman" pitchFamily="18" charset="0"/>
            </a:endParaRPr>
          </a:p>
        </p:txBody>
      </p:sp>
      <p:sp>
        <p:nvSpPr>
          <p:cNvPr id="206891" name="Text Box 43"/>
          <p:cNvSpPr txBox="1">
            <a:spLocks noChangeAspect="1" noChangeArrowheads="1"/>
          </p:cNvSpPr>
          <p:nvPr/>
        </p:nvSpPr>
        <p:spPr bwMode="auto">
          <a:xfrm>
            <a:off x="3995738" y="1655763"/>
            <a:ext cx="412750" cy="344487"/>
          </a:xfrm>
          <a:prstGeom prst="rect">
            <a:avLst/>
          </a:prstGeom>
          <a:noFill/>
          <a:ln w="38100">
            <a:noFill/>
            <a:miter lim="800000"/>
            <a:headEnd/>
            <a:tailEnd/>
          </a:ln>
        </p:spPr>
        <p:txBody>
          <a:bodyPr lIns="0" tIns="0" rIns="0" bIns="0"/>
          <a:lstStyle/>
          <a:p>
            <a:pPr algn="just" eaLnBrk="0" hangingPunct="0"/>
            <a:r>
              <a:rPr lang="en-US" altLang="zh-CN" sz="2800" b="1">
                <a:latin typeface="宋体" pitchFamily="2" charset="-122"/>
              </a:rPr>
              <a:t>②</a:t>
            </a:r>
            <a:endParaRPr lang="en-US" altLang="zh-CN" sz="2800" b="1" i="1">
              <a:latin typeface="Times New Roman" pitchFamily="18" charset="0"/>
            </a:endParaRPr>
          </a:p>
        </p:txBody>
      </p:sp>
      <p:sp>
        <p:nvSpPr>
          <p:cNvPr id="206892" name="AutoShape 44"/>
          <p:cNvSpPr>
            <a:spLocks noChangeAspect="1" noChangeArrowheads="1"/>
          </p:cNvSpPr>
          <p:nvPr/>
        </p:nvSpPr>
        <p:spPr bwMode="auto">
          <a:xfrm>
            <a:off x="1849438" y="1543050"/>
            <a:ext cx="412750" cy="858838"/>
          </a:xfrm>
          <a:prstGeom prst="curvedLeftArrow">
            <a:avLst>
              <a:gd name="adj1" fmla="val 41615"/>
              <a:gd name="adj2" fmla="val 83231"/>
              <a:gd name="adj3" fmla="val 33333"/>
            </a:avLst>
          </a:prstGeom>
          <a:solidFill>
            <a:srgbClr val="FFFFFF"/>
          </a:solidFill>
          <a:ln w="38100">
            <a:solidFill>
              <a:srgbClr val="000000"/>
            </a:solidFill>
            <a:miter lim="800000"/>
            <a:headEnd/>
            <a:tailEnd/>
          </a:ln>
        </p:spPr>
        <p:txBody>
          <a:bodyPr/>
          <a:lstStyle/>
          <a:p>
            <a:endParaRPr lang="zh-CN" altLang="en-US"/>
          </a:p>
        </p:txBody>
      </p:sp>
      <p:sp>
        <p:nvSpPr>
          <p:cNvPr id="206893" name="AutoShape 45"/>
          <p:cNvSpPr>
            <a:spLocks noChangeAspect="1" noChangeArrowheads="1"/>
          </p:cNvSpPr>
          <p:nvPr/>
        </p:nvSpPr>
        <p:spPr bwMode="auto">
          <a:xfrm>
            <a:off x="4117975" y="1543050"/>
            <a:ext cx="412750" cy="858838"/>
          </a:xfrm>
          <a:prstGeom prst="curvedLeftArrow">
            <a:avLst>
              <a:gd name="adj1" fmla="val 41615"/>
              <a:gd name="adj2" fmla="val 83231"/>
              <a:gd name="adj3" fmla="val 33333"/>
            </a:avLst>
          </a:prstGeom>
          <a:solidFill>
            <a:srgbClr val="FFFFFF"/>
          </a:solidFill>
          <a:ln w="38100">
            <a:solidFill>
              <a:srgbClr val="000000"/>
            </a:solidFill>
            <a:miter lim="800000"/>
            <a:headEnd/>
            <a:tailEnd/>
          </a:ln>
        </p:spPr>
        <p:txBody>
          <a:bodyPr/>
          <a:lstStyle/>
          <a:p>
            <a:endParaRPr lang="zh-CN" altLang="en-US"/>
          </a:p>
        </p:txBody>
      </p:sp>
      <p:sp>
        <p:nvSpPr>
          <p:cNvPr id="206894" name="AutoShape 46"/>
          <p:cNvSpPr>
            <a:spLocks noChangeAspect="1" noChangeArrowheads="1"/>
          </p:cNvSpPr>
          <p:nvPr/>
        </p:nvSpPr>
        <p:spPr bwMode="auto">
          <a:xfrm>
            <a:off x="3910013" y="3089275"/>
            <a:ext cx="412750" cy="860425"/>
          </a:xfrm>
          <a:prstGeom prst="curvedLeftArrow">
            <a:avLst>
              <a:gd name="adj1" fmla="val 41692"/>
              <a:gd name="adj2" fmla="val 83385"/>
              <a:gd name="adj3" fmla="val 33333"/>
            </a:avLst>
          </a:prstGeom>
          <a:solidFill>
            <a:srgbClr val="FFFFFF"/>
          </a:solidFill>
          <a:ln w="38100">
            <a:solidFill>
              <a:srgbClr val="000000"/>
            </a:solidFill>
            <a:miter lim="800000"/>
            <a:headEnd/>
            <a:tailEnd/>
          </a:ln>
        </p:spPr>
        <p:txBody>
          <a:bodyPr/>
          <a:lstStyle/>
          <a:p>
            <a:endParaRPr lang="zh-CN" altLang="en-US"/>
          </a:p>
        </p:txBody>
      </p:sp>
      <p:sp>
        <p:nvSpPr>
          <p:cNvPr id="206895" name="Oval 47"/>
          <p:cNvSpPr>
            <a:spLocks noChangeArrowheads="1"/>
          </p:cNvSpPr>
          <p:nvPr/>
        </p:nvSpPr>
        <p:spPr bwMode="auto">
          <a:xfrm>
            <a:off x="2738438" y="1004888"/>
            <a:ext cx="204787" cy="203200"/>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206896" name="Oval 48"/>
          <p:cNvSpPr>
            <a:spLocks noChangeArrowheads="1"/>
          </p:cNvSpPr>
          <p:nvPr/>
        </p:nvSpPr>
        <p:spPr bwMode="auto">
          <a:xfrm>
            <a:off x="939800" y="2547938"/>
            <a:ext cx="204788" cy="203200"/>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206897" name="Oval 49"/>
          <p:cNvSpPr>
            <a:spLocks noChangeArrowheads="1"/>
          </p:cNvSpPr>
          <p:nvPr/>
        </p:nvSpPr>
        <p:spPr bwMode="auto">
          <a:xfrm>
            <a:off x="2782888" y="2506663"/>
            <a:ext cx="204787" cy="203200"/>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206898" name="Oval 50"/>
          <p:cNvSpPr>
            <a:spLocks noChangeArrowheads="1"/>
          </p:cNvSpPr>
          <p:nvPr/>
        </p:nvSpPr>
        <p:spPr bwMode="auto">
          <a:xfrm>
            <a:off x="4618038" y="2544763"/>
            <a:ext cx="206375" cy="204787"/>
          </a:xfrm>
          <a:prstGeom prst="ellipse">
            <a:avLst/>
          </a:prstGeom>
          <a:solidFill>
            <a:srgbClr val="FF3300"/>
          </a:solidFill>
          <a:ln w="9525">
            <a:solidFill>
              <a:srgbClr val="000000"/>
            </a:solidFill>
            <a:round/>
            <a:headEnd/>
            <a:tailEnd/>
          </a:ln>
          <a:effectLst/>
        </p:spPr>
        <p:txBody>
          <a:bodyPr wrap="none" anchor="ctr"/>
          <a:lstStyle/>
          <a:p>
            <a:endParaRPr lang="zh-CN" altLang="en-US"/>
          </a:p>
        </p:txBody>
      </p:sp>
      <p:sp>
        <p:nvSpPr>
          <p:cNvPr id="206899" name="Text Box 51"/>
          <p:cNvSpPr txBox="1">
            <a:spLocks noChangeArrowheads="1"/>
          </p:cNvSpPr>
          <p:nvPr/>
        </p:nvSpPr>
        <p:spPr bwMode="auto">
          <a:xfrm>
            <a:off x="5400675" y="873125"/>
            <a:ext cx="2663825" cy="519113"/>
          </a:xfrm>
          <a:prstGeom prst="rect">
            <a:avLst/>
          </a:prstGeom>
          <a:noFill/>
          <a:ln w="9525">
            <a:noFill/>
            <a:miter lim="800000"/>
            <a:headEnd/>
            <a:tailEnd/>
          </a:ln>
          <a:effectLst/>
        </p:spPr>
        <p:txBody>
          <a:bodyPr>
            <a:spAutoFit/>
          </a:bodyPr>
          <a:lstStyle/>
          <a:p>
            <a:pPr algn="just" eaLnBrk="0" hangingPunct="0">
              <a:spcBef>
                <a:spcPct val="50000"/>
              </a:spcBef>
            </a:pPr>
            <a:endParaRPr lang="zh-CN" altLang="zh-CN" sz="2800">
              <a:latin typeface="Times New Roman" pitchFamily="18" charset="0"/>
            </a:endParaRPr>
          </a:p>
        </p:txBody>
      </p:sp>
      <p:sp>
        <p:nvSpPr>
          <p:cNvPr id="206900" name="Rectangle 52"/>
          <p:cNvSpPr>
            <a:spLocks noChangeArrowheads="1"/>
          </p:cNvSpPr>
          <p:nvPr/>
        </p:nvSpPr>
        <p:spPr bwMode="auto">
          <a:xfrm>
            <a:off x="5111750" y="404813"/>
            <a:ext cx="3708400" cy="676275"/>
          </a:xfrm>
          <a:prstGeom prst="rect">
            <a:avLst/>
          </a:prstGeom>
          <a:noFill/>
          <a:ln w="9525">
            <a:noFill/>
            <a:miter lim="800000"/>
            <a:headEnd/>
            <a:tailEnd/>
          </a:ln>
          <a:effectLst/>
        </p:spPr>
        <p:txBody>
          <a:bodyPr>
            <a:spAutoFit/>
          </a:bodyPr>
          <a:lstStyle/>
          <a:p>
            <a:pPr algn="just">
              <a:lnSpc>
                <a:spcPct val="120000"/>
              </a:lnSpc>
              <a:spcBef>
                <a:spcPct val="20000"/>
              </a:spcBef>
            </a:pPr>
            <a:r>
              <a:rPr kumimoji="1" lang="en-US" altLang="zh-CN" sz="3200" b="1">
                <a:latin typeface="Times New Roman" pitchFamily="18" charset="0"/>
                <a:ea typeface="黑体" pitchFamily="2" charset="-122"/>
              </a:rPr>
              <a:t>1</a:t>
            </a:r>
            <a:r>
              <a:rPr kumimoji="1" lang="zh-CN" altLang="en-US" sz="3200" b="1">
                <a:latin typeface="Times New Roman" pitchFamily="18" charset="0"/>
                <a:ea typeface="黑体" pitchFamily="2" charset="-122"/>
              </a:rPr>
              <a:t>、节点支路和回路</a:t>
            </a:r>
          </a:p>
        </p:txBody>
      </p:sp>
      <p:sp>
        <p:nvSpPr>
          <p:cNvPr id="206901" name="Text Box 53"/>
          <p:cNvSpPr txBox="1">
            <a:spLocks noChangeArrowheads="1"/>
          </p:cNvSpPr>
          <p:nvPr/>
        </p:nvSpPr>
        <p:spPr bwMode="auto">
          <a:xfrm>
            <a:off x="5795963" y="1160463"/>
            <a:ext cx="2773362" cy="519112"/>
          </a:xfrm>
          <a:prstGeom prst="rect">
            <a:avLst/>
          </a:prstGeom>
          <a:noFill/>
          <a:ln w="9525">
            <a:noFill/>
            <a:miter lim="800000"/>
            <a:headEnd/>
            <a:tailEnd/>
          </a:ln>
          <a:effectLst/>
        </p:spPr>
        <p:txBody>
          <a:bodyPr>
            <a:spAutoFit/>
          </a:bodyPr>
          <a:lstStyle/>
          <a:p>
            <a:pPr algn="just" eaLnBrk="0" hangingPunct="0">
              <a:spcBef>
                <a:spcPct val="50000"/>
              </a:spcBef>
            </a:pPr>
            <a:r>
              <a:rPr lang="en-US" altLang="zh-CN" sz="2800" b="1">
                <a:latin typeface="黑体" pitchFamily="2" charset="-122"/>
                <a:ea typeface="黑体" pitchFamily="2" charset="-122"/>
              </a:rPr>
              <a:t>4</a:t>
            </a:r>
            <a:r>
              <a:rPr lang="zh-CN" altLang="en-US" sz="2800" b="1">
                <a:latin typeface="黑体" pitchFamily="2" charset="-122"/>
                <a:ea typeface="黑体" pitchFamily="2" charset="-122"/>
              </a:rPr>
              <a:t>节点，</a:t>
            </a:r>
            <a:r>
              <a:rPr lang="en-US" altLang="zh-CN" sz="2800" b="1">
                <a:latin typeface="黑体" pitchFamily="2" charset="-122"/>
                <a:ea typeface="黑体" pitchFamily="2" charset="-122"/>
              </a:rPr>
              <a:t>6</a:t>
            </a:r>
            <a:r>
              <a:rPr lang="zh-CN" altLang="en-US" sz="2800" b="1">
                <a:latin typeface="黑体" pitchFamily="2" charset="-122"/>
                <a:ea typeface="黑体" pitchFamily="2" charset="-122"/>
              </a:rPr>
              <a:t>支路</a:t>
            </a:r>
          </a:p>
        </p:txBody>
      </p:sp>
      <p:sp>
        <p:nvSpPr>
          <p:cNvPr id="206902" name="Text Box 54"/>
          <p:cNvSpPr txBox="1">
            <a:spLocks noChangeArrowheads="1"/>
          </p:cNvSpPr>
          <p:nvPr/>
        </p:nvSpPr>
        <p:spPr bwMode="auto">
          <a:xfrm>
            <a:off x="5832475" y="1773238"/>
            <a:ext cx="2773363" cy="519112"/>
          </a:xfrm>
          <a:prstGeom prst="rect">
            <a:avLst/>
          </a:prstGeom>
          <a:noFill/>
          <a:ln w="9525">
            <a:noFill/>
            <a:miter lim="800000"/>
            <a:headEnd/>
            <a:tailEnd/>
          </a:ln>
          <a:effectLst/>
        </p:spPr>
        <p:txBody>
          <a:bodyPr>
            <a:spAutoFit/>
          </a:bodyPr>
          <a:lstStyle/>
          <a:p>
            <a:pPr algn="just" eaLnBrk="0" hangingPunct="0">
              <a:spcBef>
                <a:spcPct val="50000"/>
              </a:spcBef>
            </a:pPr>
            <a:r>
              <a:rPr lang="en-US" altLang="zh-CN" sz="2800" b="1">
                <a:latin typeface="黑体" pitchFamily="2" charset="-122"/>
                <a:ea typeface="黑体" pitchFamily="2" charset="-122"/>
              </a:rPr>
              <a:t>3</a:t>
            </a:r>
            <a:r>
              <a:rPr lang="zh-CN" altLang="en-US" sz="2800" b="1">
                <a:latin typeface="黑体" pitchFamily="2" charset="-122"/>
                <a:ea typeface="黑体" pitchFamily="2" charset="-122"/>
              </a:rPr>
              <a:t>节点方程</a:t>
            </a:r>
          </a:p>
        </p:txBody>
      </p:sp>
      <p:sp>
        <p:nvSpPr>
          <p:cNvPr id="206903" name="Text Box 55"/>
          <p:cNvSpPr txBox="1">
            <a:spLocks noChangeArrowheads="1"/>
          </p:cNvSpPr>
          <p:nvPr/>
        </p:nvSpPr>
        <p:spPr bwMode="auto">
          <a:xfrm>
            <a:off x="5832475" y="2312988"/>
            <a:ext cx="2773363" cy="519112"/>
          </a:xfrm>
          <a:prstGeom prst="rect">
            <a:avLst/>
          </a:prstGeom>
          <a:noFill/>
          <a:ln w="9525">
            <a:noFill/>
            <a:miter lim="800000"/>
            <a:headEnd/>
            <a:tailEnd/>
          </a:ln>
          <a:effectLst/>
        </p:spPr>
        <p:txBody>
          <a:bodyPr>
            <a:spAutoFit/>
          </a:bodyPr>
          <a:lstStyle/>
          <a:p>
            <a:pPr algn="just" eaLnBrk="0" hangingPunct="0">
              <a:spcBef>
                <a:spcPct val="50000"/>
              </a:spcBef>
            </a:pPr>
            <a:r>
              <a:rPr lang="en-US" altLang="zh-CN" sz="2800" b="1">
                <a:latin typeface="黑体" pitchFamily="2" charset="-122"/>
                <a:ea typeface="黑体" pitchFamily="2" charset="-122"/>
              </a:rPr>
              <a:t>3</a:t>
            </a:r>
            <a:r>
              <a:rPr lang="zh-CN" altLang="en-US" sz="2800" b="1">
                <a:latin typeface="黑体" pitchFamily="2" charset="-122"/>
                <a:ea typeface="黑体" pitchFamily="2" charset="-122"/>
              </a:rPr>
              <a:t>回路方程</a:t>
            </a:r>
          </a:p>
        </p:txBody>
      </p:sp>
      <p:sp>
        <p:nvSpPr>
          <p:cNvPr id="206904" name="Rectangle 56"/>
          <p:cNvSpPr>
            <a:spLocks noChangeArrowheads="1"/>
          </p:cNvSpPr>
          <p:nvPr/>
        </p:nvSpPr>
        <p:spPr bwMode="auto">
          <a:xfrm>
            <a:off x="5256213" y="2997200"/>
            <a:ext cx="2916237" cy="676275"/>
          </a:xfrm>
          <a:prstGeom prst="rect">
            <a:avLst/>
          </a:prstGeom>
          <a:noFill/>
          <a:ln w="9525">
            <a:noFill/>
            <a:miter lim="800000"/>
            <a:headEnd/>
            <a:tailEnd/>
          </a:ln>
          <a:effectLst/>
        </p:spPr>
        <p:txBody>
          <a:bodyPr>
            <a:spAutoFit/>
          </a:bodyPr>
          <a:lstStyle/>
          <a:p>
            <a:pPr algn="just">
              <a:lnSpc>
                <a:spcPct val="120000"/>
              </a:lnSpc>
              <a:spcBef>
                <a:spcPct val="20000"/>
              </a:spcBef>
            </a:pPr>
            <a:r>
              <a:rPr kumimoji="1" lang="en-US" altLang="zh-CN" sz="3200" b="1">
                <a:latin typeface="Times New Roman" pitchFamily="18" charset="0"/>
                <a:ea typeface="黑体" pitchFamily="2" charset="-122"/>
              </a:rPr>
              <a:t>2</a:t>
            </a:r>
            <a:r>
              <a:rPr kumimoji="1" lang="zh-CN" altLang="en-US" sz="3200" b="1">
                <a:latin typeface="Times New Roman" pitchFamily="18" charset="0"/>
                <a:ea typeface="黑体" pitchFamily="2" charset="-122"/>
              </a:rPr>
              <a:t>、设电流方向</a:t>
            </a:r>
          </a:p>
        </p:txBody>
      </p:sp>
      <p:sp>
        <p:nvSpPr>
          <p:cNvPr id="206905" name="Rectangle 57"/>
          <p:cNvSpPr>
            <a:spLocks noChangeArrowheads="1"/>
          </p:cNvSpPr>
          <p:nvPr/>
        </p:nvSpPr>
        <p:spPr bwMode="auto">
          <a:xfrm>
            <a:off x="957263" y="5949950"/>
            <a:ext cx="5775325" cy="676275"/>
          </a:xfrm>
          <a:prstGeom prst="rect">
            <a:avLst/>
          </a:prstGeom>
          <a:noFill/>
          <a:ln w="9525">
            <a:noFill/>
            <a:miter lim="800000"/>
            <a:headEnd/>
            <a:tailEnd/>
          </a:ln>
          <a:effectLst/>
        </p:spPr>
        <p:txBody>
          <a:bodyPr>
            <a:spAutoFit/>
          </a:bodyPr>
          <a:lstStyle/>
          <a:p>
            <a:pPr algn="just">
              <a:lnSpc>
                <a:spcPct val="120000"/>
              </a:lnSpc>
              <a:spcBef>
                <a:spcPct val="20000"/>
              </a:spcBef>
            </a:pPr>
            <a:r>
              <a:rPr kumimoji="1" lang="en-US" altLang="zh-CN" sz="3200" b="1">
                <a:latin typeface="Times New Roman" pitchFamily="18" charset="0"/>
                <a:ea typeface="黑体" pitchFamily="2" charset="-122"/>
              </a:rPr>
              <a:t>6</a:t>
            </a:r>
            <a:r>
              <a:rPr kumimoji="1" lang="zh-CN" altLang="en-US" sz="3200" b="1">
                <a:latin typeface="Times New Roman" pitchFamily="18" charset="0"/>
                <a:ea typeface="黑体" pitchFamily="2" charset="-122"/>
              </a:rPr>
              <a:t>、求电流大小，确定实际方向</a:t>
            </a:r>
          </a:p>
        </p:txBody>
      </p:sp>
      <p:sp>
        <p:nvSpPr>
          <p:cNvPr id="206906" name="Rectangle 58"/>
          <p:cNvSpPr>
            <a:spLocks noChangeArrowheads="1"/>
          </p:cNvSpPr>
          <p:nvPr/>
        </p:nvSpPr>
        <p:spPr bwMode="auto">
          <a:xfrm>
            <a:off x="5219700" y="3681413"/>
            <a:ext cx="3313113" cy="676275"/>
          </a:xfrm>
          <a:prstGeom prst="rect">
            <a:avLst/>
          </a:prstGeom>
          <a:noFill/>
          <a:ln w="9525">
            <a:noFill/>
            <a:miter lim="800000"/>
            <a:headEnd/>
            <a:tailEnd/>
          </a:ln>
          <a:effectLst/>
        </p:spPr>
        <p:txBody>
          <a:bodyPr>
            <a:spAutoFit/>
          </a:bodyPr>
          <a:lstStyle/>
          <a:p>
            <a:pPr algn="just">
              <a:lnSpc>
                <a:spcPct val="120000"/>
              </a:lnSpc>
              <a:spcBef>
                <a:spcPct val="20000"/>
              </a:spcBef>
            </a:pPr>
            <a:r>
              <a:rPr kumimoji="1" lang="en-US" altLang="zh-CN" sz="3200" b="1">
                <a:latin typeface="Times New Roman" pitchFamily="18" charset="0"/>
                <a:ea typeface="黑体" pitchFamily="2" charset="-122"/>
              </a:rPr>
              <a:t>3</a:t>
            </a:r>
            <a:r>
              <a:rPr kumimoji="1" lang="zh-CN" altLang="en-US" sz="3200" b="1">
                <a:latin typeface="Times New Roman" pitchFamily="18" charset="0"/>
                <a:ea typeface="黑体" pitchFamily="2" charset="-122"/>
              </a:rPr>
              <a:t>、节点电流方程</a:t>
            </a:r>
          </a:p>
        </p:txBody>
      </p:sp>
      <p:sp>
        <p:nvSpPr>
          <p:cNvPr id="206907" name="Rectangle 59"/>
          <p:cNvSpPr>
            <a:spLocks noChangeArrowheads="1"/>
          </p:cNvSpPr>
          <p:nvPr/>
        </p:nvSpPr>
        <p:spPr bwMode="auto">
          <a:xfrm>
            <a:off x="968375" y="5373688"/>
            <a:ext cx="3316288" cy="676275"/>
          </a:xfrm>
          <a:prstGeom prst="rect">
            <a:avLst/>
          </a:prstGeom>
          <a:noFill/>
          <a:ln w="9525">
            <a:noFill/>
            <a:miter lim="800000"/>
            <a:headEnd/>
            <a:tailEnd/>
          </a:ln>
          <a:effectLst/>
        </p:spPr>
        <p:txBody>
          <a:bodyPr>
            <a:spAutoFit/>
          </a:bodyPr>
          <a:lstStyle/>
          <a:p>
            <a:pPr algn="just">
              <a:lnSpc>
                <a:spcPct val="120000"/>
              </a:lnSpc>
              <a:spcBef>
                <a:spcPct val="20000"/>
              </a:spcBef>
            </a:pPr>
            <a:r>
              <a:rPr kumimoji="1" lang="en-US" altLang="zh-CN" sz="3200" b="1">
                <a:latin typeface="Times New Roman" pitchFamily="18" charset="0"/>
                <a:ea typeface="黑体" pitchFamily="2" charset="-122"/>
              </a:rPr>
              <a:t>5</a:t>
            </a:r>
            <a:r>
              <a:rPr kumimoji="1" lang="zh-CN" altLang="en-US" sz="3200" b="1">
                <a:latin typeface="Times New Roman" pitchFamily="18" charset="0"/>
                <a:ea typeface="黑体" pitchFamily="2" charset="-122"/>
              </a:rPr>
              <a:t>、回路电压方程</a:t>
            </a:r>
          </a:p>
        </p:txBody>
      </p:sp>
      <p:sp>
        <p:nvSpPr>
          <p:cNvPr id="206908" name="Rectangle 60"/>
          <p:cNvSpPr>
            <a:spLocks noChangeArrowheads="1"/>
          </p:cNvSpPr>
          <p:nvPr/>
        </p:nvSpPr>
        <p:spPr bwMode="auto">
          <a:xfrm>
            <a:off x="971550" y="4724400"/>
            <a:ext cx="4968875" cy="676275"/>
          </a:xfrm>
          <a:prstGeom prst="rect">
            <a:avLst/>
          </a:prstGeom>
          <a:noFill/>
          <a:ln w="9525">
            <a:noFill/>
            <a:miter lim="800000"/>
            <a:headEnd/>
            <a:tailEnd/>
          </a:ln>
          <a:effectLst/>
        </p:spPr>
        <p:txBody>
          <a:bodyPr>
            <a:spAutoFit/>
          </a:bodyPr>
          <a:lstStyle/>
          <a:p>
            <a:pPr algn="just">
              <a:lnSpc>
                <a:spcPct val="120000"/>
              </a:lnSpc>
              <a:spcBef>
                <a:spcPct val="20000"/>
              </a:spcBef>
            </a:pPr>
            <a:r>
              <a:rPr kumimoji="1" lang="en-US" altLang="zh-CN" sz="3200" b="1">
                <a:latin typeface="Times New Roman" pitchFamily="18" charset="0"/>
                <a:ea typeface="黑体" pitchFamily="2" charset="-122"/>
              </a:rPr>
              <a:t>4</a:t>
            </a:r>
            <a:r>
              <a:rPr kumimoji="1" lang="zh-CN" altLang="en-US" sz="3200" b="1">
                <a:latin typeface="Times New Roman" pitchFamily="18" charset="0"/>
                <a:ea typeface="黑体" pitchFamily="2" charset="-122"/>
              </a:rPr>
              <a:t>、选定回路，设巡视方向</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6900"/>
                                        </p:tgtEl>
                                        <p:attrNameLst>
                                          <p:attrName>style.visibility</p:attrName>
                                        </p:attrNameLst>
                                      </p:cBhvr>
                                      <p:to>
                                        <p:strVal val="visible"/>
                                      </p:to>
                                    </p:set>
                                    <p:animEffect transition="in" filter="blinds(horizontal)">
                                      <p:cBhvr>
                                        <p:cTn id="7" dur="500"/>
                                        <p:tgtEl>
                                          <p:spTgt spid="2069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6895"/>
                                        </p:tgtEl>
                                        <p:attrNameLst>
                                          <p:attrName>style.visibility</p:attrName>
                                        </p:attrNameLst>
                                      </p:cBhvr>
                                      <p:to>
                                        <p:strVal val="visible"/>
                                      </p:to>
                                    </p:set>
                                    <p:animEffect transition="in" filter="blinds(horizontal)">
                                      <p:cBhvr>
                                        <p:cTn id="12" dur="500"/>
                                        <p:tgtEl>
                                          <p:spTgt spid="20689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06896"/>
                                        </p:tgtEl>
                                        <p:attrNameLst>
                                          <p:attrName>style.visibility</p:attrName>
                                        </p:attrNameLst>
                                      </p:cBhvr>
                                      <p:to>
                                        <p:strVal val="visible"/>
                                      </p:to>
                                    </p:set>
                                    <p:animEffect transition="in" filter="blinds(horizontal)">
                                      <p:cBhvr>
                                        <p:cTn id="15" dur="500"/>
                                        <p:tgtEl>
                                          <p:spTgt spid="20689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06897"/>
                                        </p:tgtEl>
                                        <p:attrNameLst>
                                          <p:attrName>style.visibility</p:attrName>
                                        </p:attrNameLst>
                                      </p:cBhvr>
                                      <p:to>
                                        <p:strVal val="visible"/>
                                      </p:to>
                                    </p:set>
                                    <p:animEffect transition="in" filter="blinds(horizontal)">
                                      <p:cBhvr>
                                        <p:cTn id="18" dur="500"/>
                                        <p:tgtEl>
                                          <p:spTgt spid="20689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06898"/>
                                        </p:tgtEl>
                                        <p:attrNameLst>
                                          <p:attrName>style.visibility</p:attrName>
                                        </p:attrNameLst>
                                      </p:cBhvr>
                                      <p:to>
                                        <p:strVal val="visible"/>
                                      </p:to>
                                    </p:set>
                                    <p:animEffect transition="in" filter="blinds(horizontal)">
                                      <p:cBhvr>
                                        <p:cTn id="21" dur="500"/>
                                        <p:tgtEl>
                                          <p:spTgt spid="20689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206869"/>
                                        </p:tgtEl>
                                        <p:attrNameLst>
                                          <p:attrName>style.visibility</p:attrName>
                                        </p:attrNameLst>
                                      </p:cBhvr>
                                      <p:to>
                                        <p:strVal val="visible"/>
                                      </p:to>
                                    </p:set>
                                    <p:animEffect transition="in" filter="blinds(horizontal)">
                                      <p:cBhvr>
                                        <p:cTn id="24" dur="500"/>
                                        <p:tgtEl>
                                          <p:spTgt spid="20686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206868"/>
                                        </p:tgtEl>
                                        <p:attrNameLst>
                                          <p:attrName>style.visibility</p:attrName>
                                        </p:attrNameLst>
                                      </p:cBhvr>
                                      <p:to>
                                        <p:strVal val="visible"/>
                                      </p:to>
                                    </p:set>
                                    <p:animEffect transition="in" filter="blinds(horizontal)">
                                      <p:cBhvr>
                                        <p:cTn id="27" dur="500"/>
                                        <p:tgtEl>
                                          <p:spTgt spid="20686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06871"/>
                                        </p:tgtEl>
                                        <p:attrNameLst>
                                          <p:attrName>style.visibility</p:attrName>
                                        </p:attrNameLst>
                                      </p:cBhvr>
                                      <p:to>
                                        <p:strVal val="visible"/>
                                      </p:to>
                                    </p:set>
                                    <p:animEffect transition="in" filter="blinds(horizontal)">
                                      <p:cBhvr>
                                        <p:cTn id="30" dur="500"/>
                                        <p:tgtEl>
                                          <p:spTgt spid="206871"/>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06870"/>
                                        </p:tgtEl>
                                        <p:attrNameLst>
                                          <p:attrName>style.visibility</p:attrName>
                                        </p:attrNameLst>
                                      </p:cBhvr>
                                      <p:to>
                                        <p:strVal val="visible"/>
                                      </p:to>
                                    </p:set>
                                    <p:animEffect transition="in" filter="blinds(horizontal)">
                                      <p:cBhvr>
                                        <p:cTn id="33" dur="500"/>
                                        <p:tgtEl>
                                          <p:spTgt spid="206870"/>
                                        </p:tgtEl>
                                      </p:cBhvr>
                                    </p:animEffect>
                                  </p:childTnLst>
                                </p:cTn>
                              </p:par>
                            </p:childTnLst>
                          </p:cTn>
                        </p:par>
                        <p:par>
                          <p:cTn id="34" fill="hold">
                            <p:stCondLst>
                              <p:cond delay="500"/>
                            </p:stCondLst>
                            <p:childTnLst>
                              <p:par>
                                <p:cTn id="35" presetID="3" presetClass="entr" presetSubtype="10" fill="hold" grpId="0" nodeType="afterEffect">
                                  <p:stCondLst>
                                    <p:cond delay="0"/>
                                  </p:stCondLst>
                                  <p:childTnLst>
                                    <p:set>
                                      <p:cBhvr>
                                        <p:cTn id="36" dur="1" fill="hold">
                                          <p:stCondLst>
                                            <p:cond delay="0"/>
                                          </p:stCondLst>
                                        </p:cTn>
                                        <p:tgtEl>
                                          <p:spTgt spid="206901"/>
                                        </p:tgtEl>
                                        <p:attrNameLst>
                                          <p:attrName>style.visibility</p:attrName>
                                        </p:attrNameLst>
                                      </p:cBhvr>
                                      <p:to>
                                        <p:strVal val="visible"/>
                                      </p:to>
                                    </p:set>
                                    <p:animEffect transition="in" filter="blinds(horizontal)">
                                      <p:cBhvr>
                                        <p:cTn id="37" dur="500"/>
                                        <p:tgtEl>
                                          <p:spTgt spid="20690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06902"/>
                                        </p:tgtEl>
                                        <p:attrNameLst>
                                          <p:attrName>style.visibility</p:attrName>
                                        </p:attrNameLst>
                                      </p:cBhvr>
                                      <p:to>
                                        <p:strVal val="visible"/>
                                      </p:to>
                                    </p:set>
                                    <p:animEffect transition="in" filter="blinds(horizontal)">
                                      <p:cBhvr>
                                        <p:cTn id="42" dur="500"/>
                                        <p:tgtEl>
                                          <p:spTgt spid="206902"/>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06903"/>
                                        </p:tgtEl>
                                        <p:attrNameLst>
                                          <p:attrName>style.visibility</p:attrName>
                                        </p:attrNameLst>
                                      </p:cBhvr>
                                      <p:to>
                                        <p:strVal val="visible"/>
                                      </p:to>
                                    </p:set>
                                    <p:animEffect transition="in" filter="blinds(horizontal)">
                                      <p:cBhvr>
                                        <p:cTn id="47" dur="500"/>
                                        <p:tgtEl>
                                          <p:spTgt spid="206903"/>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06904"/>
                                        </p:tgtEl>
                                        <p:attrNameLst>
                                          <p:attrName>style.visibility</p:attrName>
                                        </p:attrNameLst>
                                      </p:cBhvr>
                                      <p:to>
                                        <p:strVal val="visible"/>
                                      </p:to>
                                    </p:set>
                                    <p:animEffect transition="in" filter="blinds(horizontal)">
                                      <p:cBhvr>
                                        <p:cTn id="52" dur="500"/>
                                        <p:tgtEl>
                                          <p:spTgt spid="206904"/>
                                        </p:tgtEl>
                                      </p:cBhvr>
                                    </p:animEffect>
                                  </p:childTnLst>
                                </p:cTn>
                              </p:par>
                            </p:childTnLst>
                          </p:cTn>
                        </p:par>
                        <p:par>
                          <p:cTn id="53" fill="hold">
                            <p:stCondLst>
                              <p:cond delay="500"/>
                            </p:stCondLst>
                            <p:childTnLst>
                              <p:par>
                                <p:cTn id="54" presetID="3" presetClass="entr" presetSubtype="10" fill="hold" grpId="0" nodeType="afterEffect">
                                  <p:stCondLst>
                                    <p:cond delay="0"/>
                                  </p:stCondLst>
                                  <p:childTnLst>
                                    <p:set>
                                      <p:cBhvr>
                                        <p:cTn id="55" dur="1" fill="hold">
                                          <p:stCondLst>
                                            <p:cond delay="0"/>
                                          </p:stCondLst>
                                        </p:cTn>
                                        <p:tgtEl>
                                          <p:spTgt spid="206874"/>
                                        </p:tgtEl>
                                        <p:attrNameLst>
                                          <p:attrName>style.visibility</p:attrName>
                                        </p:attrNameLst>
                                      </p:cBhvr>
                                      <p:to>
                                        <p:strVal val="visible"/>
                                      </p:to>
                                    </p:set>
                                    <p:animEffect transition="in" filter="blinds(horizontal)">
                                      <p:cBhvr>
                                        <p:cTn id="56" dur="500"/>
                                        <p:tgtEl>
                                          <p:spTgt spid="206874"/>
                                        </p:tgtEl>
                                      </p:cBhvr>
                                    </p:animEffect>
                                  </p:childTnLst>
                                </p:cTn>
                              </p:par>
                            </p:childTnLst>
                          </p:cTn>
                        </p:par>
                        <p:par>
                          <p:cTn id="57" fill="hold">
                            <p:stCondLst>
                              <p:cond delay="1000"/>
                            </p:stCondLst>
                            <p:childTnLst>
                              <p:par>
                                <p:cTn id="58" presetID="3" presetClass="entr" presetSubtype="10" fill="hold" grpId="0" nodeType="afterEffect">
                                  <p:stCondLst>
                                    <p:cond delay="0"/>
                                  </p:stCondLst>
                                  <p:childTnLst>
                                    <p:set>
                                      <p:cBhvr>
                                        <p:cTn id="59" dur="1" fill="hold">
                                          <p:stCondLst>
                                            <p:cond delay="0"/>
                                          </p:stCondLst>
                                        </p:cTn>
                                        <p:tgtEl>
                                          <p:spTgt spid="206886"/>
                                        </p:tgtEl>
                                        <p:attrNameLst>
                                          <p:attrName>style.visibility</p:attrName>
                                        </p:attrNameLst>
                                      </p:cBhvr>
                                      <p:to>
                                        <p:strVal val="visible"/>
                                      </p:to>
                                    </p:set>
                                    <p:animEffect transition="in" filter="blinds(horizontal)">
                                      <p:cBhvr>
                                        <p:cTn id="60" dur="500"/>
                                        <p:tgtEl>
                                          <p:spTgt spid="206886"/>
                                        </p:tgtEl>
                                      </p:cBhvr>
                                    </p:animEffect>
                                  </p:childTnLst>
                                </p:cTn>
                              </p:par>
                            </p:childTnLst>
                          </p:cTn>
                        </p:par>
                        <p:par>
                          <p:cTn id="61" fill="hold">
                            <p:stCondLst>
                              <p:cond delay="1500"/>
                            </p:stCondLst>
                            <p:childTnLst>
                              <p:par>
                                <p:cTn id="62" presetID="3" presetClass="entr" presetSubtype="10" fill="hold" grpId="0" nodeType="afterEffect">
                                  <p:stCondLst>
                                    <p:cond delay="0"/>
                                  </p:stCondLst>
                                  <p:childTnLst>
                                    <p:set>
                                      <p:cBhvr>
                                        <p:cTn id="63" dur="1" fill="hold">
                                          <p:stCondLst>
                                            <p:cond delay="0"/>
                                          </p:stCondLst>
                                        </p:cTn>
                                        <p:tgtEl>
                                          <p:spTgt spid="206876"/>
                                        </p:tgtEl>
                                        <p:attrNameLst>
                                          <p:attrName>style.visibility</p:attrName>
                                        </p:attrNameLst>
                                      </p:cBhvr>
                                      <p:to>
                                        <p:strVal val="visible"/>
                                      </p:to>
                                    </p:set>
                                    <p:animEffect transition="in" filter="blinds(horizontal)">
                                      <p:cBhvr>
                                        <p:cTn id="64" dur="500"/>
                                        <p:tgtEl>
                                          <p:spTgt spid="206876"/>
                                        </p:tgtEl>
                                      </p:cBhvr>
                                    </p:animEffect>
                                  </p:childTnLst>
                                </p:cTn>
                              </p:par>
                            </p:childTnLst>
                          </p:cTn>
                        </p:par>
                        <p:par>
                          <p:cTn id="65" fill="hold">
                            <p:stCondLst>
                              <p:cond delay="2000"/>
                            </p:stCondLst>
                            <p:childTnLst>
                              <p:par>
                                <p:cTn id="66" presetID="3" presetClass="entr" presetSubtype="10" fill="hold" grpId="0" nodeType="afterEffect">
                                  <p:stCondLst>
                                    <p:cond delay="0"/>
                                  </p:stCondLst>
                                  <p:childTnLst>
                                    <p:set>
                                      <p:cBhvr>
                                        <p:cTn id="67" dur="1" fill="hold">
                                          <p:stCondLst>
                                            <p:cond delay="0"/>
                                          </p:stCondLst>
                                        </p:cTn>
                                        <p:tgtEl>
                                          <p:spTgt spid="206884"/>
                                        </p:tgtEl>
                                        <p:attrNameLst>
                                          <p:attrName>style.visibility</p:attrName>
                                        </p:attrNameLst>
                                      </p:cBhvr>
                                      <p:to>
                                        <p:strVal val="visible"/>
                                      </p:to>
                                    </p:set>
                                    <p:animEffect transition="in" filter="blinds(horizontal)">
                                      <p:cBhvr>
                                        <p:cTn id="68" dur="500"/>
                                        <p:tgtEl>
                                          <p:spTgt spid="206884"/>
                                        </p:tgtEl>
                                      </p:cBhvr>
                                    </p:animEffect>
                                  </p:childTnLst>
                                </p:cTn>
                              </p:par>
                            </p:childTnLst>
                          </p:cTn>
                        </p:par>
                        <p:par>
                          <p:cTn id="69" fill="hold">
                            <p:stCondLst>
                              <p:cond delay="2500"/>
                            </p:stCondLst>
                            <p:childTnLst>
                              <p:par>
                                <p:cTn id="70" presetID="3" presetClass="entr" presetSubtype="10" fill="hold" grpId="0" nodeType="afterEffect">
                                  <p:stCondLst>
                                    <p:cond delay="0"/>
                                  </p:stCondLst>
                                  <p:childTnLst>
                                    <p:set>
                                      <p:cBhvr>
                                        <p:cTn id="71" dur="1" fill="hold">
                                          <p:stCondLst>
                                            <p:cond delay="0"/>
                                          </p:stCondLst>
                                        </p:cTn>
                                        <p:tgtEl>
                                          <p:spTgt spid="206877"/>
                                        </p:tgtEl>
                                        <p:attrNameLst>
                                          <p:attrName>style.visibility</p:attrName>
                                        </p:attrNameLst>
                                      </p:cBhvr>
                                      <p:to>
                                        <p:strVal val="visible"/>
                                      </p:to>
                                    </p:set>
                                    <p:animEffect transition="in" filter="blinds(horizontal)">
                                      <p:cBhvr>
                                        <p:cTn id="72" dur="500"/>
                                        <p:tgtEl>
                                          <p:spTgt spid="206877"/>
                                        </p:tgtEl>
                                      </p:cBhvr>
                                    </p:animEffect>
                                  </p:childTnLst>
                                </p:cTn>
                              </p:par>
                            </p:childTnLst>
                          </p:cTn>
                        </p:par>
                        <p:par>
                          <p:cTn id="73" fill="hold">
                            <p:stCondLst>
                              <p:cond delay="3000"/>
                            </p:stCondLst>
                            <p:childTnLst>
                              <p:par>
                                <p:cTn id="74" presetID="3" presetClass="entr" presetSubtype="10" fill="hold" grpId="0" nodeType="afterEffect">
                                  <p:stCondLst>
                                    <p:cond delay="0"/>
                                  </p:stCondLst>
                                  <p:childTnLst>
                                    <p:set>
                                      <p:cBhvr>
                                        <p:cTn id="75" dur="1" fill="hold">
                                          <p:stCondLst>
                                            <p:cond delay="0"/>
                                          </p:stCondLst>
                                        </p:cTn>
                                        <p:tgtEl>
                                          <p:spTgt spid="206888"/>
                                        </p:tgtEl>
                                        <p:attrNameLst>
                                          <p:attrName>style.visibility</p:attrName>
                                        </p:attrNameLst>
                                      </p:cBhvr>
                                      <p:to>
                                        <p:strVal val="visible"/>
                                      </p:to>
                                    </p:set>
                                    <p:animEffect transition="in" filter="blinds(horizontal)">
                                      <p:cBhvr>
                                        <p:cTn id="76" dur="500"/>
                                        <p:tgtEl>
                                          <p:spTgt spid="206888"/>
                                        </p:tgtEl>
                                      </p:cBhvr>
                                    </p:animEffect>
                                  </p:childTnLst>
                                </p:cTn>
                              </p:par>
                            </p:childTnLst>
                          </p:cTn>
                        </p:par>
                        <p:par>
                          <p:cTn id="77" fill="hold">
                            <p:stCondLst>
                              <p:cond delay="3500"/>
                            </p:stCondLst>
                            <p:childTnLst>
                              <p:par>
                                <p:cTn id="78" presetID="3" presetClass="entr" presetSubtype="10" fill="hold" grpId="1" nodeType="afterEffect">
                                  <p:stCondLst>
                                    <p:cond delay="0"/>
                                  </p:stCondLst>
                                  <p:childTnLst>
                                    <p:set>
                                      <p:cBhvr>
                                        <p:cTn id="79" dur="1" fill="hold">
                                          <p:stCondLst>
                                            <p:cond delay="0"/>
                                          </p:stCondLst>
                                        </p:cTn>
                                        <p:tgtEl>
                                          <p:spTgt spid="206896"/>
                                        </p:tgtEl>
                                        <p:attrNameLst>
                                          <p:attrName>style.visibility</p:attrName>
                                        </p:attrNameLst>
                                      </p:cBhvr>
                                      <p:to>
                                        <p:strVal val="visible"/>
                                      </p:to>
                                    </p:set>
                                    <p:animEffect transition="in" filter="blinds(horizontal)">
                                      <p:cBhvr>
                                        <p:cTn id="80" dur="500"/>
                                        <p:tgtEl>
                                          <p:spTgt spid="206896"/>
                                        </p:tgtEl>
                                      </p:cBhvr>
                                    </p:animEffect>
                                  </p:childTnLst>
                                </p:cTn>
                              </p:par>
                            </p:childTnLst>
                          </p:cTn>
                        </p:par>
                        <p:par>
                          <p:cTn id="81" fill="hold">
                            <p:stCondLst>
                              <p:cond delay="4000"/>
                            </p:stCondLst>
                            <p:childTnLst>
                              <p:par>
                                <p:cTn id="82" presetID="3" presetClass="entr" presetSubtype="10" fill="hold" grpId="0" nodeType="afterEffect">
                                  <p:stCondLst>
                                    <p:cond delay="0"/>
                                  </p:stCondLst>
                                  <p:childTnLst>
                                    <p:set>
                                      <p:cBhvr>
                                        <p:cTn id="83" dur="1" fill="hold">
                                          <p:stCondLst>
                                            <p:cond delay="0"/>
                                          </p:stCondLst>
                                        </p:cTn>
                                        <p:tgtEl>
                                          <p:spTgt spid="206875"/>
                                        </p:tgtEl>
                                        <p:attrNameLst>
                                          <p:attrName>style.visibility</p:attrName>
                                        </p:attrNameLst>
                                      </p:cBhvr>
                                      <p:to>
                                        <p:strVal val="visible"/>
                                      </p:to>
                                    </p:set>
                                    <p:animEffect transition="in" filter="blinds(horizontal)">
                                      <p:cBhvr>
                                        <p:cTn id="84" dur="500"/>
                                        <p:tgtEl>
                                          <p:spTgt spid="206875"/>
                                        </p:tgtEl>
                                      </p:cBhvr>
                                    </p:animEffect>
                                  </p:childTnLst>
                                </p:cTn>
                              </p:par>
                            </p:childTnLst>
                          </p:cTn>
                        </p:par>
                        <p:par>
                          <p:cTn id="85" fill="hold">
                            <p:stCondLst>
                              <p:cond delay="4500"/>
                            </p:stCondLst>
                            <p:childTnLst>
                              <p:par>
                                <p:cTn id="86" presetID="3" presetClass="entr" presetSubtype="10" fill="hold" grpId="0" nodeType="afterEffect">
                                  <p:stCondLst>
                                    <p:cond delay="0"/>
                                  </p:stCondLst>
                                  <p:childTnLst>
                                    <p:set>
                                      <p:cBhvr>
                                        <p:cTn id="87" dur="1" fill="hold">
                                          <p:stCondLst>
                                            <p:cond delay="0"/>
                                          </p:stCondLst>
                                        </p:cTn>
                                        <p:tgtEl>
                                          <p:spTgt spid="206885"/>
                                        </p:tgtEl>
                                        <p:attrNameLst>
                                          <p:attrName>style.visibility</p:attrName>
                                        </p:attrNameLst>
                                      </p:cBhvr>
                                      <p:to>
                                        <p:strVal val="visible"/>
                                      </p:to>
                                    </p:set>
                                    <p:animEffect transition="in" filter="blinds(horizontal)">
                                      <p:cBhvr>
                                        <p:cTn id="88" dur="500"/>
                                        <p:tgtEl>
                                          <p:spTgt spid="206885"/>
                                        </p:tgtEl>
                                      </p:cBhvr>
                                    </p:animEffect>
                                  </p:childTnLst>
                                </p:cTn>
                              </p:par>
                            </p:childTnLst>
                          </p:cTn>
                        </p:par>
                        <p:par>
                          <p:cTn id="89" fill="hold">
                            <p:stCondLst>
                              <p:cond delay="5000"/>
                            </p:stCondLst>
                            <p:childTnLst>
                              <p:par>
                                <p:cTn id="90" presetID="3" presetClass="entr" presetSubtype="10" fill="hold" grpId="0" nodeType="afterEffect">
                                  <p:stCondLst>
                                    <p:cond delay="0"/>
                                  </p:stCondLst>
                                  <p:childTnLst>
                                    <p:set>
                                      <p:cBhvr>
                                        <p:cTn id="91" dur="1" fill="hold">
                                          <p:stCondLst>
                                            <p:cond delay="0"/>
                                          </p:stCondLst>
                                        </p:cTn>
                                        <p:tgtEl>
                                          <p:spTgt spid="206878"/>
                                        </p:tgtEl>
                                        <p:attrNameLst>
                                          <p:attrName>style.visibility</p:attrName>
                                        </p:attrNameLst>
                                      </p:cBhvr>
                                      <p:to>
                                        <p:strVal val="visible"/>
                                      </p:to>
                                    </p:set>
                                    <p:animEffect transition="in" filter="blinds(horizontal)">
                                      <p:cBhvr>
                                        <p:cTn id="92" dur="500"/>
                                        <p:tgtEl>
                                          <p:spTgt spid="206878"/>
                                        </p:tgtEl>
                                      </p:cBhvr>
                                    </p:animEffect>
                                  </p:childTnLst>
                                </p:cTn>
                              </p:par>
                            </p:childTnLst>
                          </p:cTn>
                        </p:par>
                        <p:par>
                          <p:cTn id="93" fill="hold">
                            <p:stCondLst>
                              <p:cond delay="5500"/>
                            </p:stCondLst>
                            <p:childTnLst>
                              <p:par>
                                <p:cTn id="94" presetID="3" presetClass="entr" presetSubtype="10" fill="hold" grpId="0" nodeType="afterEffect">
                                  <p:stCondLst>
                                    <p:cond delay="0"/>
                                  </p:stCondLst>
                                  <p:childTnLst>
                                    <p:set>
                                      <p:cBhvr>
                                        <p:cTn id="95" dur="1" fill="hold">
                                          <p:stCondLst>
                                            <p:cond delay="0"/>
                                          </p:stCondLst>
                                        </p:cTn>
                                        <p:tgtEl>
                                          <p:spTgt spid="206889"/>
                                        </p:tgtEl>
                                        <p:attrNameLst>
                                          <p:attrName>style.visibility</p:attrName>
                                        </p:attrNameLst>
                                      </p:cBhvr>
                                      <p:to>
                                        <p:strVal val="visible"/>
                                      </p:to>
                                    </p:set>
                                    <p:animEffect transition="in" filter="blinds(horizontal)">
                                      <p:cBhvr>
                                        <p:cTn id="96" dur="500"/>
                                        <p:tgtEl>
                                          <p:spTgt spid="206889"/>
                                        </p:tgtEl>
                                      </p:cBhvr>
                                    </p:animEffect>
                                  </p:childTnLst>
                                </p:cTn>
                              </p:par>
                            </p:childTnLst>
                          </p:cTn>
                        </p:par>
                        <p:par>
                          <p:cTn id="97" fill="hold">
                            <p:stCondLst>
                              <p:cond delay="6000"/>
                            </p:stCondLst>
                            <p:childTnLst>
                              <p:par>
                                <p:cTn id="98" presetID="3" presetClass="entr" presetSubtype="10" fill="hold" grpId="0" nodeType="afterEffect">
                                  <p:stCondLst>
                                    <p:cond delay="0"/>
                                  </p:stCondLst>
                                  <p:childTnLst>
                                    <p:set>
                                      <p:cBhvr>
                                        <p:cTn id="99" dur="1" fill="hold">
                                          <p:stCondLst>
                                            <p:cond delay="0"/>
                                          </p:stCondLst>
                                        </p:cTn>
                                        <p:tgtEl>
                                          <p:spTgt spid="206879"/>
                                        </p:tgtEl>
                                        <p:attrNameLst>
                                          <p:attrName>style.visibility</p:attrName>
                                        </p:attrNameLst>
                                      </p:cBhvr>
                                      <p:to>
                                        <p:strVal val="visible"/>
                                      </p:to>
                                    </p:set>
                                    <p:animEffect transition="in" filter="blinds(horizontal)">
                                      <p:cBhvr>
                                        <p:cTn id="100" dur="500"/>
                                        <p:tgtEl>
                                          <p:spTgt spid="206879"/>
                                        </p:tgtEl>
                                      </p:cBhvr>
                                    </p:animEffect>
                                  </p:childTnLst>
                                </p:cTn>
                              </p:par>
                              <p:par>
                                <p:cTn id="101" presetID="3" presetClass="entr" presetSubtype="10" fill="hold" grpId="0" nodeType="withEffect">
                                  <p:stCondLst>
                                    <p:cond delay="0"/>
                                  </p:stCondLst>
                                  <p:childTnLst>
                                    <p:set>
                                      <p:cBhvr>
                                        <p:cTn id="102" dur="1" fill="hold">
                                          <p:stCondLst>
                                            <p:cond delay="0"/>
                                          </p:stCondLst>
                                        </p:cTn>
                                        <p:tgtEl>
                                          <p:spTgt spid="206887"/>
                                        </p:tgtEl>
                                        <p:attrNameLst>
                                          <p:attrName>style.visibility</p:attrName>
                                        </p:attrNameLst>
                                      </p:cBhvr>
                                      <p:to>
                                        <p:strVal val="visible"/>
                                      </p:to>
                                    </p:set>
                                    <p:animEffect transition="in" filter="blinds(horizontal)">
                                      <p:cBhvr>
                                        <p:cTn id="103" dur="500"/>
                                        <p:tgtEl>
                                          <p:spTgt spid="206887"/>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06906"/>
                                        </p:tgtEl>
                                        <p:attrNameLst>
                                          <p:attrName>style.visibility</p:attrName>
                                        </p:attrNameLst>
                                      </p:cBhvr>
                                      <p:to>
                                        <p:strVal val="visible"/>
                                      </p:to>
                                    </p:set>
                                    <p:animEffect transition="in" filter="blinds(horizontal)">
                                      <p:cBhvr>
                                        <p:cTn id="108" dur="500"/>
                                        <p:tgtEl>
                                          <p:spTgt spid="206906"/>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206908"/>
                                        </p:tgtEl>
                                        <p:attrNameLst>
                                          <p:attrName>style.visibility</p:attrName>
                                        </p:attrNameLst>
                                      </p:cBhvr>
                                      <p:to>
                                        <p:strVal val="visible"/>
                                      </p:to>
                                    </p:set>
                                    <p:animEffect transition="in" filter="blinds(horizontal)">
                                      <p:cBhvr>
                                        <p:cTn id="113" dur="500"/>
                                        <p:tgtEl>
                                          <p:spTgt spid="206908"/>
                                        </p:tgtEl>
                                      </p:cBhvr>
                                    </p:animEffect>
                                  </p:childTnLst>
                                </p:cTn>
                              </p:par>
                            </p:childTnLst>
                          </p:cTn>
                        </p:par>
                        <p:par>
                          <p:cTn id="114" fill="hold">
                            <p:stCondLst>
                              <p:cond delay="500"/>
                            </p:stCondLst>
                            <p:childTnLst>
                              <p:par>
                                <p:cTn id="115" presetID="3" presetClass="entr" presetSubtype="10" fill="hold" grpId="0" nodeType="afterEffect">
                                  <p:stCondLst>
                                    <p:cond delay="0"/>
                                  </p:stCondLst>
                                  <p:childTnLst>
                                    <p:set>
                                      <p:cBhvr>
                                        <p:cTn id="116" dur="1" fill="hold">
                                          <p:stCondLst>
                                            <p:cond delay="0"/>
                                          </p:stCondLst>
                                        </p:cTn>
                                        <p:tgtEl>
                                          <p:spTgt spid="206890"/>
                                        </p:tgtEl>
                                        <p:attrNameLst>
                                          <p:attrName>style.visibility</p:attrName>
                                        </p:attrNameLst>
                                      </p:cBhvr>
                                      <p:to>
                                        <p:strVal val="visible"/>
                                      </p:to>
                                    </p:set>
                                    <p:animEffect transition="in" filter="blinds(horizontal)">
                                      <p:cBhvr>
                                        <p:cTn id="117" dur="500"/>
                                        <p:tgtEl>
                                          <p:spTgt spid="206890"/>
                                        </p:tgtEl>
                                      </p:cBhvr>
                                    </p:animEffect>
                                  </p:childTnLst>
                                </p:cTn>
                              </p:par>
                            </p:childTnLst>
                          </p:cTn>
                        </p:par>
                        <p:par>
                          <p:cTn id="118" fill="hold">
                            <p:stCondLst>
                              <p:cond delay="1000"/>
                            </p:stCondLst>
                            <p:childTnLst>
                              <p:par>
                                <p:cTn id="119" presetID="3" presetClass="entr" presetSubtype="10" fill="hold" grpId="0" nodeType="afterEffect">
                                  <p:stCondLst>
                                    <p:cond delay="0"/>
                                  </p:stCondLst>
                                  <p:childTnLst>
                                    <p:set>
                                      <p:cBhvr>
                                        <p:cTn id="120" dur="1" fill="hold">
                                          <p:stCondLst>
                                            <p:cond delay="0"/>
                                          </p:stCondLst>
                                        </p:cTn>
                                        <p:tgtEl>
                                          <p:spTgt spid="206892"/>
                                        </p:tgtEl>
                                        <p:attrNameLst>
                                          <p:attrName>style.visibility</p:attrName>
                                        </p:attrNameLst>
                                      </p:cBhvr>
                                      <p:to>
                                        <p:strVal val="visible"/>
                                      </p:to>
                                    </p:set>
                                    <p:animEffect transition="in" filter="blinds(horizontal)">
                                      <p:cBhvr>
                                        <p:cTn id="121" dur="500"/>
                                        <p:tgtEl>
                                          <p:spTgt spid="206892"/>
                                        </p:tgtEl>
                                      </p:cBhvr>
                                    </p:animEffect>
                                  </p:childTnLst>
                                </p:cTn>
                              </p:par>
                            </p:childTnLst>
                          </p:cTn>
                        </p:par>
                        <p:par>
                          <p:cTn id="122" fill="hold">
                            <p:stCondLst>
                              <p:cond delay="1500"/>
                            </p:stCondLst>
                            <p:childTnLst>
                              <p:par>
                                <p:cTn id="123" presetID="3" presetClass="entr" presetSubtype="10" fill="hold" grpId="0" nodeType="afterEffect">
                                  <p:stCondLst>
                                    <p:cond delay="0"/>
                                  </p:stCondLst>
                                  <p:childTnLst>
                                    <p:set>
                                      <p:cBhvr>
                                        <p:cTn id="124" dur="1" fill="hold">
                                          <p:stCondLst>
                                            <p:cond delay="0"/>
                                          </p:stCondLst>
                                        </p:cTn>
                                        <p:tgtEl>
                                          <p:spTgt spid="206891"/>
                                        </p:tgtEl>
                                        <p:attrNameLst>
                                          <p:attrName>style.visibility</p:attrName>
                                        </p:attrNameLst>
                                      </p:cBhvr>
                                      <p:to>
                                        <p:strVal val="visible"/>
                                      </p:to>
                                    </p:set>
                                    <p:animEffect transition="in" filter="blinds(horizontal)">
                                      <p:cBhvr>
                                        <p:cTn id="125" dur="500"/>
                                        <p:tgtEl>
                                          <p:spTgt spid="206891"/>
                                        </p:tgtEl>
                                      </p:cBhvr>
                                    </p:animEffect>
                                  </p:childTnLst>
                                </p:cTn>
                              </p:par>
                            </p:childTnLst>
                          </p:cTn>
                        </p:par>
                        <p:par>
                          <p:cTn id="126" fill="hold">
                            <p:stCondLst>
                              <p:cond delay="2000"/>
                            </p:stCondLst>
                            <p:childTnLst>
                              <p:par>
                                <p:cTn id="127" presetID="3" presetClass="entr" presetSubtype="10" fill="hold" grpId="0" nodeType="afterEffect">
                                  <p:stCondLst>
                                    <p:cond delay="0"/>
                                  </p:stCondLst>
                                  <p:childTnLst>
                                    <p:set>
                                      <p:cBhvr>
                                        <p:cTn id="128" dur="1" fill="hold">
                                          <p:stCondLst>
                                            <p:cond delay="0"/>
                                          </p:stCondLst>
                                        </p:cTn>
                                        <p:tgtEl>
                                          <p:spTgt spid="206893"/>
                                        </p:tgtEl>
                                        <p:attrNameLst>
                                          <p:attrName>style.visibility</p:attrName>
                                        </p:attrNameLst>
                                      </p:cBhvr>
                                      <p:to>
                                        <p:strVal val="visible"/>
                                      </p:to>
                                    </p:set>
                                    <p:animEffect transition="in" filter="blinds(horizontal)">
                                      <p:cBhvr>
                                        <p:cTn id="129" dur="500"/>
                                        <p:tgtEl>
                                          <p:spTgt spid="206893"/>
                                        </p:tgtEl>
                                      </p:cBhvr>
                                    </p:animEffect>
                                  </p:childTnLst>
                                </p:cTn>
                              </p:par>
                            </p:childTnLst>
                          </p:cTn>
                        </p:par>
                        <p:par>
                          <p:cTn id="130" fill="hold">
                            <p:stCondLst>
                              <p:cond delay="2500"/>
                            </p:stCondLst>
                            <p:childTnLst>
                              <p:par>
                                <p:cTn id="131" presetID="3" presetClass="entr" presetSubtype="10" fill="hold" grpId="0" nodeType="afterEffect">
                                  <p:stCondLst>
                                    <p:cond delay="0"/>
                                  </p:stCondLst>
                                  <p:childTnLst>
                                    <p:set>
                                      <p:cBhvr>
                                        <p:cTn id="132" dur="1" fill="hold">
                                          <p:stCondLst>
                                            <p:cond delay="0"/>
                                          </p:stCondLst>
                                        </p:cTn>
                                        <p:tgtEl>
                                          <p:spTgt spid="206872"/>
                                        </p:tgtEl>
                                        <p:attrNameLst>
                                          <p:attrName>style.visibility</p:attrName>
                                        </p:attrNameLst>
                                      </p:cBhvr>
                                      <p:to>
                                        <p:strVal val="visible"/>
                                      </p:to>
                                    </p:set>
                                    <p:animEffect transition="in" filter="blinds(horizontal)">
                                      <p:cBhvr>
                                        <p:cTn id="133" dur="500"/>
                                        <p:tgtEl>
                                          <p:spTgt spid="206872"/>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206894"/>
                                        </p:tgtEl>
                                        <p:attrNameLst>
                                          <p:attrName>style.visibility</p:attrName>
                                        </p:attrNameLst>
                                      </p:cBhvr>
                                      <p:to>
                                        <p:strVal val="visible"/>
                                      </p:to>
                                    </p:set>
                                    <p:animEffect transition="in" filter="blinds(horizontal)">
                                      <p:cBhvr>
                                        <p:cTn id="136" dur="500"/>
                                        <p:tgtEl>
                                          <p:spTgt spid="206894"/>
                                        </p:tgtEl>
                                      </p:cBhvr>
                                    </p:animEffect>
                                  </p:childTnLst>
                                </p:cTn>
                              </p:par>
                            </p:childTnLst>
                          </p:cTn>
                        </p:par>
                      </p:childTnLst>
                    </p:cTn>
                  </p:par>
                  <p:par>
                    <p:cTn id="137" fill="hold">
                      <p:stCondLst>
                        <p:cond delay="indefinite"/>
                      </p:stCondLst>
                      <p:childTnLst>
                        <p:par>
                          <p:cTn id="138" fill="hold">
                            <p:stCondLst>
                              <p:cond delay="0"/>
                            </p:stCondLst>
                            <p:childTnLst>
                              <p:par>
                                <p:cTn id="139" presetID="3" presetClass="entr" presetSubtype="10" fill="hold" grpId="0" nodeType="clickEffect">
                                  <p:stCondLst>
                                    <p:cond delay="0"/>
                                  </p:stCondLst>
                                  <p:childTnLst>
                                    <p:set>
                                      <p:cBhvr>
                                        <p:cTn id="140" dur="1" fill="hold">
                                          <p:stCondLst>
                                            <p:cond delay="0"/>
                                          </p:stCondLst>
                                        </p:cTn>
                                        <p:tgtEl>
                                          <p:spTgt spid="206907"/>
                                        </p:tgtEl>
                                        <p:attrNameLst>
                                          <p:attrName>style.visibility</p:attrName>
                                        </p:attrNameLst>
                                      </p:cBhvr>
                                      <p:to>
                                        <p:strVal val="visible"/>
                                      </p:to>
                                    </p:set>
                                    <p:animEffect transition="in" filter="blinds(horizontal)">
                                      <p:cBhvr>
                                        <p:cTn id="141" dur="500"/>
                                        <p:tgtEl>
                                          <p:spTgt spid="206907"/>
                                        </p:tgtEl>
                                      </p:cBhvr>
                                    </p:animEffect>
                                  </p:childTnLst>
                                </p:cTn>
                              </p:par>
                            </p:childTnLst>
                          </p:cTn>
                        </p:par>
                      </p:childTnLst>
                    </p:cTn>
                  </p:par>
                  <p:par>
                    <p:cTn id="142" fill="hold">
                      <p:stCondLst>
                        <p:cond delay="indefinite"/>
                      </p:stCondLst>
                      <p:childTnLst>
                        <p:par>
                          <p:cTn id="143" fill="hold">
                            <p:stCondLst>
                              <p:cond delay="0"/>
                            </p:stCondLst>
                            <p:childTnLst>
                              <p:par>
                                <p:cTn id="144" presetID="3" presetClass="entr" presetSubtype="10" fill="hold" grpId="0" nodeType="clickEffect">
                                  <p:stCondLst>
                                    <p:cond delay="0"/>
                                  </p:stCondLst>
                                  <p:childTnLst>
                                    <p:set>
                                      <p:cBhvr>
                                        <p:cTn id="145" dur="1" fill="hold">
                                          <p:stCondLst>
                                            <p:cond delay="0"/>
                                          </p:stCondLst>
                                        </p:cTn>
                                        <p:tgtEl>
                                          <p:spTgt spid="206905"/>
                                        </p:tgtEl>
                                        <p:attrNameLst>
                                          <p:attrName>style.visibility</p:attrName>
                                        </p:attrNameLst>
                                      </p:cBhvr>
                                      <p:to>
                                        <p:strVal val="visible"/>
                                      </p:to>
                                    </p:set>
                                    <p:animEffect transition="in" filter="blinds(horizontal)">
                                      <p:cBhvr>
                                        <p:cTn id="146" dur="500"/>
                                        <p:tgtEl>
                                          <p:spTgt spid="2069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68" grpId="0"/>
      <p:bldP spid="206869" grpId="0"/>
      <p:bldP spid="206870" grpId="0"/>
      <p:bldP spid="206871" grpId="0"/>
      <p:bldP spid="206872" grpId="0"/>
      <p:bldP spid="206874" grpId="0" animBg="1"/>
      <p:bldP spid="206875" grpId="0" animBg="1"/>
      <p:bldP spid="206876" grpId="0" animBg="1"/>
      <p:bldP spid="206877" grpId="0" animBg="1"/>
      <p:bldP spid="206878" grpId="0" animBg="1"/>
      <p:bldP spid="206879" grpId="0" animBg="1"/>
      <p:bldP spid="206884" grpId="0"/>
      <p:bldP spid="206885" grpId="0"/>
      <p:bldP spid="206886" grpId="0"/>
      <p:bldP spid="206887" grpId="0"/>
      <p:bldP spid="206888" grpId="0"/>
      <p:bldP spid="206889" grpId="0"/>
      <p:bldP spid="206890" grpId="0"/>
      <p:bldP spid="206891" grpId="0"/>
      <p:bldP spid="206892" grpId="0" animBg="1"/>
      <p:bldP spid="206893" grpId="0" animBg="1"/>
      <p:bldP spid="206894" grpId="0" animBg="1"/>
      <p:bldP spid="206895" grpId="0" animBg="1"/>
      <p:bldP spid="206896" grpId="0" animBg="1"/>
      <p:bldP spid="206896" grpId="1" animBg="1"/>
      <p:bldP spid="206897" grpId="0" animBg="1"/>
      <p:bldP spid="206898" grpId="0" animBg="1"/>
      <p:bldP spid="206900" grpId="0"/>
      <p:bldP spid="206901" grpId="0"/>
      <p:bldP spid="206902" grpId="0"/>
      <p:bldP spid="206903" grpId="0"/>
      <p:bldP spid="206904" grpId="0"/>
      <p:bldP spid="206905" grpId="0"/>
      <p:bldP spid="206906" grpId="0"/>
      <p:bldP spid="206907" grpId="0"/>
      <p:bldP spid="20690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bwMode="auto">
          <a:xfrm flipH="1">
            <a:off x="4221163" y="3776663"/>
            <a:ext cx="207962" cy="515937"/>
            <a:chOff x="7020" y="5808"/>
            <a:chExt cx="180" cy="468"/>
          </a:xfrm>
        </p:grpSpPr>
        <p:sp>
          <p:nvSpPr>
            <p:cNvPr id="214019" name="Line 3"/>
            <p:cNvSpPr>
              <a:spLocks noChangeAspect="1" noChangeShapeType="1"/>
            </p:cNvSpPr>
            <p:nvPr/>
          </p:nvSpPr>
          <p:spPr bwMode="auto">
            <a:xfrm>
              <a:off x="7020" y="5964"/>
              <a:ext cx="0" cy="156"/>
            </a:xfrm>
            <a:prstGeom prst="line">
              <a:avLst/>
            </a:prstGeom>
            <a:noFill/>
            <a:ln w="38100">
              <a:solidFill>
                <a:srgbClr val="000000"/>
              </a:solidFill>
              <a:round/>
              <a:headEnd/>
              <a:tailEnd/>
            </a:ln>
          </p:spPr>
          <p:txBody>
            <a:bodyPr/>
            <a:lstStyle/>
            <a:p>
              <a:endParaRPr lang="zh-CN" altLang="en-US"/>
            </a:p>
          </p:txBody>
        </p:sp>
        <p:sp>
          <p:nvSpPr>
            <p:cNvPr id="214020" name="Line 4"/>
            <p:cNvSpPr>
              <a:spLocks noChangeAspect="1" noChangeShapeType="1"/>
            </p:cNvSpPr>
            <p:nvPr/>
          </p:nvSpPr>
          <p:spPr bwMode="auto">
            <a:xfrm>
              <a:off x="7200" y="5808"/>
              <a:ext cx="0" cy="468"/>
            </a:xfrm>
            <a:prstGeom prst="line">
              <a:avLst/>
            </a:prstGeom>
            <a:noFill/>
            <a:ln w="38100">
              <a:solidFill>
                <a:srgbClr val="000000"/>
              </a:solidFill>
              <a:round/>
              <a:headEnd/>
              <a:tailEnd/>
            </a:ln>
          </p:spPr>
          <p:txBody>
            <a:bodyPr/>
            <a:lstStyle/>
            <a:p>
              <a:endParaRPr lang="zh-CN" altLang="en-US"/>
            </a:p>
          </p:txBody>
        </p:sp>
      </p:grpSp>
      <p:grpSp>
        <p:nvGrpSpPr>
          <p:cNvPr id="3" name="Group 5"/>
          <p:cNvGrpSpPr>
            <a:grpSpLocks noChangeAspect="1"/>
          </p:cNvGrpSpPr>
          <p:nvPr/>
        </p:nvGrpSpPr>
        <p:grpSpPr bwMode="auto">
          <a:xfrm>
            <a:off x="2571750" y="1103313"/>
            <a:ext cx="3711575" cy="2919412"/>
            <a:chOff x="6660" y="8148"/>
            <a:chExt cx="3240" cy="2652"/>
          </a:xfrm>
        </p:grpSpPr>
        <p:sp>
          <p:nvSpPr>
            <p:cNvPr id="214022" name="Line 6"/>
            <p:cNvSpPr>
              <a:spLocks noChangeAspect="1" noChangeShapeType="1"/>
            </p:cNvSpPr>
            <p:nvPr/>
          </p:nvSpPr>
          <p:spPr bwMode="auto">
            <a:xfrm>
              <a:off x="6660" y="8148"/>
              <a:ext cx="3240" cy="0"/>
            </a:xfrm>
            <a:prstGeom prst="line">
              <a:avLst/>
            </a:prstGeom>
            <a:noFill/>
            <a:ln w="38100">
              <a:solidFill>
                <a:srgbClr val="000000"/>
              </a:solidFill>
              <a:round/>
              <a:headEnd/>
              <a:tailEnd/>
            </a:ln>
          </p:spPr>
          <p:txBody>
            <a:bodyPr/>
            <a:lstStyle/>
            <a:p>
              <a:endParaRPr lang="zh-CN" altLang="en-US"/>
            </a:p>
          </p:txBody>
        </p:sp>
        <p:sp>
          <p:nvSpPr>
            <p:cNvPr id="214023" name="Line 7"/>
            <p:cNvSpPr>
              <a:spLocks noChangeAspect="1" noChangeShapeType="1"/>
            </p:cNvSpPr>
            <p:nvPr/>
          </p:nvSpPr>
          <p:spPr bwMode="auto">
            <a:xfrm>
              <a:off x="6660" y="8148"/>
              <a:ext cx="0" cy="1560"/>
            </a:xfrm>
            <a:prstGeom prst="line">
              <a:avLst/>
            </a:prstGeom>
            <a:noFill/>
            <a:ln w="38100">
              <a:solidFill>
                <a:srgbClr val="000000"/>
              </a:solidFill>
              <a:round/>
              <a:headEnd/>
              <a:tailEnd/>
            </a:ln>
          </p:spPr>
          <p:txBody>
            <a:bodyPr/>
            <a:lstStyle/>
            <a:p>
              <a:endParaRPr lang="zh-CN" altLang="en-US"/>
            </a:p>
          </p:txBody>
        </p:sp>
        <p:sp>
          <p:nvSpPr>
            <p:cNvPr id="214024" name="Line 8"/>
            <p:cNvSpPr>
              <a:spLocks noChangeAspect="1" noChangeShapeType="1"/>
            </p:cNvSpPr>
            <p:nvPr/>
          </p:nvSpPr>
          <p:spPr bwMode="auto">
            <a:xfrm>
              <a:off x="6660" y="9552"/>
              <a:ext cx="3240" cy="0"/>
            </a:xfrm>
            <a:prstGeom prst="line">
              <a:avLst/>
            </a:prstGeom>
            <a:noFill/>
            <a:ln w="38100">
              <a:solidFill>
                <a:srgbClr val="000000"/>
              </a:solidFill>
              <a:round/>
              <a:headEnd/>
              <a:tailEnd/>
            </a:ln>
          </p:spPr>
          <p:txBody>
            <a:bodyPr/>
            <a:lstStyle/>
            <a:p>
              <a:endParaRPr lang="zh-CN" altLang="en-US"/>
            </a:p>
          </p:txBody>
        </p:sp>
        <p:sp>
          <p:nvSpPr>
            <p:cNvPr id="214025" name="Line 9"/>
            <p:cNvSpPr>
              <a:spLocks noChangeAspect="1" noChangeShapeType="1"/>
            </p:cNvSpPr>
            <p:nvPr/>
          </p:nvSpPr>
          <p:spPr bwMode="auto">
            <a:xfrm>
              <a:off x="9900" y="8148"/>
              <a:ext cx="0" cy="1560"/>
            </a:xfrm>
            <a:prstGeom prst="line">
              <a:avLst/>
            </a:prstGeom>
            <a:noFill/>
            <a:ln w="38100">
              <a:solidFill>
                <a:srgbClr val="000000"/>
              </a:solidFill>
              <a:round/>
              <a:headEnd/>
              <a:tailEnd/>
            </a:ln>
          </p:spPr>
          <p:txBody>
            <a:bodyPr/>
            <a:lstStyle/>
            <a:p>
              <a:endParaRPr lang="zh-CN" altLang="en-US"/>
            </a:p>
          </p:txBody>
        </p:sp>
        <p:sp>
          <p:nvSpPr>
            <p:cNvPr id="214026" name="Line 10"/>
            <p:cNvSpPr>
              <a:spLocks noChangeAspect="1" noChangeShapeType="1"/>
            </p:cNvSpPr>
            <p:nvPr/>
          </p:nvSpPr>
          <p:spPr bwMode="auto">
            <a:xfrm>
              <a:off x="8280" y="8148"/>
              <a:ext cx="0" cy="1404"/>
            </a:xfrm>
            <a:prstGeom prst="line">
              <a:avLst/>
            </a:prstGeom>
            <a:noFill/>
            <a:ln w="38100">
              <a:solidFill>
                <a:srgbClr val="000000"/>
              </a:solidFill>
              <a:round/>
              <a:headEnd/>
              <a:tailEnd/>
            </a:ln>
          </p:spPr>
          <p:txBody>
            <a:bodyPr/>
            <a:lstStyle/>
            <a:p>
              <a:endParaRPr lang="zh-CN" altLang="en-US"/>
            </a:p>
          </p:txBody>
        </p:sp>
        <p:sp>
          <p:nvSpPr>
            <p:cNvPr id="214027" name="Line 11"/>
            <p:cNvSpPr>
              <a:spLocks noChangeAspect="1" noChangeShapeType="1"/>
            </p:cNvSpPr>
            <p:nvPr/>
          </p:nvSpPr>
          <p:spPr bwMode="auto">
            <a:xfrm>
              <a:off x="6660" y="9708"/>
              <a:ext cx="0" cy="1092"/>
            </a:xfrm>
            <a:prstGeom prst="line">
              <a:avLst/>
            </a:prstGeom>
            <a:noFill/>
            <a:ln w="38100">
              <a:solidFill>
                <a:srgbClr val="000000"/>
              </a:solidFill>
              <a:round/>
              <a:headEnd/>
              <a:tailEnd/>
            </a:ln>
          </p:spPr>
          <p:txBody>
            <a:bodyPr/>
            <a:lstStyle/>
            <a:p>
              <a:endParaRPr lang="zh-CN" altLang="en-US"/>
            </a:p>
          </p:txBody>
        </p:sp>
        <p:sp>
          <p:nvSpPr>
            <p:cNvPr id="214028" name="Line 12"/>
            <p:cNvSpPr>
              <a:spLocks noChangeAspect="1" noChangeShapeType="1"/>
            </p:cNvSpPr>
            <p:nvPr/>
          </p:nvSpPr>
          <p:spPr bwMode="auto">
            <a:xfrm>
              <a:off x="6660" y="10800"/>
              <a:ext cx="1440" cy="0"/>
            </a:xfrm>
            <a:prstGeom prst="line">
              <a:avLst/>
            </a:prstGeom>
            <a:noFill/>
            <a:ln w="38100">
              <a:solidFill>
                <a:srgbClr val="000000"/>
              </a:solidFill>
              <a:round/>
              <a:headEnd/>
              <a:tailEnd/>
            </a:ln>
          </p:spPr>
          <p:txBody>
            <a:bodyPr/>
            <a:lstStyle/>
            <a:p>
              <a:endParaRPr lang="zh-CN" altLang="en-US"/>
            </a:p>
          </p:txBody>
        </p:sp>
        <p:sp>
          <p:nvSpPr>
            <p:cNvPr id="214029" name="Line 13"/>
            <p:cNvSpPr>
              <a:spLocks noChangeAspect="1" noChangeShapeType="1"/>
            </p:cNvSpPr>
            <p:nvPr/>
          </p:nvSpPr>
          <p:spPr bwMode="auto">
            <a:xfrm>
              <a:off x="8280" y="10800"/>
              <a:ext cx="1620" cy="0"/>
            </a:xfrm>
            <a:prstGeom prst="line">
              <a:avLst/>
            </a:prstGeom>
            <a:noFill/>
            <a:ln w="38100">
              <a:solidFill>
                <a:srgbClr val="000000"/>
              </a:solidFill>
              <a:round/>
              <a:headEnd/>
              <a:tailEnd/>
            </a:ln>
          </p:spPr>
          <p:txBody>
            <a:bodyPr/>
            <a:lstStyle/>
            <a:p>
              <a:endParaRPr lang="zh-CN" altLang="en-US"/>
            </a:p>
          </p:txBody>
        </p:sp>
        <p:sp>
          <p:nvSpPr>
            <p:cNvPr id="214030" name="Line 14"/>
            <p:cNvSpPr>
              <a:spLocks noChangeAspect="1" noChangeShapeType="1"/>
            </p:cNvSpPr>
            <p:nvPr/>
          </p:nvSpPr>
          <p:spPr bwMode="auto">
            <a:xfrm>
              <a:off x="9900" y="9708"/>
              <a:ext cx="0" cy="1092"/>
            </a:xfrm>
            <a:prstGeom prst="line">
              <a:avLst/>
            </a:prstGeom>
            <a:noFill/>
            <a:ln w="38100">
              <a:solidFill>
                <a:srgbClr val="000000"/>
              </a:solidFill>
              <a:round/>
              <a:headEnd/>
              <a:tailEnd/>
            </a:ln>
          </p:spPr>
          <p:txBody>
            <a:bodyPr/>
            <a:lstStyle/>
            <a:p>
              <a:endParaRPr lang="zh-CN" altLang="en-US"/>
            </a:p>
          </p:txBody>
        </p:sp>
      </p:grpSp>
      <p:sp>
        <p:nvSpPr>
          <p:cNvPr id="214031" name="Rectangle 15"/>
          <p:cNvSpPr>
            <a:spLocks noChangeAspect="1" noChangeArrowheads="1"/>
          </p:cNvSpPr>
          <p:nvPr/>
        </p:nvSpPr>
        <p:spPr bwMode="auto">
          <a:xfrm>
            <a:off x="3189288" y="1027113"/>
            <a:ext cx="827087" cy="173037"/>
          </a:xfrm>
          <a:prstGeom prst="rect">
            <a:avLst/>
          </a:prstGeom>
          <a:solidFill>
            <a:srgbClr val="FFFFFF"/>
          </a:solidFill>
          <a:ln w="38100">
            <a:solidFill>
              <a:srgbClr val="000000"/>
            </a:solidFill>
            <a:miter lim="800000"/>
            <a:headEnd/>
            <a:tailEnd/>
          </a:ln>
        </p:spPr>
        <p:txBody>
          <a:bodyPr/>
          <a:lstStyle/>
          <a:p>
            <a:endParaRPr lang="zh-CN" altLang="zh-CN"/>
          </a:p>
        </p:txBody>
      </p:sp>
      <p:sp>
        <p:nvSpPr>
          <p:cNvPr id="214032" name="Rectangle 16"/>
          <p:cNvSpPr>
            <a:spLocks noChangeAspect="1" noChangeArrowheads="1"/>
          </p:cNvSpPr>
          <p:nvPr/>
        </p:nvSpPr>
        <p:spPr bwMode="auto">
          <a:xfrm>
            <a:off x="4838700" y="1027113"/>
            <a:ext cx="827088" cy="173037"/>
          </a:xfrm>
          <a:prstGeom prst="rect">
            <a:avLst/>
          </a:prstGeom>
          <a:solidFill>
            <a:srgbClr val="FFFFFF"/>
          </a:solidFill>
          <a:ln w="38100">
            <a:solidFill>
              <a:srgbClr val="000000"/>
            </a:solidFill>
            <a:miter lim="800000"/>
            <a:headEnd/>
            <a:tailEnd/>
          </a:ln>
        </p:spPr>
        <p:txBody>
          <a:bodyPr/>
          <a:lstStyle/>
          <a:p>
            <a:endParaRPr lang="zh-CN" altLang="zh-CN"/>
          </a:p>
        </p:txBody>
      </p:sp>
      <p:sp>
        <p:nvSpPr>
          <p:cNvPr id="214033" name="Rectangle 17"/>
          <p:cNvSpPr>
            <a:spLocks noChangeAspect="1" noChangeArrowheads="1"/>
          </p:cNvSpPr>
          <p:nvPr/>
        </p:nvSpPr>
        <p:spPr bwMode="auto">
          <a:xfrm>
            <a:off x="5045075" y="2574925"/>
            <a:ext cx="825500" cy="171450"/>
          </a:xfrm>
          <a:prstGeom prst="rect">
            <a:avLst/>
          </a:prstGeom>
          <a:solidFill>
            <a:srgbClr val="FFFFFF"/>
          </a:solidFill>
          <a:ln w="38100">
            <a:solidFill>
              <a:srgbClr val="000000"/>
            </a:solidFill>
            <a:miter lim="800000"/>
            <a:headEnd/>
            <a:tailEnd/>
          </a:ln>
        </p:spPr>
        <p:txBody>
          <a:bodyPr/>
          <a:lstStyle/>
          <a:p>
            <a:endParaRPr lang="zh-CN" altLang="zh-CN"/>
          </a:p>
        </p:txBody>
      </p:sp>
      <p:sp>
        <p:nvSpPr>
          <p:cNvPr id="214034" name="Rectangle 18"/>
          <p:cNvSpPr>
            <a:spLocks noChangeAspect="1" noChangeArrowheads="1"/>
          </p:cNvSpPr>
          <p:nvPr/>
        </p:nvSpPr>
        <p:spPr bwMode="auto">
          <a:xfrm>
            <a:off x="3189288" y="2574925"/>
            <a:ext cx="827087" cy="171450"/>
          </a:xfrm>
          <a:prstGeom prst="rect">
            <a:avLst/>
          </a:prstGeom>
          <a:solidFill>
            <a:srgbClr val="FFFFFF"/>
          </a:solidFill>
          <a:ln w="38100">
            <a:solidFill>
              <a:srgbClr val="000000"/>
            </a:solidFill>
            <a:miter lim="800000"/>
            <a:headEnd/>
            <a:tailEnd/>
          </a:ln>
        </p:spPr>
        <p:txBody>
          <a:bodyPr/>
          <a:lstStyle/>
          <a:p>
            <a:endParaRPr lang="zh-CN" altLang="zh-CN"/>
          </a:p>
        </p:txBody>
      </p:sp>
      <p:sp>
        <p:nvSpPr>
          <p:cNvPr id="214035" name="Oval 19"/>
          <p:cNvSpPr>
            <a:spLocks noChangeAspect="1" noChangeArrowheads="1"/>
          </p:cNvSpPr>
          <p:nvPr/>
        </p:nvSpPr>
        <p:spPr bwMode="auto">
          <a:xfrm>
            <a:off x="4149725" y="1543050"/>
            <a:ext cx="617538" cy="515938"/>
          </a:xfrm>
          <a:prstGeom prst="ellipse">
            <a:avLst/>
          </a:prstGeom>
          <a:solidFill>
            <a:srgbClr val="FFFFFF"/>
          </a:solidFill>
          <a:ln w="38100">
            <a:solidFill>
              <a:srgbClr val="000000"/>
            </a:solidFill>
            <a:round/>
            <a:headEnd/>
            <a:tailEnd/>
          </a:ln>
        </p:spPr>
        <p:txBody>
          <a:bodyPr tIns="0"/>
          <a:lstStyle/>
          <a:p>
            <a:pPr algn="just" eaLnBrk="0" hangingPunct="0"/>
            <a:r>
              <a:rPr lang="en-US" altLang="zh-CN" sz="2800" b="1">
                <a:latin typeface="Times New Roman" pitchFamily="18" charset="0"/>
              </a:rPr>
              <a:t>G</a:t>
            </a:r>
          </a:p>
        </p:txBody>
      </p:sp>
      <p:sp>
        <p:nvSpPr>
          <p:cNvPr id="214036" name="Text Box 20"/>
          <p:cNvSpPr txBox="1">
            <a:spLocks noChangeAspect="1" noChangeArrowheads="1"/>
          </p:cNvSpPr>
          <p:nvPr/>
        </p:nvSpPr>
        <p:spPr bwMode="auto">
          <a:xfrm>
            <a:off x="2124075" y="2436813"/>
            <a:ext cx="412750" cy="344487"/>
          </a:xfrm>
          <a:prstGeom prst="rect">
            <a:avLst/>
          </a:prstGeom>
          <a:noFill/>
          <a:ln w="38100">
            <a:noFill/>
            <a:miter lim="800000"/>
            <a:headEnd/>
            <a:tailEnd/>
          </a:ln>
        </p:spPr>
        <p:txBody>
          <a:bodyPr lIns="0" tIns="0" rIns="0" bIns="0"/>
          <a:lstStyle/>
          <a:p>
            <a:pPr algn="just" eaLnBrk="0" hangingPunct="0"/>
            <a:r>
              <a:rPr lang="en-US" altLang="zh-CN" sz="2800" b="1">
                <a:solidFill>
                  <a:schemeClr val="accent2"/>
                </a:solidFill>
                <a:latin typeface="Times New Roman" pitchFamily="18" charset="0"/>
              </a:rPr>
              <a:t>A</a:t>
            </a:r>
          </a:p>
        </p:txBody>
      </p:sp>
      <p:sp>
        <p:nvSpPr>
          <p:cNvPr id="214037" name="Text Box 21"/>
          <p:cNvSpPr txBox="1">
            <a:spLocks noChangeAspect="1" noChangeArrowheads="1"/>
          </p:cNvSpPr>
          <p:nvPr/>
        </p:nvSpPr>
        <p:spPr bwMode="auto">
          <a:xfrm>
            <a:off x="4283075" y="584200"/>
            <a:ext cx="412750" cy="342900"/>
          </a:xfrm>
          <a:prstGeom prst="rect">
            <a:avLst/>
          </a:prstGeom>
          <a:noFill/>
          <a:ln w="38100">
            <a:noFill/>
            <a:miter lim="800000"/>
            <a:headEnd/>
            <a:tailEnd/>
          </a:ln>
        </p:spPr>
        <p:txBody>
          <a:bodyPr lIns="0" tIns="0" rIns="0" bIns="0"/>
          <a:lstStyle/>
          <a:p>
            <a:pPr algn="just" eaLnBrk="0" hangingPunct="0"/>
            <a:r>
              <a:rPr lang="en-US" altLang="zh-CN" sz="2800" b="1">
                <a:solidFill>
                  <a:schemeClr val="accent2"/>
                </a:solidFill>
                <a:latin typeface="Times New Roman" pitchFamily="18" charset="0"/>
              </a:rPr>
              <a:t>B</a:t>
            </a:r>
          </a:p>
        </p:txBody>
      </p:sp>
      <p:sp>
        <p:nvSpPr>
          <p:cNvPr id="214038" name="Text Box 22"/>
          <p:cNvSpPr txBox="1">
            <a:spLocks noChangeAspect="1" noChangeArrowheads="1"/>
          </p:cNvSpPr>
          <p:nvPr/>
        </p:nvSpPr>
        <p:spPr bwMode="auto">
          <a:xfrm>
            <a:off x="6427788" y="2420938"/>
            <a:ext cx="412750" cy="344487"/>
          </a:xfrm>
          <a:prstGeom prst="rect">
            <a:avLst/>
          </a:prstGeom>
          <a:noFill/>
          <a:ln w="38100">
            <a:noFill/>
            <a:miter lim="800000"/>
            <a:headEnd/>
            <a:tailEnd/>
          </a:ln>
        </p:spPr>
        <p:txBody>
          <a:bodyPr lIns="0" tIns="0" rIns="0" bIns="0"/>
          <a:lstStyle/>
          <a:p>
            <a:pPr algn="just" eaLnBrk="0" hangingPunct="0"/>
            <a:r>
              <a:rPr lang="en-US" altLang="zh-CN" sz="2800" b="1">
                <a:solidFill>
                  <a:schemeClr val="accent2"/>
                </a:solidFill>
                <a:latin typeface="Times New Roman" pitchFamily="18" charset="0"/>
              </a:rPr>
              <a:t>C</a:t>
            </a:r>
          </a:p>
        </p:txBody>
      </p:sp>
      <p:sp>
        <p:nvSpPr>
          <p:cNvPr id="214039" name="Text Box 23"/>
          <p:cNvSpPr txBox="1">
            <a:spLocks noChangeAspect="1" noChangeArrowheads="1"/>
          </p:cNvSpPr>
          <p:nvPr/>
        </p:nvSpPr>
        <p:spPr bwMode="auto">
          <a:xfrm>
            <a:off x="4319588" y="2689225"/>
            <a:ext cx="411162" cy="344488"/>
          </a:xfrm>
          <a:prstGeom prst="rect">
            <a:avLst/>
          </a:prstGeom>
          <a:noFill/>
          <a:ln w="38100">
            <a:noFill/>
            <a:miter lim="800000"/>
            <a:headEnd/>
            <a:tailEnd/>
          </a:ln>
        </p:spPr>
        <p:txBody>
          <a:bodyPr lIns="0" tIns="0" rIns="0" bIns="0"/>
          <a:lstStyle/>
          <a:p>
            <a:pPr algn="just" eaLnBrk="0" hangingPunct="0"/>
            <a:r>
              <a:rPr lang="en-US" altLang="zh-CN" sz="2800" b="1">
                <a:solidFill>
                  <a:schemeClr val="accent2"/>
                </a:solidFill>
                <a:latin typeface="Times New Roman" pitchFamily="18" charset="0"/>
              </a:rPr>
              <a:t>D</a:t>
            </a:r>
          </a:p>
        </p:txBody>
      </p:sp>
      <p:sp>
        <p:nvSpPr>
          <p:cNvPr id="214041" name="Text Box 25"/>
          <p:cNvSpPr txBox="1">
            <a:spLocks noChangeAspect="1" noChangeArrowheads="1"/>
          </p:cNvSpPr>
          <p:nvPr/>
        </p:nvSpPr>
        <p:spPr bwMode="auto">
          <a:xfrm>
            <a:off x="4221163" y="3314700"/>
            <a:ext cx="412750" cy="346075"/>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sym typeface="Symbol" pitchFamily="18" charset="2"/>
              </a:rPr>
              <a:t></a:t>
            </a:r>
            <a:endParaRPr lang="en-US" altLang="zh-CN" sz="2800" b="1">
              <a:latin typeface="Times New Roman" pitchFamily="18" charset="0"/>
            </a:endParaRPr>
          </a:p>
        </p:txBody>
      </p:sp>
      <p:sp>
        <p:nvSpPr>
          <p:cNvPr id="214042" name="Line 26"/>
          <p:cNvSpPr>
            <a:spLocks noChangeAspect="1" noChangeShapeType="1"/>
          </p:cNvSpPr>
          <p:nvPr/>
        </p:nvSpPr>
        <p:spPr bwMode="auto">
          <a:xfrm>
            <a:off x="2663825" y="1098550"/>
            <a:ext cx="392113" cy="0"/>
          </a:xfrm>
          <a:prstGeom prst="line">
            <a:avLst/>
          </a:prstGeom>
          <a:noFill/>
          <a:ln w="57150">
            <a:solidFill>
              <a:schemeClr val="tx1"/>
            </a:solidFill>
            <a:round/>
            <a:headEnd/>
            <a:tailEnd type="stealth" w="med" len="med"/>
          </a:ln>
        </p:spPr>
        <p:txBody>
          <a:bodyPr/>
          <a:lstStyle/>
          <a:p>
            <a:endParaRPr lang="zh-CN" altLang="en-US"/>
          </a:p>
        </p:txBody>
      </p:sp>
      <p:sp>
        <p:nvSpPr>
          <p:cNvPr id="214043" name="Line 27"/>
          <p:cNvSpPr>
            <a:spLocks noChangeAspect="1" noChangeShapeType="1"/>
          </p:cNvSpPr>
          <p:nvPr/>
        </p:nvSpPr>
        <p:spPr bwMode="auto">
          <a:xfrm>
            <a:off x="5795963" y="1098550"/>
            <a:ext cx="395287" cy="0"/>
          </a:xfrm>
          <a:prstGeom prst="line">
            <a:avLst/>
          </a:prstGeom>
          <a:noFill/>
          <a:ln w="57150">
            <a:solidFill>
              <a:schemeClr val="tx1"/>
            </a:solidFill>
            <a:round/>
            <a:headEnd/>
            <a:tailEnd type="stealth" w="med" len="med"/>
          </a:ln>
        </p:spPr>
        <p:txBody>
          <a:bodyPr/>
          <a:lstStyle/>
          <a:p>
            <a:endParaRPr lang="zh-CN" altLang="en-US"/>
          </a:p>
        </p:txBody>
      </p:sp>
      <p:sp>
        <p:nvSpPr>
          <p:cNvPr id="214044" name="Line 28"/>
          <p:cNvSpPr>
            <a:spLocks noChangeAspect="1" noChangeShapeType="1"/>
          </p:cNvSpPr>
          <p:nvPr/>
        </p:nvSpPr>
        <p:spPr bwMode="auto">
          <a:xfrm>
            <a:off x="4427538" y="1209675"/>
            <a:ext cx="0" cy="347663"/>
          </a:xfrm>
          <a:prstGeom prst="line">
            <a:avLst/>
          </a:prstGeom>
          <a:noFill/>
          <a:ln w="57150">
            <a:solidFill>
              <a:schemeClr val="tx1"/>
            </a:solidFill>
            <a:round/>
            <a:headEnd/>
            <a:tailEnd type="stealth" w="med" len="med"/>
          </a:ln>
        </p:spPr>
        <p:txBody>
          <a:bodyPr/>
          <a:lstStyle/>
          <a:p>
            <a:endParaRPr lang="zh-CN" altLang="en-US"/>
          </a:p>
        </p:txBody>
      </p:sp>
      <p:sp>
        <p:nvSpPr>
          <p:cNvPr id="214045" name="Line 29"/>
          <p:cNvSpPr>
            <a:spLocks noChangeAspect="1" noChangeShapeType="1"/>
          </p:cNvSpPr>
          <p:nvPr/>
        </p:nvSpPr>
        <p:spPr bwMode="auto">
          <a:xfrm>
            <a:off x="2592388" y="2622550"/>
            <a:ext cx="536575" cy="0"/>
          </a:xfrm>
          <a:prstGeom prst="line">
            <a:avLst/>
          </a:prstGeom>
          <a:noFill/>
          <a:ln w="57150">
            <a:solidFill>
              <a:schemeClr val="tx1"/>
            </a:solidFill>
            <a:round/>
            <a:headEnd/>
            <a:tailEnd type="stealth" w="med" len="med"/>
          </a:ln>
        </p:spPr>
        <p:txBody>
          <a:bodyPr/>
          <a:lstStyle/>
          <a:p>
            <a:endParaRPr lang="zh-CN" altLang="en-US"/>
          </a:p>
        </p:txBody>
      </p:sp>
      <p:sp>
        <p:nvSpPr>
          <p:cNvPr id="214046" name="Line 30"/>
          <p:cNvSpPr>
            <a:spLocks noChangeAspect="1" noChangeShapeType="1"/>
          </p:cNvSpPr>
          <p:nvPr/>
        </p:nvSpPr>
        <p:spPr bwMode="auto">
          <a:xfrm>
            <a:off x="4572000" y="2636838"/>
            <a:ext cx="392113" cy="0"/>
          </a:xfrm>
          <a:prstGeom prst="line">
            <a:avLst/>
          </a:prstGeom>
          <a:noFill/>
          <a:ln w="57150">
            <a:solidFill>
              <a:schemeClr val="tx1"/>
            </a:solidFill>
            <a:round/>
            <a:headEnd/>
            <a:tailEnd type="stealth" w="med" len="med"/>
          </a:ln>
        </p:spPr>
        <p:txBody>
          <a:bodyPr/>
          <a:lstStyle/>
          <a:p>
            <a:endParaRPr lang="zh-CN" altLang="en-US"/>
          </a:p>
        </p:txBody>
      </p:sp>
      <p:sp>
        <p:nvSpPr>
          <p:cNvPr id="214047" name="Line 31"/>
          <p:cNvSpPr>
            <a:spLocks noChangeAspect="1" noChangeShapeType="1"/>
          </p:cNvSpPr>
          <p:nvPr/>
        </p:nvSpPr>
        <p:spPr bwMode="auto">
          <a:xfrm flipV="1">
            <a:off x="2555875" y="3108325"/>
            <a:ext cx="0" cy="688975"/>
          </a:xfrm>
          <a:prstGeom prst="line">
            <a:avLst/>
          </a:prstGeom>
          <a:noFill/>
          <a:ln w="57150">
            <a:solidFill>
              <a:schemeClr val="tx1"/>
            </a:solidFill>
            <a:round/>
            <a:headEnd/>
            <a:tailEnd type="stealth" w="med" len="med"/>
          </a:ln>
        </p:spPr>
        <p:txBody>
          <a:bodyPr/>
          <a:lstStyle/>
          <a:p>
            <a:endParaRPr lang="zh-CN" altLang="en-US"/>
          </a:p>
        </p:txBody>
      </p:sp>
      <p:sp>
        <p:nvSpPr>
          <p:cNvPr id="214048" name="Text Box 32"/>
          <p:cNvSpPr txBox="1">
            <a:spLocks noChangeAspect="1" noChangeArrowheads="1"/>
          </p:cNvSpPr>
          <p:nvPr/>
        </p:nvSpPr>
        <p:spPr bwMode="auto">
          <a:xfrm>
            <a:off x="3189288" y="476250"/>
            <a:ext cx="627062"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1</a:t>
            </a:r>
            <a:endParaRPr lang="en-US" altLang="zh-CN" sz="2800" b="1">
              <a:latin typeface="Times New Roman" pitchFamily="18" charset="0"/>
            </a:endParaRPr>
          </a:p>
        </p:txBody>
      </p:sp>
      <p:sp>
        <p:nvSpPr>
          <p:cNvPr id="214049" name="Text Box 33"/>
          <p:cNvSpPr txBox="1">
            <a:spLocks noChangeAspect="1" noChangeArrowheads="1"/>
          </p:cNvSpPr>
          <p:nvPr/>
        </p:nvSpPr>
        <p:spPr bwMode="auto">
          <a:xfrm>
            <a:off x="4838700" y="476250"/>
            <a:ext cx="561975"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3</a:t>
            </a:r>
            <a:endParaRPr lang="en-US" altLang="zh-CN" sz="2800" b="1">
              <a:latin typeface="Times New Roman" pitchFamily="18" charset="0"/>
            </a:endParaRPr>
          </a:p>
        </p:txBody>
      </p:sp>
      <p:sp>
        <p:nvSpPr>
          <p:cNvPr id="214050" name="Text Box 34"/>
          <p:cNvSpPr txBox="1">
            <a:spLocks noChangeAspect="1" noChangeArrowheads="1"/>
          </p:cNvSpPr>
          <p:nvPr/>
        </p:nvSpPr>
        <p:spPr bwMode="auto">
          <a:xfrm>
            <a:off x="2949575" y="2070100"/>
            <a:ext cx="628650"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2</a:t>
            </a:r>
            <a:endParaRPr lang="en-US" altLang="zh-CN" sz="2800" b="1">
              <a:latin typeface="Times New Roman" pitchFamily="18" charset="0"/>
            </a:endParaRPr>
          </a:p>
        </p:txBody>
      </p:sp>
      <p:sp>
        <p:nvSpPr>
          <p:cNvPr id="214051" name="Text Box 35"/>
          <p:cNvSpPr txBox="1">
            <a:spLocks noChangeAspect="1" noChangeArrowheads="1"/>
          </p:cNvSpPr>
          <p:nvPr/>
        </p:nvSpPr>
        <p:spPr bwMode="auto">
          <a:xfrm>
            <a:off x="5045075" y="2070100"/>
            <a:ext cx="571500"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R</a:t>
            </a:r>
            <a:r>
              <a:rPr lang="en-US" altLang="zh-CN" sz="2800" b="1" baseline="-25000">
                <a:latin typeface="Times New Roman" pitchFamily="18" charset="0"/>
              </a:rPr>
              <a:t>4</a:t>
            </a:r>
            <a:endParaRPr lang="en-US" altLang="zh-CN" sz="2800" b="1">
              <a:latin typeface="Times New Roman" pitchFamily="18" charset="0"/>
            </a:endParaRPr>
          </a:p>
        </p:txBody>
      </p:sp>
      <p:sp>
        <p:nvSpPr>
          <p:cNvPr id="214052" name="Text Box 36"/>
          <p:cNvSpPr txBox="1">
            <a:spLocks noChangeAspect="1" noChangeArrowheads="1"/>
          </p:cNvSpPr>
          <p:nvPr/>
        </p:nvSpPr>
        <p:spPr bwMode="auto">
          <a:xfrm>
            <a:off x="4591050" y="1160463"/>
            <a:ext cx="484188"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I</a:t>
            </a:r>
            <a:r>
              <a:rPr lang="en-US" altLang="zh-CN" sz="2800" b="1" baseline="-25000">
                <a:latin typeface="Times New Roman" pitchFamily="18" charset="0"/>
              </a:rPr>
              <a:t>g</a:t>
            </a:r>
            <a:endParaRPr lang="en-US" altLang="zh-CN" sz="2800" b="1">
              <a:latin typeface="Times New Roman" pitchFamily="18" charset="0"/>
            </a:endParaRPr>
          </a:p>
        </p:txBody>
      </p:sp>
      <p:sp>
        <p:nvSpPr>
          <p:cNvPr id="214053" name="Text Box 37"/>
          <p:cNvSpPr txBox="1">
            <a:spLocks noChangeAspect="1" noChangeArrowheads="1"/>
          </p:cNvSpPr>
          <p:nvPr/>
        </p:nvSpPr>
        <p:spPr bwMode="auto">
          <a:xfrm>
            <a:off x="5707063" y="546100"/>
            <a:ext cx="412750"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I</a:t>
            </a:r>
            <a:r>
              <a:rPr lang="en-US" altLang="zh-CN" sz="2800" b="1" baseline="-25000">
                <a:latin typeface="Times New Roman" pitchFamily="18" charset="0"/>
              </a:rPr>
              <a:t>3</a:t>
            </a:r>
            <a:endParaRPr lang="en-US" altLang="zh-CN" sz="2800" b="1">
              <a:latin typeface="Times New Roman" pitchFamily="18" charset="0"/>
            </a:endParaRPr>
          </a:p>
        </p:txBody>
      </p:sp>
      <p:sp>
        <p:nvSpPr>
          <p:cNvPr id="214054" name="Text Box 38"/>
          <p:cNvSpPr txBox="1">
            <a:spLocks noChangeAspect="1" noChangeArrowheads="1"/>
          </p:cNvSpPr>
          <p:nvPr/>
        </p:nvSpPr>
        <p:spPr bwMode="auto">
          <a:xfrm>
            <a:off x="2776538" y="1106488"/>
            <a:ext cx="412750"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I</a:t>
            </a:r>
            <a:r>
              <a:rPr lang="en-US" altLang="zh-CN" sz="2800" b="1" baseline="-25000">
                <a:latin typeface="Times New Roman" pitchFamily="18" charset="0"/>
              </a:rPr>
              <a:t>1</a:t>
            </a:r>
            <a:endParaRPr lang="en-US" altLang="zh-CN" sz="2800" b="1">
              <a:latin typeface="Times New Roman" pitchFamily="18" charset="0"/>
            </a:endParaRPr>
          </a:p>
        </p:txBody>
      </p:sp>
      <p:sp>
        <p:nvSpPr>
          <p:cNvPr id="214055" name="Text Box 39"/>
          <p:cNvSpPr txBox="1">
            <a:spLocks noChangeAspect="1" noChangeArrowheads="1"/>
          </p:cNvSpPr>
          <p:nvPr/>
        </p:nvSpPr>
        <p:spPr bwMode="auto">
          <a:xfrm>
            <a:off x="2303463" y="3246438"/>
            <a:ext cx="412750" cy="342900"/>
          </a:xfrm>
          <a:prstGeom prst="rect">
            <a:avLst/>
          </a:prstGeom>
          <a:noFill/>
          <a:ln w="38100">
            <a:noFill/>
            <a:miter lim="800000"/>
            <a:headEnd/>
            <a:tailEnd/>
          </a:ln>
        </p:spPr>
        <p:txBody>
          <a:bodyPr lIns="0" tIns="0" rIns="0" bIns="0"/>
          <a:lstStyle/>
          <a:p>
            <a:pPr algn="just" eaLnBrk="0" hangingPunct="0"/>
            <a:r>
              <a:rPr lang="en-US" altLang="zh-CN" sz="2800" b="1" i="1">
                <a:latin typeface="Times New Roman" pitchFamily="18" charset="0"/>
              </a:rPr>
              <a:t>I</a:t>
            </a:r>
          </a:p>
        </p:txBody>
      </p:sp>
      <p:sp>
        <p:nvSpPr>
          <p:cNvPr id="214056" name="Text Box 40"/>
          <p:cNvSpPr txBox="1">
            <a:spLocks noChangeAspect="1" noChangeArrowheads="1"/>
          </p:cNvSpPr>
          <p:nvPr/>
        </p:nvSpPr>
        <p:spPr bwMode="auto">
          <a:xfrm>
            <a:off x="2735263" y="2654300"/>
            <a:ext cx="412750"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I</a:t>
            </a:r>
            <a:r>
              <a:rPr lang="en-US" altLang="zh-CN" sz="2800" b="1" baseline="-25000">
                <a:latin typeface="Times New Roman" pitchFamily="18" charset="0"/>
              </a:rPr>
              <a:t>2</a:t>
            </a:r>
            <a:endParaRPr lang="en-US" altLang="zh-CN" sz="2800" b="1">
              <a:latin typeface="Times New Roman" pitchFamily="18" charset="0"/>
            </a:endParaRPr>
          </a:p>
        </p:txBody>
      </p:sp>
      <p:sp>
        <p:nvSpPr>
          <p:cNvPr id="214057" name="Text Box 41"/>
          <p:cNvSpPr txBox="1">
            <a:spLocks noChangeAspect="1" noChangeArrowheads="1"/>
          </p:cNvSpPr>
          <p:nvPr/>
        </p:nvSpPr>
        <p:spPr bwMode="auto">
          <a:xfrm>
            <a:off x="4643438" y="2708275"/>
            <a:ext cx="409575" cy="342900"/>
          </a:xfrm>
          <a:prstGeom prst="rect">
            <a:avLst/>
          </a:prstGeom>
          <a:noFill/>
          <a:ln w="38100">
            <a:noFill/>
            <a:miter lim="800000"/>
            <a:headEnd/>
            <a:tailEnd/>
          </a:ln>
        </p:spPr>
        <p:txBody>
          <a:bodyPr lIns="0" tIns="0" rIns="0" bIns="0"/>
          <a:lstStyle/>
          <a:p>
            <a:pPr algn="just" eaLnBrk="0" hangingPunct="0"/>
            <a:r>
              <a:rPr lang="en-US" altLang="zh-CN" sz="2800" b="1">
                <a:latin typeface="Times New Roman" pitchFamily="18" charset="0"/>
              </a:rPr>
              <a:t>I</a:t>
            </a:r>
            <a:r>
              <a:rPr lang="en-US" altLang="zh-CN" sz="2800" b="1" baseline="-25000">
                <a:latin typeface="Times New Roman" pitchFamily="18" charset="0"/>
              </a:rPr>
              <a:t>4</a:t>
            </a:r>
            <a:endParaRPr lang="en-US" altLang="zh-CN" sz="2800" b="1">
              <a:latin typeface="Times New Roman" pitchFamily="18" charset="0"/>
            </a:endParaRPr>
          </a:p>
        </p:txBody>
      </p:sp>
      <p:sp>
        <p:nvSpPr>
          <p:cNvPr id="214063" name="Oval 47"/>
          <p:cNvSpPr>
            <a:spLocks noChangeArrowheads="1"/>
          </p:cNvSpPr>
          <p:nvPr/>
        </p:nvSpPr>
        <p:spPr bwMode="auto">
          <a:xfrm>
            <a:off x="4286250" y="1004888"/>
            <a:ext cx="204788" cy="203200"/>
          </a:xfrm>
          <a:prstGeom prst="ellipse">
            <a:avLst/>
          </a:prstGeom>
          <a:solidFill>
            <a:schemeClr val="tx1"/>
          </a:solidFill>
          <a:ln w="9525">
            <a:solidFill>
              <a:srgbClr val="000000"/>
            </a:solidFill>
            <a:round/>
            <a:headEnd/>
            <a:tailEnd/>
          </a:ln>
          <a:effectLst/>
        </p:spPr>
        <p:txBody>
          <a:bodyPr wrap="none" anchor="ctr"/>
          <a:lstStyle/>
          <a:p>
            <a:pPr algn="ctr"/>
            <a:endParaRPr lang="zh-CN" altLang="zh-CN"/>
          </a:p>
        </p:txBody>
      </p:sp>
      <p:sp>
        <p:nvSpPr>
          <p:cNvPr id="214064" name="Oval 48"/>
          <p:cNvSpPr>
            <a:spLocks noChangeArrowheads="1"/>
          </p:cNvSpPr>
          <p:nvPr/>
        </p:nvSpPr>
        <p:spPr bwMode="auto">
          <a:xfrm>
            <a:off x="2487613" y="2547938"/>
            <a:ext cx="204787" cy="203200"/>
          </a:xfrm>
          <a:prstGeom prst="ellipse">
            <a:avLst/>
          </a:prstGeom>
          <a:solidFill>
            <a:schemeClr val="tx1"/>
          </a:solidFill>
          <a:ln w="9525">
            <a:solidFill>
              <a:srgbClr val="000000"/>
            </a:solidFill>
            <a:round/>
            <a:headEnd/>
            <a:tailEnd/>
          </a:ln>
          <a:effectLst/>
        </p:spPr>
        <p:txBody>
          <a:bodyPr wrap="none" anchor="ctr"/>
          <a:lstStyle/>
          <a:p>
            <a:pPr algn="ctr"/>
            <a:endParaRPr lang="zh-CN" altLang="zh-CN"/>
          </a:p>
        </p:txBody>
      </p:sp>
      <p:sp>
        <p:nvSpPr>
          <p:cNvPr id="214065" name="Oval 49"/>
          <p:cNvSpPr>
            <a:spLocks noChangeArrowheads="1"/>
          </p:cNvSpPr>
          <p:nvPr/>
        </p:nvSpPr>
        <p:spPr bwMode="auto">
          <a:xfrm>
            <a:off x="4330700" y="2506663"/>
            <a:ext cx="204788" cy="203200"/>
          </a:xfrm>
          <a:prstGeom prst="ellipse">
            <a:avLst/>
          </a:prstGeom>
          <a:solidFill>
            <a:schemeClr val="tx1"/>
          </a:solidFill>
          <a:ln w="9525">
            <a:solidFill>
              <a:schemeClr val="tx1"/>
            </a:solidFill>
            <a:round/>
            <a:headEnd/>
            <a:tailEnd/>
          </a:ln>
          <a:effectLst/>
        </p:spPr>
        <p:txBody>
          <a:bodyPr wrap="none" anchor="ctr"/>
          <a:lstStyle/>
          <a:p>
            <a:pPr algn="ctr"/>
            <a:endParaRPr lang="zh-CN" altLang="zh-CN"/>
          </a:p>
        </p:txBody>
      </p:sp>
      <p:sp>
        <p:nvSpPr>
          <p:cNvPr id="214066" name="Oval 50"/>
          <p:cNvSpPr>
            <a:spLocks noChangeArrowheads="1"/>
          </p:cNvSpPr>
          <p:nvPr/>
        </p:nvSpPr>
        <p:spPr bwMode="auto">
          <a:xfrm>
            <a:off x="6165850" y="2544763"/>
            <a:ext cx="206375" cy="204787"/>
          </a:xfrm>
          <a:prstGeom prst="ellipse">
            <a:avLst/>
          </a:prstGeom>
          <a:solidFill>
            <a:schemeClr val="tx1"/>
          </a:solidFill>
          <a:ln w="9525">
            <a:solidFill>
              <a:srgbClr val="000000"/>
            </a:solidFill>
            <a:round/>
            <a:headEnd/>
            <a:tailEnd/>
          </a:ln>
          <a:effectLst/>
        </p:spPr>
        <p:txBody>
          <a:bodyPr wrap="none" anchor="ctr"/>
          <a:lstStyle/>
          <a:p>
            <a:pPr algn="ctr"/>
            <a:endParaRPr lang="zh-CN" altLang="zh-CN"/>
          </a:p>
        </p:txBody>
      </p:sp>
      <p:sp>
        <p:nvSpPr>
          <p:cNvPr id="214078" name="Rectangle 62"/>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14077" name="Object 61"/>
          <p:cNvGraphicFramePr>
            <a:graphicFrameLocks noChangeAspect="1"/>
          </p:cNvGraphicFramePr>
          <p:nvPr/>
        </p:nvGraphicFramePr>
        <p:xfrm>
          <a:off x="34925" y="4865688"/>
          <a:ext cx="9001125" cy="1084262"/>
        </p:xfrm>
        <a:graphic>
          <a:graphicData uri="http://schemas.openxmlformats.org/presentationml/2006/ole">
            <mc:AlternateContent xmlns:mc="http://schemas.openxmlformats.org/markup-compatibility/2006">
              <mc:Choice xmlns:v="urn:schemas-microsoft-com:vml" Requires="v">
                <p:oleObj spid="_x0000_s109571" name="公式" r:id="rId3" imgW="3441700" imgH="444500" progId="Equation.3">
                  <p:embed/>
                </p:oleObj>
              </mc:Choice>
              <mc:Fallback>
                <p:oleObj name="公式" r:id="rId3" imgW="3441700" imgH="4445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 y="4865688"/>
                        <a:ext cx="9001125" cy="1084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4079" name="Line 63"/>
          <p:cNvSpPr>
            <a:spLocks noChangeShapeType="1"/>
          </p:cNvSpPr>
          <p:nvPr/>
        </p:nvSpPr>
        <p:spPr bwMode="auto">
          <a:xfrm flipV="1">
            <a:off x="3276600" y="2205038"/>
            <a:ext cx="574675" cy="936625"/>
          </a:xfrm>
          <a:prstGeom prst="line">
            <a:avLst/>
          </a:prstGeom>
          <a:noFill/>
          <a:ln w="38100">
            <a:solidFill>
              <a:srgbClr val="FF0000"/>
            </a:solidFill>
            <a:round/>
            <a:headEnd/>
            <a:tailEnd type="arrow" w="med" len="med"/>
          </a:ln>
          <a:effectLst/>
        </p:spPr>
        <p:txBody>
          <a:bodyPr/>
          <a:lstStyle/>
          <a:p>
            <a:endParaRPr lang="zh-CN" alt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14077"/>
                                        </p:tgtEl>
                                        <p:attrNameLst>
                                          <p:attrName>style.visibility</p:attrName>
                                        </p:attrNameLst>
                                      </p:cBhvr>
                                      <p:to>
                                        <p:strVal val="visible"/>
                                      </p:to>
                                    </p:set>
                                    <p:animEffect transition="in" filter="blinds(horizontal)">
                                      <p:cBhvr>
                                        <p:cTn id="7" dur="500"/>
                                        <p:tgtEl>
                                          <p:spTgt spid="2140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4079"/>
                                        </p:tgtEl>
                                        <p:attrNameLst>
                                          <p:attrName>style.visibility</p:attrName>
                                        </p:attrNameLst>
                                      </p:cBhvr>
                                      <p:to>
                                        <p:strVal val="visible"/>
                                      </p:to>
                                    </p:set>
                                    <p:animEffect transition="in" filter="blinds(horizontal)">
                                      <p:cBhvr>
                                        <p:cTn id="12" dur="500"/>
                                        <p:tgtEl>
                                          <p:spTgt spid="214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7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188640"/>
            <a:ext cx="8229600" cy="1143000"/>
          </a:xfrm>
        </p:spPr>
        <p:txBody>
          <a:bodyPr vert="horz" lIns="91440" tIns="45720" rIns="91440" bIns="45720" rtlCol="0" anchor="ctr">
            <a:normAutofit/>
          </a:bodyPr>
          <a:lstStyle/>
          <a:p>
            <a:r>
              <a:rPr lang="zh-CN" altLang="en-US" b="1" dirty="0">
                <a:solidFill>
                  <a:srgbClr val="0033CC"/>
                </a:solidFill>
                <a:latin typeface="幼圆" pitchFamily="49" charset="-122"/>
                <a:ea typeface="幼圆" pitchFamily="49" charset="-122"/>
              </a:rPr>
              <a:t>电的基本理论</a:t>
            </a:r>
          </a:p>
        </p:txBody>
      </p:sp>
      <p:sp>
        <p:nvSpPr>
          <p:cNvPr id="4" name="Rectangle 3"/>
          <p:cNvSpPr txBox="1">
            <a:spLocks noChangeArrowheads="1"/>
          </p:cNvSpPr>
          <p:nvPr/>
        </p:nvSpPr>
        <p:spPr>
          <a:xfrm>
            <a:off x="179512" y="2060848"/>
            <a:ext cx="9217024" cy="324036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1" lang="zh-CN" altLang="en-US" sz="2800" b="1" dirty="0">
                <a:latin typeface="幼圆" pitchFamily="49" charset="-122"/>
                <a:ea typeface="幼圆" pitchFamily="49" charset="-122"/>
              </a:rPr>
              <a:t>电荷：</a:t>
            </a:r>
            <a:r>
              <a:rPr kumimoji="1" lang="zh-CN" altLang="en-US" sz="2800" b="1" dirty="0">
                <a:solidFill>
                  <a:srgbClr val="0033CC"/>
                </a:solidFill>
                <a:latin typeface="幼圆" pitchFamily="49" charset="-122"/>
                <a:ea typeface="幼圆" pitchFamily="49" charset="-122"/>
              </a:rPr>
              <a:t>量子化、守恒，库仑定律</a:t>
            </a:r>
          </a:p>
          <a:p>
            <a:pPr marL="342900" lvl="0" indent="-342900">
              <a:lnSpc>
                <a:spcPct val="150000"/>
              </a:lnSpc>
              <a:spcBef>
                <a:spcPct val="20000"/>
              </a:spcBef>
              <a:buFont typeface="Arial" pitchFamily="34" charset="0"/>
              <a:buChar char="•"/>
            </a:pPr>
            <a:r>
              <a:rPr kumimoji="1" lang="zh-CN" altLang="en-US" sz="2800" b="1" dirty="0">
                <a:latin typeface="幼圆" pitchFamily="49" charset="-122"/>
                <a:ea typeface="幼圆" pitchFamily="49" charset="-122"/>
              </a:rPr>
              <a:t>电场</a:t>
            </a:r>
            <a:r>
              <a:rPr kumimoji="1" lang="zh-CN" altLang="en-US" sz="2800" b="1" dirty="0" smtClean="0">
                <a:latin typeface="幼圆" pitchFamily="49" charset="-122"/>
                <a:ea typeface="幼圆" pitchFamily="49" charset="-122"/>
              </a:rPr>
              <a:t>：</a:t>
            </a:r>
            <a:r>
              <a:rPr kumimoji="1" lang="zh-CN" altLang="en-US" sz="2800" b="1" dirty="0" smtClean="0">
                <a:solidFill>
                  <a:srgbClr val="0033CC"/>
                </a:solidFill>
                <a:latin typeface="幼圆" pitchFamily="49" charset="-122"/>
                <a:ea typeface="幼圆" pitchFamily="49" charset="-122"/>
              </a:rPr>
              <a:t>电荷      电场      电场强度叠加和测量</a:t>
            </a:r>
            <a:endParaRPr kumimoji="1" lang="zh-CN" altLang="en-US" sz="2800" b="1" dirty="0">
              <a:solidFill>
                <a:srgbClr val="0033CC"/>
              </a:solidFill>
              <a:latin typeface="幼圆" pitchFamily="49" charset="-122"/>
              <a:ea typeface="幼圆" pitchFamily="49" charset="-122"/>
            </a:endParaRPr>
          </a:p>
          <a:p>
            <a:pPr marL="342900" marR="0" lvl="0" indent="-342900" algn="l" defTabSz="914400" rtl="0" eaLnBrk="1" fontAlgn="auto" latinLnBrk="0" hangingPunct="1">
              <a:lnSpc>
                <a:spcPct val="150000"/>
              </a:lnSpc>
              <a:spcBef>
                <a:spcPct val="20000"/>
              </a:spcBef>
              <a:spcAft>
                <a:spcPts val="0"/>
              </a:spcAft>
              <a:buClrTx/>
              <a:buSzTx/>
              <a:buFont typeface="Arial" pitchFamily="34" charset="0"/>
              <a:buChar char="•"/>
              <a:tabLst/>
              <a:defRPr/>
            </a:pPr>
            <a:r>
              <a:rPr kumimoji="1" lang="zh-CN" altLang="en-US" sz="2800" b="1" dirty="0" smtClean="0">
                <a:latin typeface="幼圆" pitchFamily="49" charset="-122"/>
                <a:ea typeface="幼圆" pitchFamily="49" charset="-122"/>
              </a:rPr>
              <a:t>电流</a:t>
            </a:r>
            <a:r>
              <a:rPr kumimoji="1" lang="zh-CN" altLang="en-US" sz="2800" b="1" dirty="0">
                <a:latin typeface="幼圆" pitchFamily="49" charset="-122"/>
                <a:ea typeface="幼圆" pitchFamily="49" charset="-122"/>
              </a:rPr>
              <a:t>：</a:t>
            </a:r>
            <a:r>
              <a:rPr kumimoji="1" lang="zh-CN" altLang="en-US" sz="2800" b="1" dirty="0">
                <a:solidFill>
                  <a:srgbClr val="0033CC"/>
                </a:solidFill>
                <a:latin typeface="幼圆" pitchFamily="49" charset="-122"/>
                <a:ea typeface="幼圆" pitchFamily="49" charset="-122"/>
              </a:rPr>
              <a:t>载流子的定向</a:t>
            </a:r>
            <a:r>
              <a:rPr kumimoji="1" lang="zh-CN" altLang="en-US" sz="2800" b="1" dirty="0" smtClean="0">
                <a:solidFill>
                  <a:srgbClr val="0033CC"/>
                </a:solidFill>
                <a:latin typeface="幼圆" pitchFamily="49" charset="-122"/>
                <a:ea typeface="幼圆" pitchFamily="49" charset="-122"/>
              </a:rPr>
              <a:t>流动（固体：电子；液体：离子）</a:t>
            </a:r>
            <a:endParaRPr kumimoji="1" lang="zh-CN" altLang="en-US" sz="2800" b="1" dirty="0">
              <a:solidFill>
                <a:srgbClr val="0033CC"/>
              </a:solidFill>
              <a:latin typeface="幼圆" pitchFamily="49" charset="-122"/>
              <a:ea typeface="幼圆" pitchFamily="49" charset="-122"/>
            </a:endParaRPr>
          </a:p>
          <a:p>
            <a:pPr marL="342900" lvl="0" indent="-342900">
              <a:lnSpc>
                <a:spcPct val="150000"/>
              </a:lnSpc>
              <a:spcBef>
                <a:spcPct val="20000"/>
              </a:spcBef>
              <a:buFont typeface="Arial" pitchFamily="34" charset="0"/>
              <a:buChar char="•"/>
            </a:pPr>
            <a:r>
              <a:rPr kumimoji="1" lang="zh-CN" altLang="en-US" sz="2800" b="1" dirty="0">
                <a:latin typeface="幼圆" pitchFamily="49" charset="-122"/>
                <a:ea typeface="幼圆" pitchFamily="49" charset="-122"/>
              </a:rPr>
              <a:t>电阻</a:t>
            </a:r>
            <a:r>
              <a:rPr kumimoji="1" lang="zh-CN" altLang="en-US" sz="2800" b="1" dirty="0" smtClean="0">
                <a:latin typeface="幼圆" pitchFamily="49" charset="-122"/>
                <a:ea typeface="幼圆" pitchFamily="49" charset="-122"/>
              </a:rPr>
              <a:t>：</a:t>
            </a:r>
            <a:r>
              <a:rPr kumimoji="1" lang="zh-CN" altLang="en-US" sz="2800" b="1" dirty="0" smtClean="0">
                <a:solidFill>
                  <a:srgbClr val="0033CC"/>
                </a:solidFill>
                <a:latin typeface="幼圆" pitchFamily="49" charset="-122"/>
                <a:ea typeface="幼圆" pitchFamily="49" charset="-122"/>
              </a:rPr>
              <a:t>欧姆定律</a:t>
            </a:r>
            <a:r>
              <a:rPr kumimoji="1" lang="en-US" altLang="zh-CN" sz="2800" b="1" dirty="0" smtClean="0">
                <a:solidFill>
                  <a:srgbClr val="0033CC"/>
                </a:solidFill>
                <a:latin typeface="幼圆" pitchFamily="49" charset="-122"/>
                <a:ea typeface="幼圆" pitchFamily="49" charset="-122"/>
              </a:rPr>
              <a:t>:</a:t>
            </a:r>
            <a:endParaRPr kumimoji="1" lang="zh-CN" altLang="en-US" sz="2800" b="1" dirty="0">
              <a:solidFill>
                <a:srgbClr val="0033CC"/>
              </a:solidFill>
              <a:latin typeface="幼圆" pitchFamily="49" charset="-122"/>
              <a:ea typeface="幼圆" pitchFamily="49" charset="-122"/>
            </a:endParaRPr>
          </a:p>
        </p:txBody>
      </p:sp>
      <p:sp>
        <p:nvSpPr>
          <p:cNvPr id="5" name="右箭头 4"/>
          <p:cNvSpPr/>
          <p:nvPr/>
        </p:nvSpPr>
        <p:spPr>
          <a:xfrm>
            <a:off x="2555776" y="3140968"/>
            <a:ext cx="72008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右箭头 5"/>
          <p:cNvSpPr/>
          <p:nvPr/>
        </p:nvSpPr>
        <p:spPr>
          <a:xfrm>
            <a:off x="4355976" y="3140968"/>
            <a:ext cx="720080" cy="144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6625" name="Object 1"/>
          <p:cNvGraphicFramePr>
            <a:graphicFrameLocks noChangeAspect="1"/>
          </p:cNvGraphicFramePr>
          <p:nvPr/>
        </p:nvGraphicFramePr>
        <p:xfrm>
          <a:off x="3491880" y="4221088"/>
          <a:ext cx="1166812" cy="858837"/>
        </p:xfrm>
        <a:graphic>
          <a:graphicData uri="http://schemas.openxmlformats.org/presentationml/2006/ole">
            <mc:AlternateContent xmlns:mc="http://schemas.openxmlformats.org/markup-compatibility/2006">
              <mc:Choice xmlns:v="urn:schemas-microsoft-com:vml" Requires="v">
                <p:oleObj spid="_x0000_s26626" name="公式" r:id="rId3" imgW="482400" imgH="393480" progId="Equation.3">
                  <p:embed/>
                </p:oleObj>
              </mc:Choice>
              <mc:Fallback>
                <p:oleObj name="公式" r:id="rId3" imgW="482400" imgH="39348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4221088"/>
                        <a:ext cx="1166812" cy="858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1000"/>
                                        <p:tgtEl>
                                          <p:spTgt spid="4">
                                            <p:txEl>
                                              <p:pRg st="1" end="1"/>
                                            </p:txEl>
                                          </p:spTgt>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1000"/>
                                        <p:tgtEl>
                                          <p:spTgt spid="4">
                                            <p:txEl>
                                              <p:pRg st="2" end="2"/>
                                            </p:txEl>
                                          </p:spTgt>
                                        </p:tgtEl>
                                      </p:cBhvr>
                                    </p:animEffect>
                                  </p:childTnLst>
                                </p:cTn>
                              </p:par>
                            </p:childTnLst>
                          </p:cTn>
                        </p:par>
                        <p:par>
                          <p:cTn id="16" fill="hold">
                            <p:stCondLst>
                              <p:cond delay="250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1000"/>
                                        <p:tgtEl>
                                          <p:spTgt spid="4">
                                            <p:txEl>
                                              <p:pRg st="3" end="3"/>
                                            </p:txEl>
                                          </p:spTgt>
                                        </p:tgtEl>
                                      </p:cBhvr>
                                    </p:animEffect>
                                  </p:childTnLst>
                                </p:cTn>
                              </p:par>
                            </p:childTnLst>
                          </p:cTn>
                        </p:par>
                        <p:par>
                          <p:cTn id="20" fill="hold">
                            <p:stCondLst>
                              <p:cond delay="3500"/>
                            </p:stCondLst>
                            <p:childTnLst>
                              <p:par>
                                <p:cTn id="21" presetID="1" presetClass="entr" presetSubtype="0" fill="hold" nodeType="afterEffect">
                                  <p:stCondLst>
                                    <p:cond delay="0"/>
                                  </p:stCondLst>
                                  <p:childTnLst>
                                    <p:set>
                                      <p:cBhvr>
                                        <p:cTn id="22" dur="1" fill="hold">
                                          <p:stCondLst>
                                            <p:cond delay="499"/>
                                          </p:stCondLst>
                                        </p:cTn>
                                        <p:tgtEl>
                                          <p:spTgt spid="266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pPr>
              <a:lnSpc>
                <a:spcPct val="150000"/>
              </a:lnSpc>
            </a:pPr>
            <a:r>
              <a:rPr lang="zh-CN" altLang="en-US" b="1" dirty="0" smtClean="0">
                <a:solidFill>
                  <a:srgbClr val="0033CC"/>
                </a:solidFill>
                <a:latin typeface="华文新魏" pitchFamily="2" charset="-122"/>
                <a:ea typeface="华文新魏" pitchFamily="2" charset="-122"/>
              </a:rPr>
              <a:t>电在</a:t>
            </a:r>
            <a:r>
              <a:rPr lang="zh-CN" altLang="en-US" b="1" dirty="0">
                <a:solidFill>
                  <a:srgbClr val="0033CC"/>
                </a:solidFill>
                <a:latin typeface="华文新魏" pitchFamily="2" charset="-122"/>
                <a:ea typeface="华文新魏" pitchFamily="2" charset="-122"/>
              </a:rPr>
              <a:t>医学上的应用</a:t>
            </a:r>
            <a:endParaRPr lang="en-US" altLang="zh-CN" b="1" dirty="0">
              <a:solidFill>
                <a:srgbClr val="0033CC"/>
              </a:solidFill>
              <a:latin typeface="华文新魏" pitchFamily="2" charset="-122"/>
              <a:ea typeface="华文新魏" pitchFamily="2" charset="-122"/>
            </a:endParaRPr>
          </a:p>
        </p:txBody>
      </p:sp>
      <p:sp>
        <p:nvSpPr>
          <p:cNvPr id="3" name="内容占位符 2"/>
          <p:cNvSpPr>
            <a:spLocks noGrp="1"/>
          </p:cNvSpPr>
          <p:nvPr>
            <p:ph idx="1"/>
          </p:nvPr>
        </p:nvSpPr>
        <p:spPr>
          <a:xfrm>
            <a:off x="971600" y="3501008"/>
            <a:ext cx="7344816" cy="1756792"/>
          </a:xfrm>
        </p:spPr>
        <p:txBody>
          <a:bodyPr>
            <a:normAutofit fontScale="92500"/>
          </a:bodyPr>
          <a:lstStyle/>
          <a:p>
            <a:pPr>
              <a:lnSpc>
                <a:spcPct val="150000"/>
              </a:lnSpc>
            </a:pPr>
            <a:r>
              <a:rPr lang="zh-CN" altLang="en-US" sz="2800" b="1" dirty="0" smtClean="0"/>
              <a:t>心脏（心电、心脏起搏器）</a:t>
            </a:r>
            <a:endParaRPr lang="en-US" altLang="zh-CN" sz="2800" b="1" dirty="0" smtClean="0"/>
          </a:p>
          <a:p>
            <a:pPr>
              <a:lnSpc>
                <a:spcPct val="150000"/>
              </a:lnSpc>
            </a:pPr>
            <a:r>
              <a:rPr lang="zh-CN" altLang="en-US" sz="2800" b="1" dirty="0" smtClean="0"/>
              <a:t>神经系统 （神经元动作电位、脑电、深脑刺激）</a:t>
            </a:r>
            <a:endParaRPr lang="zh-CN" altLang="en-US" sz="2800" b="1" dirty="0"/>
          </a:p>
        </p:txBody>
      </p:sp>
      <p:sp>
        <p:nvSpPr>
          <p:cNvPr id="4" name="TextBox 3"/>
          <p:cNvSpPr txBox="1"/>
          <p:nvPr/>
        </p:nvSpPr>
        <p:spPr>
          <a:xfrm>
            <a:off x="1259632" y="1844824"/>
            <a:ext cx="7128792" cy="954107"/>
          </a:xfrm>
          <a:prstGeom prst="rect">
            <a:avLst/>
          </a:prstGeom>
          <a:noFill/>
        </p:spPr>
        <p:txBody>
          <a:bodyPr wrap="square" rtlCol="0">
            <a:spAutoFit/>
          </a:bodyPr>
          <a:lstStyle/>
          <a:p>
            <a:r>
              <a:rPr lang="zh-CN" altLang="en-US" sz="2800" dirty="0" smtClean="0">
                <a:latin typeface="华文新魏" pitchFamily="2" charset="-122"/>
                <a:ea typeface="华文新魏" pitchFamily="2" charset="-122"/>
              </a:rPr>
              <a:t>生物电：生物体内（心肌细胞、神经元）的带电离子（钠、钾、氯和钙等）的有序流动。</a:t>
            </a:r>
            <a:endParaRPr lang="zh-CN" altLang="en-US" sz="2800" dirty="0">
              <a:latin typeface="华文新魏" pitchFamily="2" charset="-122"/>
              <a:ea typeface="华文新魏"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9-19"/>
          <p:cNvPicPr>
            <a:picLocks noChangeAspect="1" noChangeArrowheads="1"/>
          </p:cNvPicPr>
          <p:nvPr/>
        </p:nvPicPr>
        <p:blipFill>
          <a:blip r:embed="rId2" cstate="print"/>
          <a:srcRect/>
          <a:stretch>
            <a:fillRect/>
          </a:stretch>
        </p:blipFill>
        <p:spPr bwMode="auto">
          <a:xfrm>
            <a:off x="5580063" y="3068638"/>
            <a:ext cx="3313112" cy="3279775"/>
          </a:xfrm>
          <a:prstGeom prst="rect">
            <a:avLst/>
          </a:prstGeom>
          <a:noFill/>
        </p:spPr>
      </p:pic>
      <p:sp>
        <p:nvSpPr>
          <p:cNvPr id="3075" name="Rectangle 3"/>
          <p:cNvSpPr>
            <a:spLocks noGrp="1" noChangeArrowheads="1"/>
          </p:cNvSpPr>
          <p:nvPr>
            <p:ph type="body" sz="half" idx="1"/>
          </p:nvPr>
        </p:nvSpPr>
        <p:spPr>
          <a:xfrm>
            <a:off x="251520" y="260648"/>
            <a:ext cx="6048375" cy="647700"/>
          </a:xfrm>
        </p:spPr>
        <p:txBody>
          <a:bodyPr>
            <a:noAutofit/>
          </a:bodyPr>
          <a:lstStyle/>
          <a:p>
            <a:pPr>
              <a:buFontTx/>
              <a:buNone/>
            </a:pPr>
            <a:r>
              <a:rPr lang="zh-CN" altLang="en-US" sz="4400" b="0" dirty="0" smtClean="0">
                <a:solidFill>
                  <a:srgbClr val="0033CC"/>
                </a:solidFill>
                <a:latin typeface="华文新魏" pitchFamily="2" charset="-122"/>
                <a:ea typeface="华文新魏" pitchFamily="2" charset="-122"/>
              </a:rPr>
              <a:t>心脏的电活动</a:t>
            </a:r>
            <a:endParaRPr lang="zh-CN" altLang="en-US" sz="4400" b="0" dirty="0">
              <a:solidFill>
                <a:srgbClr val="0033CC"/>
              </a:solidFill>
              <a:latin typeface="华文新魏" pitchFamily="2" charset="-122"/>
              <a:ea typeface="华文新魏" pitchFamily="2" charset="-122"/>
            </a:endParaRPr>
          </a:p>
        </p:txBody>
      </p:sp>
      <p:pic>
        <p:nvPicPr>
          <p:cNvPr id="3077" name="Picture 5" descr="左心室的结构"/>
          <p:cNvPicPr>
            <a:picLocks noChangeAspect="1" noChangeArrowheads="1"/>
          </p:cNvPicPr>
          <p:nvPr/>
        </p:nvPicPr>
        <p:blipFill>
          <a:blip r:embed="rId3" cstate="print"/>
          <a:srcRect/>
          <a:stretch>
            <a:fillRect/>
          </a:stretch>
        </p:blipFill>
        <p:spPr bwMode="auto">
          <a:xfrm>
            <a:off x="6156325" y="692150"/>
            <a:ext cx="2135188" cy="2378075"/>
          </a:xfrm>
          <a:prstGeom prst="rect">
            <a:avLst/>
          </a:prstGeom>
          <a:noFill/>
        </p:spPr>
      </p:pic>
      <p:sp>
        <p:nvSpPr>
          <p:cNvPr id="3086" name="Text Box 14"/>
          <p:cNvSpPr txBox="1">
            <a:spLocks noChangeArrowheads="1"/>
          </p:cNvSpPr>
          <p:nvPr/>
        </p:nvSpPr>
        <p:spPr bwMode="auto">
          <a:xfrm>
            <a:off x="755650" y="1484313"/>
            <a:ext cx="5040313" cy="1006475"/>
          </a:xfrm>
          <a:prstGeom prst="rect">
            <a:avLst/>
          </a:prstGeom>
          <a:noFill/>
          <a:ln w="9525">
            <a:noFill/>
            <a:miter lim="800000"/>
            <a:headEnd/>
            <a:tailEnd/>
          </a:ln>
          <a:effectLst/>
        </p:spPr>
        <p:txBody>
          <a:bodyPr>
            <a:spAutoFit/>
          </a:bodyPr>
          <a:lstStyle/>
          <a:p>
            <a:pPr>
              <a:spcBef>
                <a:spcPct val="50000"/>
              </a:spcBef>
            </a:pPr>
            <a:r>
              <a:rPr lang="en-US" altLang="zh-CN" sz="3200" b="1" dirty="0">
                <a:latin typeface="华文新魏" pitchFamily="2" charset="-122"/>
                <a:ea typeface="华文新魏" pitchFamily="2" charset="-122"/>
              </a:rPr>
              <a:t>       </a:t>
            </a:r>
            <a:r>
              <a:rPr lang="zh-CN" altLang="en-US" sz="2800" b="1" dirty="0">
                <a:latin typeface="华文新魏" pitchFamily="2" charset="-122"/>
                <a:ea typeface="华文新魏" pitchFamily="2" charset="-122"/>
              </a:rPr>
              <a:t>心脏的搏动基本上是由一系列有节奏的心肌收缩组成的。</a:t>
            </a:r>
          </a:p>
        </p:txBody>
      </p:sp>
      <p:sp>
        <p:nvSpPr>
          <p:cNvPr id="3087" name="Text Box 15"/>
          <p:cNvSpPr txBox="1">
            <a:spLocks noChangeArrowheads="1"/>
          </p:cNvSpPr>
          <p:nvPr/>
        </p:nvSpPr>
        <p:spPr bwMode="auto">
          <a:xfrm>
            <a:off x="611188" y="2924175"/>
            <a:ext cx="5256212" cy="3141663"/>
          </a:xfrm>
          <a:prstGeom prst="rect">
            <a:avLst/>
          </a:prstGeom>
          <a:noFill/>
          <a:ln w="9525">
            <a:noFill/>
            <a:miter lim="800000"/>
            <a:headEnd/>
            <a:tailEnd/>
          </a:ln>
          <a:effectLst/>
        </p:spPr>
        <p:txBody>
          <a:bodyPr>
            <a:spAutoFit/>
          </a:bodyPr>
          <a:lstStyle/>
          <a:p>
            <a:pPr>
              <a:spcBef>
                <a:spcPct val="50000"/>
              </a:spcBef>
            </a:pPr>
            <a:r>
              <a:rPr lang="en-US" altLang="zh-CN" sz="3200" b="1">
                <a:solidFill>
                  <a:schemeClr val="accent2"/>
                </a:solidFill>
                <a:latin typeface="华文新魏" pitchFamily="2" charset="-122"/>
                <a:ea typeface="华文新魏" pitchFamily="2" charset="-122"/>
              </a:rPr>
              <a:t>       </a:t>
            </a:r>
            <a:r>
              <a:rPr lang="zh-CN" altLang="en-US" sz="2800" b="1">
                <a:solidFill>
                  <a:schemeClr val="accent2"/>
                </a:solidFill>
                <a:latin typeface="华文新魏" pitchFamily="2" charset="-122"/>
                <a:ea typeface="华文新魏" pitchFamily="2" charset="-122"/>
              </a:rPr>
              <a:t>心脏的机械活动伴有始于窦房结的电的活动。窦房结称为起搏点，因为它控制了心脏搏动的频率。电的活动迅速传遍整个心肌，并且产生电位的改变。此电位改变虽小，但在放置于体表处的电极间可观察到。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3084"/>
                                        </p:tgtEl>
                                        <p:attrNameLst>
                                          <p:attrName>style.visibility</p:attrName>
                                        </p:attrNameLst>
                                      </p:cBhvr>
                                      <p:to>
                                        <p:strVal val="visible"/>
                                      </p:to>
                                    </p:set>
                                    <p:animEffect transition="in" filter="blinds(horizontal)">
                                      <p:cBhvr>
                                        <p:cTn id="11" dur="500"/>
                                        <p:tgtEl>
                                          <p:spTgt spid="3084"/>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3086"/>
                                        </p:tgtEl>
                                        <p:attrNameLst>
                                          <p:attrName>style.visibility</p:attrName>
                                        </p:attrNameLst>
                                      </p:cBhvr>
                                      <p:to>
                                        <p:strVal val="visible"/>
                                      </p:to>
                                    </p:set>
                                    <p:animEffect transition="in" filter="wipe(up)">
                                      <p:cBhvr>
                                        <p:cTn id="15" dur="500"/>
                                        <p:tgtEl>
                                          <p:spTgt spid="308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087"/>
                                        </p:tgtEl>
                                        <p:attrNameLst>
                                          <p:attrName>style.visibility</p:attrName>
                                        </p:attrNameLst>
                                      </p:cBhvr>
                                      <p:to>
                                        <p:strVal val="visible"/>
                                      </p:to>
                                    </p:set>
                                    <p:animEffect transition="in" filter="wipe(up)">
                                      <p:cBhvr>
                                        <p:cTn id="20" dur="5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5" grpId="0" build="p"/>
      <p:bldP spid="3086" grpId="0"/>
      <p:bldP spid="308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347864" y="-174527"/>
            <a:ext cx="2441694" cy="1011239"/>
          </a:xfrm>
          <a:prstGeom prst="rect">
            <a:avLst/>
          </a:prstGeom>
        </p:spPr>
        <p:txBody>
          <a:bodyPr wrap="none">
            <a:spAutoFit/>
          </a:bodyPr>
          <a:lstStyle/>
          <a:p>
            <a:pPr>
              <a:lnSpc>
                <a:spcPct val="150000"/>
              </a:lnSpc>
            </a:pPr>
            <a:r>
              <a:rPr lang="zh-CN" altLang="en-US" sz="4400" b="1" dirty="0" smtClean="0">
                <a:solidFill>
                  <a:srgbClr val="0033CC"/>
                </a:solidFill>
                <a:latin typeface="华文新魏" pitchFamily="2" charset="-122"/>
                <a:ea typeface="华文新魏" pitchFamily="2" charset="-122"/>
              </a:rPr>
              <a:t>心电测量</a:t>
            </a:r>
            <a:endParaRPr lang="en-US" altLang="zh-CN" sz="4400" b="1" dirty="0" smtClean="0">
              <a:solidFill>
                <a:srgbClr val="0033CC"/>
              </a:solidFill>
              <a:latin typeface="华文新魏" pitchFamily="2" charset="-122"/>
              <a:ea typeface="华文新魏" pitchFamily="2" charset="-122"/>
            </a:endParaRPr>
          </a:p>
        </p:txBody>
      </p:sp>
      <p:pic>
        <p:nvPicPr>
          <p:cNvPr id="12289" name="Picture 1" descr="C:\Users\lenovo\AppData\Roaming\Tencent\Users\35802914\QQ\WinTemp\RichOle\E]D[E}Y`B]`~F6%A8XF0G~Y.png"/>
          <p:cNvPicPr>
            <a:picLocks noChangeAspect="1" noChangeArrowheads="1"/>
          </p:cNvPicPr>
          <p:nvPr/>
        </p:nvPicPr>
        <p:blipFill>
          <a:blip r:embed="rId2" cstate="print"/>
          <a:srcRect/>
          <a:stretch>
            <a:fillRect/>
          </a:stretch>
        </p:blipFill>
        <p:spPr bwMode="auto">
          <a:xfrm>
            <a:off x="2699792" y="4301480"/>
            <a:ext cx="3968551" cy="2556520"/>
          </a:xfrm>
          <a:prstGeom prst="rect">
            <a:avLst/>
          </a:prstGeom>
          <a:noFill/>
        </p:spPr>
      </p:pic>
      <p:pic>
        <p:nvPicPr>
          <p:cNvPr id="12290" name="Picture 2" descr="C:\Users\lenovo\AppData\Roaming\Tencent\Users\35802914\QQ\WinTemp\RichOle\P7I{SL[P[9OK`WJRT1U0FZP.png"/>
          <p:cNvPicPr>
            <a:picLocks noChangeAspect="1" noChangeArrowheads="1"/>
          </p:cNvPicPr>
          <p:nvPr/>
        </p:nvPicPr>
        <p:blipFill>
          <a:blip r:embed="rId3" cstate="print"/>
          <a:srcRect/>
          <a:stretch>
            <a:fillRect/>
          </a:stretch>
        </p:blipFill>
        <p:spPr bwMode="auto">
          <a:xfrm>
            <a:off x="251520" y="1124744"/>
            <a:ext cx="4320480" cy="2895259"/>
          </a:xfrm>
          <a:prstGeom prst="rect">
            <a:avLst/>
          </a:prstGeom>
          <a:noFill/>
        </p:spPr>
      </p:pic>
      <p:pic>
        <p:nvPicPr>
          <p:cNvPr id="12292" name="Picture 4" descr="http://img.mp.itc.cn/upload/20170426/1a6bdf5cda2542a1a71edbc3da1e1d82.jpeg"/>
          <p:cNvPicPr>
            <a:picLocks noChangeAspect="1" noChangeArrowheads="1"/>
          </p:cNvPicPr>
          <p:nvPr/>
        </p:nvPicPr>
        <p:blipFill>
          <a:blip r:embed="rId4" cstate="print"/>
          <a:srcRect/>
          <a:stretch>
            <a:fillRect/>
          </a:stretch>
        </p:blipFill>
        <p:spPr bwMode="auto">
          <a:xfrm>
            <a:off x="5652120" y="620688"/>
            <a:ext cx="2448272" cy="3672408"/>
          </a:xfrm>
          <a:prstGeom prst="rect">
            <a:avLst/>
          </a:prstGeom>
          <a:noFill/>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descr="http://i.gongxiao8.com/uploads/i_1_1813186966x3237194905_26.jpg"/>
          <p:cNvPicPr>
            <a:picLocks noChangeAspect="1" noChangeArrowheads="1"/>
          </p:cNvPicPr>
          <p:nvPr/>
        </p:nvPicPr>
        <p:blipFill>
          <a:blip r:embed="rId2" cstate="print"/>
          <a:srcRect/>
          <a:stretch>
            <a:fillRect/>
          </a:stretch>
        </p:blipFill>
        <p:spPr bwMode="auto">
          <a:xfrm>
            <a:off x="1403648" y="4245099"/>
            <a:ext cx="4662753" cy="2612901"/>
          </a:xfrm>
          <a:prstGeom prst="rect">
            <a:avLst/>
          </a:prstGeom>
          <a:noFill/>
        </p:spPr>
      </p:pic>
      <p:pic>
        <p:nvPicPr>
          <p:cNvPr id="110596" name="Picture 4" descr="http://img.qikula.com/file/image/pic/0a3249641511n11066685c27.jpg"/>
          <p:cNvPicPr>
            <a:picLocks noChangeAspect="1" noChangeArrowheads="1"/>
          </p:cNvPicPr>
          <p:nvPr/>
        </p:nvPicPr>
        <p:blipFill>
          <a:blip r:embed="rId3" cstate="print"/>
          <a:srcRect/>
          <a:stretch>
            <a:fillRect/>
          </a:stretch>
        </p:blipFill>
        <p:spPr bwMode="auto">
          <a:xfrm>
            <a:off x="1403648" y="980728"/>
            <a:ext cx="4752975" cy="3076575"/>
          </a:xfrm>
          <a:prstGeom prst="rect">
            <a:avLst/>
          </a:prstGeom>
          <a:noFill/>
        </p:spPr>
      </p:pic>
      <p:sp>
        <p:nvSpPr>
          <p:cNvPr id="6" name="TextBox 5"/>
          <p:cNvSpPr txBox="1"/>
          <p:nvPr/>
        </p:nvSpPr>
        <p:spPr>
          <a:xfrm>
            <a:off x="2699792" y="0"/>
            <a:ext cx="3005951" cy="769441"/>
          </a:xfrm>
          <a:prstGeom prst="rect">
            <a:avLst/>
          </a:prstGeom>
          <a:noFill/>
        </p:spPr>
        <p:txBody>
          <a:bodyPr wrap="none" rtlCol="0">
            <a:spAutoFit/>
          </a:bodyPr>
          <a:lstStyle/>
          <a:p>
            <a:r>
              <a:rPr lang="zh-CN" altLang="en-US" sz="4400" b="1" dirty="0" smtClean="0">
                <a:solidFill>
                  <a:srgbClr val="0033CC"/>
                </a:solidFill>
                <a:latin typeface="幼圆" pitchFamily="49" charset="-122"/>
                <a:ea typeface="幼圆" pitchFamily="49" charset="-122"/>
              </a:rPr>
              <a:t>心脏起搏器</a:t>
            </a:r>
            <a:endParaRPr lang="zh-CN" altLang="en-US" sz="4400" b="1" dirty="0">
              <a:solidFill>
                <a:srgbClr val="0033CC"/>
              </a:solidFill>
              <a:latin typeface="幼圆" pitchFamily="49" charset="-122"/>
              <a:ea typeface="幼圆" pitchFamily="49" charset="-122"/>
            </a:endParaRPr>
          </a:p>
        </p:txBody>
      </p:sp>
      <p:sp>
        <p:nvSpPr>
          <p:cNvPr id="7" name="TextBox 6"/>
          <p:cNvSpPr txBox="1"/>
          <p:nvPr/>
        </p:nvSpPr>
        <p:spPr>
          <a:xfrm>
            <a:off x="6300192" y="2204864"/>
            <a:ext cx="2843808" cy="1815882"/>
          </a:xfrm>
          <a:prstGeom prst="rect">
            <a:avLst/>
          </a:prstGeom>
          <a:noFill/>
        </p:spPr>
        <p:txBody>
          <a:bodyPr wrap="square" rtlCol="0">
            <a:spAutoFit/>
          </a:bodyPr>
          <a:lstStyle/>
          <a:p>
            <a:r>
              <a:rPr lang="zh-CN" altLang="en-US" sz="2800" b="1" dirty="0" smtClean="0">
                <a:latin typeface="幼圆" pitchFamily="49" charset="-122"/>
                <a:ea typeface="幼圆" pitchFamily="49" charset="-122"/>
              </a:rPr>
              <a:t>原理：通过电脉冲刺激心肌细胞，</a:t>
            </a:r>
            <a:r>
              <a:rPr lang="zh-CN" altLang="en-US" sz="2800" b="1" dirty="0">
                <a:latin typeface="幼圆" pitchFamily="49" charset="-122"/>
                <a:ea typeface="幼圆" pitchFamily="49" charset="-122"/>
              </a:rPr>
              <a:t>使</a:t>
            </a:r>
            <a:r>
              <a:rPr lang="zh-CN" altLang="en-US" sz="2800" b="1" dirty="0" smtClean="0">
                <a:latin typeface="幼圆" pitchFamily="49" charset="-122"/>
                <a:ea typeface="幼圆" pitchFamily="49" charset="-122"/>
              </a:rPr>
              <a:t>心脏按设定频率收缩。</a:t>
            </a:r>
            <a:endParaRPr lang="zh-CN" altLang="en-US" sz="2800" b="1" dirty="0">
              <a:latin typeface="幼圆" pitchFamily="49" charset="-122"/>
              <a:ea typeface="幼圆" pitchFamily="49"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411760" y="2420888"/>
            <a:ext cx="4711546" cy="769441"/>
          </a:xfrm>
          <a:prstGeom prst="rect">
            <a:avLst/>
          </a:prstGeom>
        </p:spPr>
        <p:txBody>
          <a:bodyPr wrap="none">
            <a:spAutoFit/>
          </a:bodyPr>
          <a:lstStyle/>
          <a:p>
            <a:r>
              <a:rPr lang="zh-CN" altLang="en-US" sz="4400" b="1" dirty="0" smtClean="0"/>
              <a:t>神经系统的电活动</a:t>
            </a:r>
            <a:endParaRPr lang="zh-CN" altLang="en-US" sz="4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lenovo\AppData\Roaming\Tencent\Users\35802914\QQ\WinTemp\RichOle\$CV3W45FTNPCHC8Z0EF1Q[1.png"/>
          <p:cNvPicPr>
            <a:picLocks noChangeAspect="1" noChangeArrowheads="1"/>
          </p:cNvPicPr>
          <p:nvPr/>
        </p:nvPicPr>
        <p:blipFill>
          <a:blip r:embed="rId2" cstate="print"/>
          <a:srcRect/>
          <a:stretch>
            <a:fillRect/>
          </a:stretch>
        </p:blipFill>
        <p:spPr bwMode="auto">
          <a:xfrm>
            <a:off x="0" y="0"/>
            <a:ext cx="4419600" cy="6581775"/>
          </a:xfrm>
          <a:prstGeom prst="rect">
            <a:avLst/>
          </a:prstGeom>
          <a:noFill/>
        </p:spPr>
      </p:pic>
      <p:pic>
        <p:nvPicPr>
          <p:cNvPr id="1026" name="Picture 2"/>
          <p:cNvPicPr>
            <a:picLocks noChangeAspect="1" noChangeArrowheads="1"/>
          </p:cNvPicPr>
          <p:nvPr/>
        </p:nvPicPr>
        <p:blipFill>
          <a:blip r:embed="rId3" cstate="print"/>
          <a:srcRect/>
          <a:stretch>
            <a:fillRect/>
          </a:stretch>
        </p:blipFill>
        <p:spPr bwMode="auto">
          <a:xfrm>
            <a:off x="6300192" y="0"/>
            <a:ext cx="2399596" cy="6461770"/>
          </a:xfrm>
          <a:prstGeom prst="rect">
            <a:avLst/>
          </a:prstGeom>
          <a:noFill/>
          <a:ln w="9525">
            <a:noFill/>
            <a:miter lim="800000"/>
            <a:headEnd/>
            <a:tailEnd/>
          </a:ln>
        </p:spPr>
      </p:pic>
      <p:cxnSp>
        <p:nvCxnSpPr>
          <p:cNvPr id="7" name="直接箭头连接符 6"/>
          <p:cNvCxnSpPr/>
          <p:nvPr/>
        </p:nvCxnSpPr>
        <p:spPr>
          <a:xfrm>
            <a:off x="3707904" y="1196752"/>
            <a:ext cx="2592288" cy="4608512"/>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3c1703fe8d.site.internapcdn.net/newman/gfx/news/hires/2013/1-mappingtheen.jpg"/>
          <p:cNvPicPr>
            <a:picLocks noChangeAspect="1" noChangeArrowheads="1"/>
          </p:cNvPicPr>
          <p:nvPr/>
        </p:nvPicPr>
        <p:blipFill>
          <a:blip r:embed="rId2" cstate="print"/>
          <a:srcRect/>
          <a:stretch>
            <a:fillRect/>
          </a:stretch>
        </p:blipFill>
        <p:spPr bwMode="auto">
          <a:xfrm>
            <a:off x="145540" y="836712"/>
            <a:ext cx="8890956" cy="5927304"/>
          </a:xfrm>
          <a:prstGeom prst="rect">
            <a:avLst/>
          </a:prstGeom>
          <a:noFill/>
        </p:spPr>
      </p:pic>
      <p:sp>
        <p:nvSpPr>
          <p:cNvPr id="3" name="矩形 2"/>
          <p:cNvSpPr/>
          <p:nvPr/>
        </p:nvSpPr>
        <p:spPr>
          <a:xfrm>
            <a:off x="3347864" y="118373"/>
            <a:ext cx="2031325" cy="646331"/>
          </a:xfrm>
          <a:prstGeom prst="rect">
            <a:avLst/>
          </a:prstGeom>
        </p:spPr>
        <p:txBody>
          <a:bodyPr wrap="none">
            <a:spAutoFit/>
          </a:bodyPr>
          <a:lstStyle/>
          <a:p>
            <a:r>
              <a:rPr lang="zh-CN" altLang="en-US" sz="3600" dirty="0" smtClean="0">
                <a:solidFill>
                  <a:srgbClr val="0033CC"/>
                </a:solidFill>
                <a:latin typeface="华文新魏" pitchFamily="2" charset="-122"/>
                <a:ea typeface="华文新魏" pitchFamily="2" charset="-122"/>
              </a:rPr>
              <a:t>神经网络</a:t>
            </a:r>
            <a:endParaRPr lang="en-US" altLang="zh-CN" sz="3600" dirty="0" smtClean="0">
              <a:solidFill>
                <a:srgbClr val="0033CC"/>
              </a:solidFill>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descr="C:\Users\lenovo\AppData\Roaming\Tencent\Users\35802914\QQ\WinTemp\RichOle\UQ{GD%QEYH$(F{SZ(4}Z2UH.png"/>
          <p:cNvPicPr>
            <a:picLocks noChangeAspect="1" noChangeArrowheads="1"/>
          </p:cNvPicPr>
          <p:nvPr/>
        </p:nvPicPr>
        <p:blipFill>
          <a:blip r:embed="rId2" cstate="print"/>
          <a:srcRect/>
          <a:stretch>
            <a:fillRect/>
          </a:stretch>
        </p:blipFill>
        <p:spPr bwMode="auto">
          <a:xfrm>
            <a:off x="323528" y="980728"/>
            <a:ext cx="6074643" cy="4541730"/>
          </a:xfrm>
          <a:prstGeom prst="rect">
            <a:avLst/>
          </a:prstGeom>
          <a:noFill/>
        </p:spPr>
      </p:pic>
      <p:pic>
        <p:nvPicPr>
          <p:cNvPr id="48131" name="Picture 3" descr="https://faculty.washington.edu/chudler/gif/ioncon.gif"/>
          <p:cNvPicPr>
            <a:picLocks noChangeAspect="1" noChangeArrowheads="1"/>
          </p:cNvPicPr>
          <p:nvPr/>
        </p:nvPicPr>
        <p:blipFill>
          <a:blip r:embed="rId3" cstate="print"/>
          <a:srcRect/>
          <a:stretch>
            <a:fillRect/>
          </a:stretch>
        </p:blipFill>
        <p:spPr bwMode="auto">
          <a:xfrm>
            <a:off x="6948264" y="836712"/>
            <a:ext cx="1581150" cy="1828800"/>
          </a:xfrm>
          <a:prstGeom prst="rect">
            <a:avLst/>
          </a:prstGeom>
          <a:noFill/>
        </p:spPr>
      </p:pic>
      <p:sp>
        <p:nvSpPr>
          <p:cNvPr id="5" name="矩形 4"/>
          <p:cNvSpPr/>
          <p:nvPr/>
        </p:nvSpPr>
        <p:spPr>
          <a:xfrm>
            <a:off x="2339752" y="188640"/>
            <a:ext cx="5262979" cy="646331"/>
          </a:xfrm>
          <a:prstGeom prst="rect">
            <a:avLst/>
          </a:prstGeom>
        </p:spPr>
        <p:txBody>
          <a:bodyPr wrap="none">
            <a:spAutoFit/>
          </a:bodyPr>
          <a:lstStyle/>
          <a:p>
            <a:r>
              <a:rPr lang="zh-CN" altLang="en-US" sz="3600" dirty="0" smtClean="0">
                <a:solidFill>
                  <a:srgbClr val="0033CC"/>
                </a:solidFill>
                <a:latin typeface="华文新魏" pitchFamily="2" charset="-122"/>
                <a:ea typeface="华文新魏" pitchFamily="2" charset="-122"/>
              </a:rPr>
              <a:t>神经元胞体内外带电离子</a:t>
            </a:r>
            <a:endParaRPr lang="en-US" altLang="zh-CN" sz="3600" dirty="0" smtClean="0">
              <a:solidFill>
                <a:srgbClr val="0033CC"/>
              </a:solidFill>
              <a:latin typeface="华文新魏" pitchFamily="2" charset="-122"/>
              <a:ea typeface="华文新魏" pitchFamily="2" charset="-122"/>
            </a:endParaRPr>
          </a:p>
        </p:txBody>
      </p:sp>
      <p:sp>
        <p:nvSpPr>
          <p:cNvPr id="7" name="矩形 6"/>
          <p:cNvSpPr/>
          <p:nvPr/>
        </p:nvSpPr>
        <p:spPr>
          <a:xfrm>
            <a:off x="755576" y="5877272"/>
            <a:ext cx="7740352" cy="830997"/>
          </a:xfrm>
          <a:prstGeom prst="rect">
            <a:avLst/>
          </a:prstGeom>
        </p:spPr>
        <p:txBody>
          <a:bodyPr wrap="square">
            <a:spAutoFit/>
          </a:bodyPr>
          <a:lstStyle/>
          <a:p>
            <a:r>
              <a:rPr lang="zh-CN" altLang="en-US" sz="2400" dirty="0" smtClean="0">
                <a:latin typeface="华文新魏" pitchFamily="2" charset="-122"/>
                <a:ea typeface="华文新魏" pitchFamily="2" charset="-122"/>
              </a:rPr>
              <a:t>         神经元胞体内外带电离子的有序流动是其实现功能的基础，也是我们测量神经元电活动的基础。</a:t>
            </a:r>
            <a:endParaRPr lang="en-US" altLang="zh-CN" sz="2400" dirty="0" smtClean="0">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tshirtmaker.me/wp-content/uploads/file-neuron-svg-wikimedia-commons-diagram-of.png"/>
          <p:cNvPicPr>
            <a:picLocks noChangeAspect="1" noChangeArrowheads="1"/>
          </p:cNvPicPr>
          <p:nvPr/>
        </p:nvPicPr>
        <p:blipFill>
          <a:blip r:embed="rId2" cstate="print"/>
          <a:srcRect/>
          <a:stretch>
            <a:fillRect/>
          </a:stretch>
        </p:blipFill>
        <p:spPr bwMode="auto">
          <a:xfrm>
            <a:off x="2555776" y="836712"/>
            <a:ext cx="4488380" cy="2412505"/>
          </a:xfrm>
          <a:prstGeom prst="rect">
            <a:avLst/>
          </a:prstGeom>
          <a:noFill/>
        </p:spPr>
      </p:pic>
      <p:pic>
        <p:nvPicPr>
          <p:cNvPr id="3" name="Picture 2" descr="https://www.moleculardevices.com/sites/default/files/images/page/what-is-action-potential.jpg"/>
          <p:cNvPicPr>
            <a:picLocks noChangeAspect="1" noChangeArrowheads="1"/>
          </p:cNvPicPr>
          <p:nvPr/>
        </p:nvPicPr>
        <p:blipFill>
          <a:blip r:embed="rId3" cstate="print"/>
          <a:srcRect/>
          <a:stretch>
            <a:fillRect/>
          </a:stretch>
        </p:blipFill>
        <p:spPr bwMode="auto">
          <a:xfrm>
            <a:off x="827584" y="3429000"/>
            <a:ext cx="3384376" cy="3131982"/>
          </a:xfrm>
          <a:prstGeom prst="rect">
            <a:avLst/>
          </a:prstGeom>
          <a:noFill/>
        </p:spPr>
      </p:pic>
      <p:pic>
        <p:nvPicPr>
          <p:cNvPr id="4" name="Picture 4" descr="https://faculty.washington.edu/chudler/ap3.gif"/>
          <p:cNvPicPr>
            <a:picLocks noChangeAspect="1" noChangeArrowheads="1"/>
          </p:cNvPicPr>
          <p:nvPr/>
        </p:nvPicPr>
        <p:blipFill>
          <a:blip r:embed="rId4" cstate="print"/>
          <a:srcRect/>
          <a:stretch>
            <a:fillRect/>
          </a:stretch>
        </p:blipFill>
        <p:spPr bwMode="auto">
          <a:xfrm>
            <a:off x="4716016" y="3789040"/>
            <a:ext cx="4171321" cy="2316485"/>
          </a:xfrm>
          <a:prstGeom prst="rect">
            <a:avLst/>
          </a:prstGeom>
          <a:noFill/>
        </p:spPr>
      </p:pic>
      <p:sp>
        <p:nvSpPr>
          <p:cNvPr id="5" name="矩形 4"/>
          <p:cNvSpPr/>
          <p:nvPr/>
        </p:nvSpPr>
        <p:spPr>
          <a:xfrm>
            <a:off x="3131840" y="0"/>
            <a:ext cx="3877985" cy="646331"/>
          </a:xfrm>
          <a:prstGeom prst="rect">
            <a:avLst/>
          </a:prstGeom>
        </p:spPr>
        <p:txBody>
          <a:bodyPr wrap="none">
            <a:spAutoFit/>
          </a:bodyPr>
          <a:lstStyle/>
          <a:p>
            <a:r>
              <a:rPr lang="zh-CN" altLang="en-US" sz="3600" dirty="0">
                <a:solidFill>
                  <a:srgbClr val="0033CC"/>
                </a:solidFill>
                <a:latin typeface="华文新魏" pitchFamily="2" charset="-122"/>
                <a:ea typeface="华文新魏" pitchFamily="2" charset="-122"/>
              </a:rPr>
              <a:t>神经元和动作电位</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www.researchgate.net/publication/324229756/figure/download/fig1/AS:612287031308289@1522992012648/Biological-neuron-and-synapse.png"/>
          <p:cNvPicPr>
            <a:picLocks noChangeAspect="1" noChangeArrowheads="1"/>
          </p:cNvPicPr>
          <p:nvPr/>
        </p:nvPicPr>
        <p:blipFill>
          <a:blip r:embed="rId2" cstate="print"/>
          <a:srcRect/>
          <a:stretch>
            <a:fillRect/>
          </a:stretch>
        </p:blipFill>
        <p:spPr bwMode="auto">
          <a:xfrm>
            <a:off x="611560" y="1916832"/>
            <a:ext cx="8096250" cy="3448051"/>
          </a:xfrm>
          <a:prstGeom prst="rect">
            <a:avLst/>
          </a:prstGeom>
          <a:noFill/>
        </p:spPr>
      </p:pic>
      <p:sp>
        <p:nvSpPr>
          <p:cNvPr id="5" name="矩形 4"/>
          <p:cNvSpPr/>
          <p:nvPr/>
        </p:nvSpPr>
        <p:spPr>
          <a:xfrm>
            <a:off x="3059832" y="332656"/>
            <a:ext cx="2954655" cy="646331"/>
          </a:xfrm>
          <a:prstGeom prst="rect">
            <a:avLst/>
          </a:prstGeom>
        </p:spPr>
        <p:txBody>
          <a:bodyPr wrap="none">
            <a:spAutoFit/>
          </a:bodyPr>
          <a:lstStyle/>
          <a:p>
            <a:r>
              <a:rPr lang="zh-CN" altLang="en-US" sz="3600" dirty="0" smtClean="0">
                <a:solidFill>
                  <a:srgbClr val="0033CC"/>
                </a:solidFill>
                <a:latin typeface="华文新魏" pitchFamily="2" charset="-122"/>
                <a:ea typeface="华文新魏" pitchFamily="2" charset="-122"/>
              </a:rPr>
              <a:t>动作电位传递</a:t>
            </a:r>
            <a:endParaRPr lang="zh-CN" altLang="en-US" sz="3600" dirty="0">
              <a:solidFill>
                <a:srgbClr val="0033CC"/>
              </a:solidFill>
              <a:latin typeface="华文新魏" pitchFamily="2" charset="-122"/>
              <a:ea typeface="华文新魏"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362" name="Picture 2" descr="墨粉载体珠"/>
          <p:cNvPicPr>
            <a:picLocks noChangeAspect="1" noChangeArrowheads="1"/>
          </p:cNvPicPr>
          <p:nvPr/>
        </p:nvPicPr>
        <p:blipFill>
          <a:blip r:embed="rId4" cstate="print"/>
          <a:srcRect/>
          <a:stretch>
            <a:fillRect/>
          </a:stretch>
        </p:blipFill>
        <p:spPr bwMode="auto">
          <a:xfrm>
            <a:off x="6443663" y="3213100"/>
            <a:ext cx="1655762" cy="1552575"/>
          </a:xfrm>
          <a:prstGeom prst="rect">
            <a:avLst/>
          </a:prstGeom>
          <a:noFill/>
        </p:spPr>
      </p:pic>
      <p:sp>
        <p:nvSpPr>
          <p:cNvPr id="15363" name="Rectangle 3"/>
          <p:cNvSpPr>
            <a:spLocks noGrp="1" noChangeArrowheads="1"/>
          </p:cNvSpPr>
          <p:nvPr>
            <p:ph type="ctrTitle"/>
          </p:nvPr>
        </p:nvSpPr>
        <p:spPr>
          <a:xfrm>
            <a:off x="1763713" y="404813"/>
            <a:ext cx="6048375" cy="522287"/>
          </a:xfrm>
        </p:spPr>
        <p:txBody>
          <a:bodyPr>
            <a:normAutofit fontScale="90000"/>
          </a:bodyPr>
          <a:lstStyle/>
          <a:p>
            <a:pPr algn="l">
              <a:buFontTx/>
              <a:buChar char="§"/>
            </a:pPr>
            <a:r>
              <a:rPr lang="en-US" altLang="zh-CN" sz="3600" b="0">
                <a:solidFill>
                  <a:srgbClr val="0000CC"/>
                </a:solidFill>
                <a:latin typeface="华文新魏" pitchFamily="2" charset="-122"/>
                <a:ea typeface="华文新魏" pitchFamily="2" charset="-122"/>
              </a:rPr>
              <a:t>1  </a:t>
            </a:r>
            <a:r>
              <a:rPr lang="zh-CN" altLang="en-US" sz="3600" b="0">
                <a:solidFill>
                  <a:srgbClr val="0000CC"/>
                </a:solidFill>
                <a:latin typeface="华文新魏" pitchFamily="2" charset="-122"/>
                <a:ea typeface="华文新魏" pitchFamily="2" charset="-122"/>
              </a:rPr>
              <a:t>电荷（</a:t>
            </a:r>
            <a:r>
              <a:rPr lang="en-US" altLang="zh-CN" sz="3600" b="0">
                <a:solidFill>
                  <a:srgbClr val="0000CC"/>
                </a:solidFill>
                <a:latin typeface="华文新魏" pitchFamily="2" charset="-122"/>
                <a:ea typeface="华文新魏" pitchFamily="2" charset="-122"/>
              </a:rPr>
              <a:t>Electric Charge</a:t>
            </a:r>
            <a:r>
              <a:rPr lang="zh-CN" altLang="en-US" sz="3600" b="0">
                <a:solidFill>
                  <a:srgbClr val="0000CC"/>
                </a:solidFill>
                <a:latin typeface="华文新魏" pitchFamily="2" charset="-122"/>
                <a:ea typeface="华文新魏" pitchFamily="2" charset="-122"/>
              </a:rPr>
              <a:t>）</a:t>
            </a:r>
          </a:p>
        </p:txBody>
      </p:sp>
      <p:sp>
        <p:nvSpPr>
          <p:cNvPr id="15364" name="Rectangle 4"/>
          <p:cNvSpPr>
            <a:spLocks noChangeArrowheads="1"/>
          </p:cNvSpPr>
          <p:nvPr/>
        </p:nvSpPr>
        <p:spPr bwMode="auto">
          <a:xfrm>
            <a:off x="250825" y="981075"/>
            <a:ext cx="2930525" cy="579438"/>
          </a:xfrm>
          <a:prstGeom prst="rect">
            <a:avLst/>
          </a:prstGeom>
          <a:noFill/>
          <a:ln w="9525">
            <a:noFill/>
            <a:miter lim="800000"/>
            <a:headEnd/>
            <a:tailEnd/>
          </a:ln>
          <a:effectLst/>
        </p:spPr>
        <p:txBody>
          <a:bodyPr>
            <a:spAutoFit/>
          </a:bodyPr>
          <a:lstStyle/>
          <a:p>
            <a:r>
              <a:rPr kumimoji="1" lang="en-US" altLang="zh-CN" sz="3200" b="1">
                <a:solidFill>
                  <a:srgbClr val="993300"/>
                </a:solidFill>
                <a:latin typeface="华文新魏" pitchFamily="2" charset="-122"/>
                <a:ea typeface="华文新魏" pitchFamily="2" charset="-122"/>
              </a:rPr>
              <a:t>1</a:t>
            </a:r>
            <a:r>
              <a:rPr kumimoji="1" lang="zh-CN" altLang="en-US" sz="3200" b="1">
                <a:solidFill>
                  <a:srgbClr val="993300"/>
                </a:solidFill>
                <a:latin typeface="华文新魏" pitchFamily="2" charset="-122"/>
                <a:ea typeface="华文新魏" pitchFamily="2" charset="-122"/>
              </a:rPr>
              <a:t>、两种电荷</a:t>
            </a:r>
          </a:p>
        </p:txBody>
      </p:sp>
      <p:sp>
        <p:nvSpPr>
          <p:cNvPr id="15368" name="Rectangle 8"/>
          <p:cNvSpPr>
            <a:spLocks noChangeArrowheads="1"/>
          </p:cNvSpPr>
          <p:nvPr/>
        </p:nvSpPr>
        <p:spPr bwMode="auto">
          <a:xfrm>
            <a:off x="1331913" y="3284538"/>
            <a:ext cx="2673350" cy="519112"/>
          </a:xfrm>
          <a:prstGeom prst="rect">
            <a:avLst/>
          </a:prstGeom>
          <a:noFill/>
          <a:ln w="9525">
            <a:noFill/>
            <a:miter lim="800000"/>
            <a:headEnd/>
            <a:tailEnd/>
          </a:ln>
          <a:effectLst/>
        </p:spPr>
        <p:txBody>
          <a:bodyPr wrap="none">
            <a:spAutoFit/>
          </a:bodyPr>
          <a:lstStyle/>
          <a:p>
            <a:r>
              <a:rPr kumimoji="1" lang="zh-CN" altLang="en-US" sz="2800" b="1" dirty="0">
                <a:solidFill>
                  <a:srgbClr val="0000FF"/>
                </a:solidFill>
                <a:latin typeface="华文新魏" pitchFamily="2" charset="-122"/>
                <a:ea typeface="华文新魏" pitchFamily="2" charset="-122"/>
              </a:rPr>
              <a:t>正电荷和负电荷</a:t>
            </a:r>
          </a:p>
        </p:txBody>
      </p:sp>
      <p:sp>
        <p:nvSpPr>
          <p:cNvPr id="15369" name="Rectangle 9"/>
          <p:cNvSpPr>
            <a:spLocks noChangeArrowheads="1"/>
          </p:cNvSpPr>
          <p:nvPr/>
        </p:nvSpPr>
        <p:spPr bwMode="auto">
          <a:xfrm>
            <a:off x="395288" y="3860800"/>
            <a:ext cx="3708400" cy="579438"/>
          </a:xfrm>
          <a:prstGeom prst="rect">
            <a:avLst/>
          </a:prstGeom>
          <a:noFill/>
          <a:ln w="9525">
            <a:noFill/>
            <a:miter lim="800000"/>
            <a:headEnd/>
            <a:tailEnd/>
          </a:ln>
          <a:effectLst/>
        </p:spPr>
        <p:txBody>
          <a:bodyPr>
            <a:spAutoFit/>
          </a:bodyPr>
          <a:lstStyle/>
          <a:p>
            <a:r>
              <a:rPr kumimoji="1" lang="en-US" altLang="zh-CN" sz="3200" b="1">
                <a:solidFill>
                  <a:srgbClr val="993300"/>
                </a:solidFill>
                <a:latin typeface="华文新魏" pitchFamily="2" charset="-122"/>
                <a:ea typeface="华文新魏" pitchFamily="2" charset="-122"/>
              </a:rPr>
              <a:t>2</a:t>
            </a:r>
            <a:r>
              <a:rPr kumimoji="1" lang="zh-CN" altLang="en-US" sz="3200" b="1">
                <a:solidFill>
                  <a:srgbClr val="993300"/>
                </a:solidFill>
                <a:latin typeface="华文新魏" pitchFamily="2" charset="-122"/>
                <a:ea typeface="华文新魏" pitchFamily="2" charset="-122"/>
              </a:rPr>
              <a:t>、导体与绝缘体</a:t>
            </a:r>
          </a:p>
        </p:txBody>
      </p:sp>
      <p:pic>
        <p:nvPicPr>
          <p:cNvPr id="15370" name="Picture 10" descr="flash1"/>
          <p:cNvPicPr>
            <a:picLocks noChangeAspect="1" noChangeArrowheads="1"/>
          </p:cNvPicPr>
          <p:nvPr/>
        </p:nvPicPr>
        <p:blipFill>
          <a:blip r:embed="rId5" cstate="print"/>
          <a:srcRect/>
          <a:stretch>
            <a:fillRect/>
          </a:stretch>
        </p:blipFill>
        <p:spPr bwMode="auto">
          <a:xfrm>
            <a:off x="5003800" y="1268413"/>
            <a:ext cx="1563688" cy="1452562"/>
          </a:xfrm>
          <a:prstGeom prst="rect">
            <a:avLst/>
          </a:prstGeom>
          <a:noFill/>
        </p:spPr>
      </p:pic>
      <p:pic>
        <p:nvPicPr>
          <p:cNvPr id="15371" name="Picture 11" descr="comb2"/>
          <p:cNvPicPr>
            <a:picLocks noChangeAspect="1" noChangeArrowheads="1"/>
          </p:cNvPicPr>
          <p:nvPr/>
        </p:nvPicPr>
        <p:blipFill>
          <a:blip r:embed="rId6" cstate="print"/>
          <a:srcRect/>
          <a:stretch>
            <a:fillRect/>
          </a:stretch>
        </p:blipFill>
        <p:spPr bwMode="auto">
          <a:xfrm>
            <a:off x="7019925" y="1271588"/>
            <a:ext cx="1584325" cy="1500187"/>
          </a:xfrm>
          <a:prstGeom prst="rect">
            <a:avLst/>
          </a:prstGeom>
          <a:noFill/>
        </p:spPr>
      </p:pic>
      <p:sp>
        <p:nvSpPr>
          <p:cNvPr id="15372" name="Text Box 12"/>
          <p:cNvSpPr txBox="1">
            <a:spLocks noChangeArrowheads="1"/>
          </p:cNvSpPr>
          <p:nvPr/>
        </p:nvSpPr>
        <p:spPr bwMode="auto">
          <a:xfrm>
            <a:off x="5795963" y="4797425"/>
            <a:ext cx="3051175" cy="1616075"/>
          </a:xfrm>
          <a:prstGeom prst="rect">
            <a:avLst/>
          </a:prstGeom>
          <a:noFill/>
          <a:ln w="9525">
            <a:noFill/>
            <a:miter lim="800000"/>
            <a:headEnd/>
            <a:tailEnd/>
          </a:ln>
          <a:effectLst/>
        </p:spPr>
        <p:txBody>
          <a:bodyPr>
            <a:spAutoFit/>
          </a:bodyPr>
          <a:lstStyle/>
          <a:p>
            <a:pPr>
              <a:lnSpc>
                <a:spcPct val="125000"/>
              </a:lnSpc>
              <a:spcBef>
                <a:spcPct val="50000"/>
              </a:spcBef>
            </a:pPr>
            <a:r>
              <a:rPr kumimoji="1" lang="zh-CN" altLang="en-US" sz="2000" b="1">
                <a:solidFill>
                  <a:srgbClr val="993300"/>
                </a:solidFill>
                <a:latin typeface="华文新魏" pitchFamily="2" charset="-122"/>
                <a:ea typeface="华文新魏" pitchFamily="2" charset="-122"/>
              </a:rPr>
              <a:t>静电</a:t>
            </a:r>
            <a:r>
              <a:rPr kumimoji="1" lang="zh-CN" altLang="en-US" sz="2000" b="1">
                <a:solidFill>
                  <a:srgbClr val="0000CC"/>
                </a:solidFill>
                <a:latin typeface="华文新魏" pitchFamily="2" charset="-122"/>
                <a:ea typeface="华文新魏" pitchFamily="2" charset="-122"/>
              </a:rPr>
              <a:t>的应用</a:t>
            </a:r>
            <a:r>
              <a:rPr kumimoji="1" lang="en-US" altLang="zh-CN" sz="2000" b="1">
                <a:solidFill>
                  <a:srgbClr val="0000CC"/>
                </a:solidFill>
                <a:latin typeface="华文宋体"/>
                <a:ea typeface="华文新魏" pitchFamily="2" charset="-122"/>
              </a:rPr>
              <a:t>——</a:t>
            </a:r>
            <a:r>
              <a:rPr kumimoji="1" lang="zh-CN" altLang="en-US" sz="2000" b="1">
                <a:solidFill>
                  <a:srgbClr val="993300"/>
                </a:solidFill>
                <a:latin typeface="华文新魏" pitchFamily="2" charset="-122"/>
                <a:ea typeface="华文新魏" pitchFamily="2" charset="-122"/>
              </a:rPr>
              <a:t>墨粉借助静电吸引粘着在静电复印机的小载体珠上。珠的直径约</a:t>
            </a:r>
            <a:r>
              <a:rPr kumimoji="1" lang="en-US" altLang="zh-CN" sz="2000" b="1">
                <a:solidFill>
                  <a:srgbClr val="993300"/>
                </a:solidFill>
                <a:latin typeface="华文新魏" pitchFamily="2" charset="-122"/>
                <a:ea typeface="华文新魏" pitchFamily="2" charset="-122"/>
              </a:rPr>
              <a:t>0.3mm</a:t>
            </a:r>
          </a:p>
        </p:txBody>
      </p:sp>
      <p:sp>
        <p:nvSpPr>
          <p:cNvPr id="15373" name="Text Box 13"/>
          <p:cNvSpPr txBox="1">
            <a:spLocks noChangeArrowheads="1"/>
          </p:cNvSpPr>
          <p:nvPr/>
        </p:nvSpPr>
        <p:spPr bwMode="auto">
          <a:xfrm>
            <a:off x="971550" y="1628775"/>
            <a:ext cx="3816350" cy="1552575"/>
          </a:xfrm>
          <a:prstGeom prst="rect">
            <a:avLst/>
          </a:prstGeom>
          <a:noFill/>
          <a:ln w="9525">
            <a:noFill/>
            <a:miter lim="800000"/>
            <a:headEnd/>
            <a:tailEnd/>
          </a:ln>
          <a:effectLst/>
        </p:spPr>
        <p:txBody>
          <a:bodyPr lIns="90000" tIns="46800" rIns="90000" bIns="46800">
            <a:spAutoFit/>
          </a:bodyPr>
          <a:lstStyle/>
          <a:p>
            <a:pPr lvl="1"/>
            <a:r>
              <a:rPr kumimoji="1" lang="zh-CN" altLang="en-US" sz="2400" b="1">
                <a:ea typeface="华文新魏" pitchFamily="2" charset="-122"/>
              </a:rPr>
              <a:t>生活中的带电现象</a:t>
            </a:r>
            <a:r>
              <a:rPr kumimoji="1" lang="en-US" altLang="zh-CN" sz="2400" b="1">
                <a:ea typeface="华文新魏" pitchFamily="2" charset="-122"/>
              </a:rPr>
              <a:t>——</a:t>
            </a:r>
          </a:p>
          <a:p>
            <a:pPr lvl="1"/>
            <a:r>
              <a:rPr kumimoji="1" lang="en-US" altLang="zh-CN" b="1"/>
              <a:t>         </a:t>
            </a:r>
            <a:r>
              <a:rPr kumimoji="1" lang="zh-CN" altLang="en-US" sz="2400">
                <a:ea typeface="华文新魏" pitchFamily="2" charset="-122"/>
              </a:rPr>
              <a:t>干燥天气，接触金属把手放电；衣服摩擦发出电火花；闪电；</a:t>
            </a:r>
            <a:endParaRPr kumimoji="1" lang="zh-CN" altLang="en-US" sz="2400" b="1">
              <a:solidFill>
                <a:srgbClr val="000000"/>
              </a:solidFill>
              <a:latin typeface="华文新魏" pitchFamily="2" charset="-122"/>
              <a:ea typeface="华文新魏" pitchFamily="2" charset="-122"/>
            </a:endParaRPr>
          </a:p>
        </p:txBody>
      </p:sp>
      <p:sp>
        <p:nvSpPr>
          <p:cNvPr id="15374" name="Text Box 14"/>
          <p:cNvSpPr txBox="1">
            <a:spLocks noChangeArrowheads="1"/>
          </p:cNvSpPr>
          <p:nvPr/>
        </p:nvSpPr>
        <p:spPr bwMode="auto">
          <a:xfrm>
            <a:off x="684213" y="4508500"/>
            <a:ext cx="5257800" cy="1920875"/>
          </a:xfrm>
          <a:prstGeom prst="rect">
            <a:avLst/>
          </a:prstGeom>
          <a:noFill/>
          <a:ln w="9525">
            <a:noFill/>
            <a:miter lim="800000"/>
            <a:headEnd/>
            <a:tailEnd/>
          </a:ln>
          <a:effectLst/>
        </p:spPr>
        <p:txBody>
          <a:bodyPr>
            <a:spAutoFit/>
          </a:bodyPr>
          <a:lstStyle/>
          <a:p>
            <a:pPr>
              <a:lnSpc>
                <a:spcPct val="125000"/>
              </a:lnSpc>
              <a:spcBef>
                <a:spcPct val="50000"/>
              </a:spcBef>
            </a:pPr>
            <a:r>
              <a:rPr kumimoji="1" lang="en-US" altLang="zh-CN" sz="2000" b="1" dirty="0">
                <a:ea typeface="华文新魏" pitchFamily="2" charset="-122"/>
              </a:rPr>
              <a:t>       </a:t>
            </a:r>
            <a:r>
              <a:rPr kumimoji="1" lang="zh-CN" altLang="en-US" sz="2400" b="1" dirty="0">
                <a:ea typeface="华文新魏" pitchFamily="2" charset="-122"/>
              </a:rPr>
              <a:t>某些材料中，存在能自由移动的电荷，称为导体，例如</a:t>
            </a:r>
            <a:r>
              <a:rPr kumimoji="1" lang="en-US" altLang="zh-CN" sz="2400" b="1" dirty="0">
                <a:ea typeface="华文新魏" pitchFamily="2" charset="-122"/>
              </a:rPr>
              <a:t>…</a:t>
            </a:r>
            <a:r>
              <a:rPr kumimoji="1" lang="zh-CN" altLang="en-US" sz="2400" b="1" dirty="0">
                <a:ea typeface="华文新魏" pitchFamily="2" charset="-122"/>
              </a:rPr>
              <a:t>；另一些材料中没有能自由移动的电荷，称为非导体或绝缘体。</a:t>
            </a:r>
            <a:r>
              <a:rPr kumimoji="1" lang="zh-CN" altLang="en-US" sz="2400" b="1" dirty="0">
                <a:solidFill>
                  <a:srgbClr val="993300"/>
                </a:solidFill>
                <a:ea typeface="华文新魏" pitchFamily="2" charset="-122"/>
              </a:rPr>
              <a:t>半导体、超导体</a:t>
            </a:r>
            <a:endParaRPr kumimoji="1" lang="zh-CN" altLang="en-US" sz="2400" b="1" dirty="0">
              <a:latin typeface="华文新魏" pitchFamily="2" charset="-122"/>
              <a:ea typeface="华文新魏" pitchFamily="2" charset="-122"/>
            </a:endParaRPr>
          </a:p>
        </p:txBody>
      </p:sp>
      <p:graphicFrame>
        <p:nvGraphicFramePr>
          <p:cNvPr id="15375" name="Object 15"/>
          <p:cNvGraphicFramePr>
            <a:graphicFrameLocks noChangeAspect="1"/>
          </p:cNvGraphicFramePr>
          <p:nvPr/>
        </p:nvGraphicFramePr>
        <p:xfrm>
          <a:off x="5795963" y="3141663"/>
          <a:ext cx="2898775" cy="3168650"/>
        </p:xfrm>
        <a:graphic>
          <a:graphicData uri="http://schemas.openxmlformats.org/presentationml/2006/ole">
            <mc:AlternateContent xmlns:mc="http://schemas.openxmlformats.org/markup-compatibility/2006">
              <mc:Choice xmlns:v="urn:schemas-microsoft-com:vml" Requires="v">
                <p:oleObj spid="_x0000_s44035" name="Photo Editor 照片" r:id="rId7" imgW="12504762" imgH="13689336" progId="MSPhotoEd.3">
                  <p:embed/>
                </p:oleObj>
              </mc:Choice>
              <mc:Fallback>
                <p:oleObj name="Photo Editor 照片" r:id="rId7" imgW="12504762" imgH="13689336" progId="MSPhotoEd.3">
                  <p:embed/>
                  <p:pic>
                    <p:nvPicPr>
                      <p:cNvPr id="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963" y="3141663"/>
                        <a:ext cx="2898775" cy="316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5371"/>
                                        </p:tgtEl>
                                        <p:attrNameLst>
                                          <p:attrName>style.visibility</p:attrName>
                                        </p:attrNameLst>
                                      </p:cBhvr>
                                      <p:to>
                                        <p:strVal val="visible"/>
                                      </p:to>
                                    </p:set>
                                    <p:animEffect transition="in" filter="box(in)">
                                      <p:cBhvr>
                                        <p:cTn id="7" dur="500"/>
                                        <p:tgtEl>
                                          <p:spTgt spid="153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537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5364"/>
                                        </p:tgtEl>
                                        <p:attrNameLst>
                                          <p:attrName>style.visibility</p:attrName>
                                        </p:attrNameLst>
                                      </p:cBhvr>
                                      <p:to>
                                        <p:strVal val="visible"/>
                                      </p:to>
                                    </p:set>
                                  </p:childTnLst>
                                </p:cTn>
                              </p:par>
                            </p:childTnLst>
                          </p:cTn>
                        </p:par>
                        <p:par>
                          <p:cTn id="16" fill="hold">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15368"/>
                                        </p:tgtEl>
                                        <p:attrNameLst>
                                          <p:attrName>style.visibility</p:attrName>
                                        </p:attrNameLst>
                                      </p:cBhvr>
                                      <p:to>
                                        <p:strVal val="visible"/>
                                      </p:to>
                                    </p:set>
                                    <p:animEffect transition="in" filter="wipe(down)">
                                      <p:cBhvr>
                                        <p:cTn id="19" dur="500"/>
                                        <p:tgtEl>
                                          <p:spTgt spid="1536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499"/>
                                          </p:stCondLst>
                                        </p:cTn>
                                        <p:tgtEl>
                                          <p:spTgt spid="15369"/>
                                        </p:tgtEl>
                                        <p:attrNameLst>
                                          <p:attrName>style.visibility</p:attrName>
                                        </p:attrNameLst>
                                      </p:cBhvr>
                                      <p:to>
                                        <p:strVal val="visible"/>
                                      </p:to>
                                    </p:set>
                                  </p:childTnLst>
                                </p:cTn>
                              </p:par>
                            </p:childTnLst>
                          </p:cTn>
                        </p:par>
                        <p:par>
                          <p:cTn id="24" fill="hold">
                            <p:stCondLst>
                              <p:cond delay="500"/>
                            </p:stCondLst>
                            <p:childTnLst>
                              <p:par>
                                <p:cTn id="25" presetID="3" presetClass="entr" presetSubtype="10" fill="hold" nodeType="afterEffect">
                                  <p:stCondLst>
                                    <p:cond delay="0"/>
                                  </p:stCondLst>
                                  <p:childTnLst>
                                    <p:set>
                                      <p:cBhvr>
                                        <p:cTn id="26" dur="1" fill="hold">
                                          <p:stCondLst>
                                            <p:cond delay="0"/>
                                          </p:stCondLst>
                                        </p:cTn>
                                        <p:tgtEl>
                                          <p:spTgt spid="15362"/>
                                        </p:tgtEl>
                                        <p:attrNameLst>
                                          <p:attrName>style.visibility</p:attrName>
                                        </p:attrNameLst>
                                      </p:cBhvr>
                                      <p:to>
                                        <p:strVal val="visible"/>
                                      </p:to>
                                    </p:set>
                                    <p:animEffect transition="in" filter="blinds(horizontal)">
                                      <p:cBhvr>
                                        <p:cTn id="27" dur="500"/>
                                        <p:tgtEl>
                                          <p:spTgt spid="15362"/>
                                        </p:tgtEl>
                                      </p:cBhvr>
                                    </p:animEffect>
                                  </p:childTnLst>
                                </p:cTn>
                              </p:par>
                            </p:childTnLst>
                          </p:cTn>
                        </p:par>
                        <p:par>
                          <p:cTn id="28" fill="hold">
                            <p:stCondLst>
                              <p:cond delay="1000"/>
                            </p:stCondLst>
                            <p:childTnLst>
                              <p:par>
                                <p:cTn id="29" presetID="1" presetClass="entr" presetSubtype="0" fill="hold" grpId="0" nodeType="afterEffect">
                                  <p:stCondLst>
                                    <p:cond delay="0"/>
                                  </p:stCondLst>
                                  <p:childTnLst>
                                    <p:set>
                                      <p:cBhvr>
                                        <p:cTn id="30" dur="1" fill="hold">
                                          <p:stCondLst>
                                            <p:cond delay="499"/>
                                          </p:stCondLst>
                                        </p:cTn>
                                        <p:tgtEl>
                                          <p:spTgt spid="15372"/>
                                        </p:tgtEl>
                                        <p:attrNameLst>
                                          <p:attrName>style.visibility</p:attrName>
                                        </p:attrNameLst>
                                      </p:cBhvr>
                                      <p:to>
                                        <p:strVal val="visible"/>
                                      </p:to>
                                    </p:se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499"/>
                                          </p:stCondLst>
                                        </p:cTn>
                                        <p:tgtEl>
                                          <p:spTgt spid="15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 grpId="0" autoUpdateAnimBg="0"/>
      <p:bldP spid="15368" grpId="0"/>
      <p:bldP spid="15369" grpId="0" autoUpdateAnimBg="0"/>
      <p:bldP spid="15372" grpId="0" autoUpdateAnimBg="0"/>
      <p:bldP spid="15374" grpId="0"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tatic1.squarespace.com/static/57b313999f7456cee4007fd5/t/57bffad703596e3a2aeaa581/1472543093241/Whole_Cell"/>
          <p:cNvPicPr>
            <a:picLocks noChangeAspect="1" noChangeArrowheads="1"/>
          </p:cNvPicPr>
          <p:nvPr/>
        </p:nvPicPr>
        <p:blipFill>
          <a:blip r:embed="rId2" cstate="print"/>
          <a:srcRect/>
          <a:stretch>
            <a:fillRect/>
          </a:stretch>
        </p:blipFill>
        <p:spPr bwMode="auto">
          <a:xfrm>
            <a:off x="2411760" y="908720"/>
            <a:ext cx="4913967" cy="5754256"/>
          </a:xfrm>
          <a:prstGeom prst="rect">
            <a:avLst/>
          </a:prstGeom>
          <a:noFill/>
        </p:spPr>
      </p:pic>
      <p:sp>
        <p:nvSpPr>
          <p:cNvPr id="5" name="矩形 4"/>
          <p:cNvSpPr/>
          <p:nvPr/>
        </p:nvSpPr>
        <p:spPr>
          <a:xfrm>
            <a:off x="251520" y="188640"/>
            <a:ext cx="4879669" cy="584775"/>
          </a:xfrm>
          <a:prstGeom prst="rect">
            <a:avLst/>
          </a:prstGeom>
        </p:spPr>
        <p:txBody>
          <a:bodyPr wrap="none">
            <a:spAutoFit/>
          </a:bodyPr>
          <a:lstStyle/>
          <a:p>
            <a:r>
              <a:rPr lang="en-US" altLang="zh-CN" sz="3200" b="1" dirty="0" smtClean="0"/>
              <a:t>Intracellular signal recoding</a:t>
            </a:r>
            <a:endParaRPr lang="zh-CN" altLang="en-US" sz="32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s://www.researchgate.net/profile/Elliot_Ludvig/publication/269517554/figure/fig4/AS:295080465321988@1447364073922/Single-unit-recording-A-Schematic-showing-the-placement-of-the-tip-of-an-electrode.png"/>
          <p:cNvPicPr>
            <a:picLocks noChangeAspect="1" noChangeArrowheads="1"/>
          </p:cNvPicPr>
          <p:nvPr/>
        </p:nvPicPr>
        <p:blipFill>
          <a:blip r:embed="rId2" cstate="print"/>
          <a:srcRect/>
          <a:stretch>
            <a:fillRect/>
          </a:stretch>
        </p:blipFill>
        <p:spPr bwMode="auto">
          <a:xfrm>
            <a:off x="539552" y="764704"/>
            <a:ext cx="8096250" cy="5962650"/>
          </a:xfrm>
          <a:prstGeom prst="rect">
            <a:avLst/>
          </a:prstGeom>
          <a:noFill/>
        </p:spPr>
      </p:pic>
      <p:sp>
        <p:nvSpPr>
          <p:cNvPr id="5" name="矩形 4"/>
          <p:cNvSpPr/>
          <p:nvPr/>
        </p:nvSpPr>
        <p:spPr>
          <a:xfrm>
            <a:off x="395536" y="0"/>
            <a:ext cx="4636654" cy="584775"/>
          </a:xfrm>
          <a:prstGeom prst="rect">
            <a:avLst/>
          </a:prstGeom>
        </p:spPr>
        <p:txBody>
          <a:bodyPr wrap="none">
            <a:spAutoFit/>
          </a:bodyPr>
          <a:lstStyle/>
          <a:p>
            <a:r>
              <a:rPr lang="en-US" altLang="zh-CN" sz="3200" b="1" dirty="0" smtClean="0"/>
              <a:t>Action potential recoding</a:t>
            </a:r>
            <a:endParaRPr lang="zh-CN" altLang="en-US" sz="32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www.frontiersin.org/files/Articles/68212/fninf-07-00041-HTML/image_m/fninf-07-00041-g004.jpg"/>
          <p:cNvPicPr>
            <a:picLocks noChangeAspect="1" noChangeArrowheads="1"/>
          </p:cNvPicPr>
          <p:nvPr/>
        </p:nvPicPr>
        <p:blipFill>
          <a:blip r:embed="rId2" cstate="print"/>
          <a:srcRect l="34321"/>
          <a:stretch>
            <a:fillRect/>
          </a:stretch>
        </p:blipFill>
        <p:spPr bwMode="auto">
          <a:xfrm>
            <a:off x="1259632" y="764704"/>
            <a:ext cx="6408712" cy="4142503"/>
          </a:xfrm>
          <a:prstGeom prst="rect">
            <a:avLst/>
          </a:prstGeom>
          <a:noFill/>
        </p:spPr>
      </p:pic>
      <p:sp>
        <p:nvSpPr>
          <p:cNvPr id="5" name="矩形 4"/>
          <p:cNvSpPr/>
          <p:nvPr/>
        </p:nvSpPr>
        <p:spPr>
          <a:xfrm>
            <a:off x="395536" y="0"/>
            <a:ext cx="5108899" cy="584775"/>
          </a:xfrm>
          <a:prstGeom prst="rect">
            <a:avLst/>
          </a:prstGeom>
        </p:spPr>
        <p:txBody>
          <a:bodyPr wrap="none">
            <a:spAutoFit/>
          </a:bodyPr>
          <a:lstStyle/>
          <a:p>
            <a:r>
              <a:rPr lang="en-US" altLang="zh-CN" sz="3200" b="1" dirty="0" smtClean="0"/>
              <a:t>Local field potential recoding</a:t>
            </a:r>
            <a:endParaRPr lang="zh-CN" altLang="en-US" sz="3200"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AutoShape 2" descr="https://sites.google.com/site/hookappsychology2a/_/rsrc/1400681070908/sleepmadelineponitz/stages/brain-wave-patterns-during-sleep.jpg?height=364&amp;width=40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444" name="AutoShape 4" descr="https://sites.google.com/site/hookappsychology2a/_/rsrc/1400681070908/sleepmadelineponitz/stages/brain-wave-patterns-during-sleep.jpg?height=364&amp;width=400"/>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6" name="图片 5" descr="brain-wave-patterns-during-sleep.jpg"/>
          <p:cNvPicPr>
            <a:picLocks noChangeAspect="1"/>
          </p:cNvPicPr>
          <p:nvPr/>
        </p:nvPicPr>
        <p:blipFill>
          <a:blip r:embed="rId2" cstate="print"/>
          <a:stretch>
            <a:fillRect/>
          </a:stretch>
        </p:blipFill>
        <p:spPr>
          <a:xfrm>
            <a:off x="2843808" y="1340768"/>
            <a:ext cx="5544616" cy="5048612"/>
          </a:xfrm>
          <a:prstGeom prst="rect">
            <a:avLst/>
          </a:prstGeom>
        </p:spPr>
      </p:pic>
      <p:sp>
        <p:nvSpPr>
          <p:cNvPr id="7" name="矩形 6"/>
          <p:cNvSpPr/>
          <p:nvPr/>
        </p:nvSpPr>
        <p:spPr>
          <a:xfrm>
            <a:off x="251520" y="188640"/>
            <a:ext cx="6853736" cy="584775"/>
          </a:xfrm>
          <a:prstGeom prst="rect">
            <a:avLst/>
          </a:prstGeom>
        </p:spPr>
        <p:txBody>
          <a:bodyPr wrap="none">
            <a:spAutoFit/>
          </a:bodyPr>
          <a:lstStyle/>
          <a:p>
            <a:r>
              <a:rPr lang="en-US" altLang="zh-CN" sz="3200" b="1" dirty="0" smtClean="0"/>
              <a:t> Electroencephalogram ( EEG ) recoding</a:t>
            </a:r>
            <a:endParaRPr lang="zh-CN" altLang="en-US" sz="3200" b="1" dirty="0"/>
          </a:p>
        </p:txBody>
      </p:sp>
      <p:pic>
        <p:nvPicPr>
          <p:cNvPr id="61446" name="Picture 6" descr="https://anthropologynet.files.wordpress.com/2007/09/electroencephalogram.jpg"/>
          <p:cNvPicPr>
            <a:picLocks noChangeAspect="1" noChangeArrowheads="1"/>
          </p:cNvPicPr>
          <p:nvPr/>
        </p:nvPicPr>
        <p:blipFill>
          <a:blip r:embed="rId3" cstate="print"/>
          <a:srcRect/>
          <a:stretch>
            <a:fillRect/>
          </a:stretch>
        </p:blipFill>
        <p:spPr bwMode="auto">
          <a:xfrm>
            <a:off x="323528" y="1988840"/>
            <a:ext cx="2384285" cy="3060205"/>
          </a:xfrm>
          <a:prstGeom prst="rect">
            <a:avLst/>
          </a:prstGeom>
          <a:noFill/>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323528" y="-171400"/>
            <a:ext cx="8229600" cy="1143000"/>
          </a:xfrm>
        </p:spPr>
        <p:txBody>
          <a:bodyPr/>
          <a:lstStyle/>
          <a:p>
            <a:r>
              <a:rPr lang="en-US" altLang="zh-CN" dirty="0" smtClean="0"/>
              <a:t>Deep brain stimulation (DBS)</a:t>
            </a:r>
            <a:endParaRPr lang="zh-CN" altLang="en-US" dirty="0"/>
          </a:p>
        </p:txBody>
      </p:sp>
      <p:sp>
        <p:nvSpPr>
          <p:cNvPr id="5" name="矩形 4"/>
          <p:cNvSpPr/>
          <p:nvPr/>
        </p:nvSpPr>
        <p:spPr>
          <a:xfrm>
            <a:off x="2051720" y="6093296"/>
            <a:ext cx="5400600" cy="369332"/>
          </a:xfrm>
          <a:prstGeom prst="rect">
            <a:avLst/>
          </a:prstGeom>
        </p:spPr>
        <p:txBody>
          <a:bodyPr wrap="square">
            <a:spAutoFit/>
          </a:bodyPr>
          <a:lstStyle/>
          <a:p>
            <a:r>
              <a:rPr lang="en-US" altLang="zh-CN" dirty="0" smtClean="0"/>
              <a:t>Deep Brain Stimulation (DBS) for Parkinson's Disease</a:t>
            </a:r>
            <a:endParaRPr lang="en-US" altLang="zh-CN" dirty="0"/>
          </a:p>
        </p:txBody>
      </p:sp>
      <p:pic>
        <p:nvPicPr>
          <p:cNvPr id="2" name="Deep Brain Stimulation_ How It Works - YouTub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255" y="908720"/>
            <a:ext cx="7925254" cy="446449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b="1" dirty="0" smtClean="0">
                <a:solidFill>
                  <a:srgbClr val="0033CC"/>
                </a:solidFill>
                <a:latin typeface="幼圆" pitchFamily="49" charset="-122"/>
                <a:ea typeface="幼圆" pitchFamily="49" charset="-122"/>
              </a:rPr>
              <a:t>磁的</a:t>
            </a:r>
            <a:r>
              <a:rPr lang="zh-CN" altLang="en-US" b="1" dirty="0">
                <a:solidFill>
                  <a:srgbClr val="0033CC"/>
                </a:solidFill>
                <a:latin typeface="幼圆" pitchFamily="49" charset="-122"/>
                <a:ea typeface="幼圆" pitchFamily="49" charset="-122"/>
              </a:rPr>
              <a:t>基本理论</a:t>
            </a:r>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fontScale="92500" lnSpcReduction="10000"/>
          </a:bodyPr>
          <a:lstStyle/>
          <a:p>
            <a:pPr marL="342900" indent="-342900">
              <a:lnSpc>
                <a:spcPct val="150000"/>
              </a:lnSpc>
              <a:spcBef>
                <a:spcPct val="20000"/>
              </a:spcBef>
              <a:buFont typeface="Arial" pitchFamily="34" charset="0"/>
              <a:buChar char="•"/>
            </a:pPr>
            <a:r>
              <a:rPr kumimoji="0" lang="zh-CN" altLang="en-US" sz="3200" b="0" i="0" u="none" strike="noStrike" kern="1200" cap="none" spc="0" normalizeH="0" baseline="0" noProof="0" dirty="0" smtClean="0">
                <a:ln>
                  <a:noFill/>
                </a:ln>
                <a:solidFill>
                  <a:schemeClr val="tx1"/>
                </a:solidFill>
                <a:effectLst/>
                <a:uLnTx/>
                <a:uFillTx/>
                <a:latin typeface="+mn-lt"/>
                <a:ea typeface="+mn-ea"/>
                <a:cs typeface="+mn-cs"/>
              </a:rPr>
              <a:t>磁场：</a:t>
            </a:r>
            <a:r>
              <a:rPr kumimoji="1" lang="zh-CN" altLang="en-US" sz="3200" b="1" dirty="0" smtClean="0">
                <a:solidFill>
                  <a:schemeClr val="accent2"/>
                </a:solidFill>
                <a:latin typeface="华文新魏" pitchFamily="2" charset="-122"/>
                <a:ea typeface="华文新魏" pitchFamily="2" charset="-122"/>
              </a:rPr>
              <a:t>运动的带电粒子产生磁场</a:t>
            </a:r>
            <a:endParaRPr kumimoji="1" lang="en-US" altLang="zh-CN" sz="3200" b="1" dirty="0" smtClean="0">
              <a:solidFill>
                <a:schemeClr val="accent2"/>
              </a:solidFill>
              <a:latin typeface="华文新魏" pitchFamily="2" charset="-122"/>
              <a:ea typeface="华文新魏" pitchFamily="2" charset="-122"/>
            </a:endParaRPr>
          </a:p>
          <a:p>
            <a:pPr marL="342900" indent="-342900">
              <a:spcBef>
                <a:spcPct val="20000"/>
              </a:spcBef>
              <a:buFont typeface="Arial" pitchFamily="34" charset="0"/>
              <a:buChar char="•"/>
            </a:pPr>
            <a:r>
              <a:rPr lang="zh-CN" altLang="en-US" sz="3200" dirty="0" smtClean="0"/>
              <a:t>磁感应强度：                  </a:t>
            </a:r>
            <a:endParaRPr lang="en-US" altLang="zh-CN" sz="3200" dirty="0" smtClean="0"/>
          </a:p>
          <a:p>
            <a:pPr marL="342900" indent="-342900">
              <a:spcBef>
                <a:spcPct val="20000"/>
              </a:spcBef>
            </a:pPr>
            <a:r>
              <a:rPr lang="zh-CN" altLang="en-US" sz="3200" dirty="0"/>
              <a:t> </a:t>
            </a:r>
            <a:r>
              <a:rPr lang="zh-CN" altLang="en-US" sz="3200" dirty="0" smtClean="0"/>
              <a:t>                方向：</a:t>
            </a:r>
            <a:r>
              <a:rPr kumimoji="1" lang="zh-CN" altLang="en-US" sz="3200" b="1" dirty="0">
                <a:solidFill>
                  <a:schemeClr val="accent2"/>
                </a:solidFill>
                <a:latin typeface="华文新魏" pitchFamily="2" charset="-122"/>
                <a:ea typeface="华文新魏" pitchFamily="2" charset="-122"/>
              </a:rPr>
              <a:t>右手螺旋法则</a:t>
            </a:r>
            <a:endParaRPr kumimoji="1" lang="en-US" altLang="zh-CN" sz="3200" b="1" dirty="0">
              <a:solidFill>
                <a:schemeClr val="accent2"/>
              </a:solidFill>
              <a:latin typeface="华文新魏" pitchFamily="2" charset="-122"/>
              <a:ea typeface="华文新魏" pitchFamily="2" charset="-122"/>
            </a:endParaRPr>
          </a:p>
          <a:p>
            <a:pPr marL="342900" indent="-342900">
              <a:spcBef>
                <a:spcPct val="20000"/>
              </a:spcBef>
            </a:pPr>
            <a:r>
              <a:rPr lang="zh-CN" altLang="en-US" sz="3200" dirty="0"/>
              <a:t> </a:t>
            </a:r>
            <a:r>
              <a:rPr lang="zh-CN" altLang="en-US" sz="3200" dirty="0" smtClean="0"/>
              <a:t>                单位：</a:t>
            </a:r>
            <a:r>
              <a:rPr kumimoji="1" lang="zh-CN" altLang="en-US" sz="3200" b="1" dirty="0" smtClean="0">
                <a:solidFill>
                  <a:schemeClr val="accent2"/>
                </a:solidFill>
                <a:latin typeface="华文新魏" pitchFamily="2" charset="-122"/>
                <a:ea typeface="华文新魏" pitchFamily="2" charset="-122"/>
              </a:rPr>
              <a:t>特斯拉 </a:t>
            </a:r>
            <a:r>
              <a:rPr kumimoji="1" lang="en-US" altLang="zh-CN" sz="3200" b="1" dirty="0" smtClean="0">
                <a:solidFill>
                  <a:schemeClr val="accent2"/>
                </a:solidFill>
                <a:latin typeface="华文新魏" pitchFamily="2" charset="-122"/>
                <a:ea typeface="华文新魏" pitchFamily="2" charset="-122"/>
              </a:rPr>
              <a:t>1T</a:t>
            </a:r>
            <a:r>
              <a:rPr kumimoji="1" lang="zh-CN" altLang="en-US" sz="3200" b="1" dirty="0" smtClean="0">
                <a:solidFill>
                  <a:schemeClr val="accent2"/>
                </a:solidFill>
                <a:latin typeface="华文新魏" pitchFamily="2" charset="-122"/>
                <a:ea typeface="华文新魏" pitchFamily="2" charset="-122"/>
              </a:rPr>
              <a:t>＝</a:t>
            </a:r>
            <a:r>
              <a:rPr kumimoji="1" lang="en-US" altLang="zh-CN" sz="3200" b="1" dirty="0" smtClean="0">
                <a:solidFill>
                  <a:schemeClr val="accent2"/>
                </a:solidFill>
                <a:latin typeface="华文新魏" pitchFamily="2" charset="-122"/>
                <a:ea typeface="华文新魏" pitchFamily="2" charset="-122"/>
              </a:rPr>
              <a:t>1N/Am</a:t>
            </a:r>
            <a:endParaRPr lang="en-US" altLang="zh-CN" sz="3200" dirty="0" smtClean="0"/>
          </a:p>
          <a:p>
            <a:pPr marL="342900" indent="-342900">
              <a:lnSpc>
                <a:spcPct val="150000"/>
              </a:lnSpc>
              <a:spcBef>
                <a:spcPct val="20000"/>
              </a:spcBef>
              <a:buFont typeface="Arial" pitchFamily="34" charset="0"/>
              <a:buChar char="•"/>
            </a:pPr>
            <a:r>
              <a:rPr lang="zh-CN" altLang="en-US" sz="3200" b="0" dirty="0" smtClean="0">
                <a:solidFill>
                  <a:schemeClr val="tx1"/>
                </a:solidFill>
                <a:latin typeface="黑体" pitchFamily="2" charset="-122"/>
              </a:rPr>
              <a:t>洛伦兹力</a:t>
            </a:r>
            <a:r>
              <a:rPr lang="zh-CN" altLang="en-US" sz="3200" dirty="0" smtClean="0"/>
              <a:t>：</a:t>
            </a:r>
            <a:r>
              <a:rPr kumimoji="1" lang="zh-CN" altLang="en-US" sz="3200" b="1" dirty="0">
                <a:solidFill>
                  <a:schemeClr val="accent2"/>
                </a:solidFill>
                <a:latin typeface="华文新魏" pitchFamily="2" charset="-122"/>
                <a:ea typeface="华文新魏" pitchFamily="2" charset="-122"/>
              </a:rPr>
              <a:t>运动电荷在磁场中要受到磁场力的</a:t>
            </a:r>
            <a:r>
              <a:rPr kumimoji="1" lang="zh-CN" altLang="en-US" sz="3200" b="1" dirty="0" smtClean="0">
                <a:solidFill>
                  <a:schemeClr val="accent2"/>
                </a:solidFill>
                <a:latin typeface="华文新魏" pitchFamily="2" charset="-122"/>
                <a:ea typeface="华文新魏" pitchFamily="2" charset="-122"/>
              </a:rPr>
              <a:t>作用</a:t>
            </a:r>
            <a:endParaRPr kumimoji="1" lang="en-US" altLang="zh-CN" sz="3200" b="1" dirty="0" smtClean="0">
              <a:solidFill>
                <a:schemeClr val="accent2"/>
              </a:solidFill>
              <a:latin typeface="华文新魏" pitchFamily="2" charset="-122"/>
              <a:ea typeface="华文新魏" pitchFamily="2" charset="-122"/>
            </a:endParaRPr>
          </a:p>
          <a:p>
            <a:pPr marL="342900" indent="-342900">
              <a:lnSpc>
                <a:spcPct val="150000"/>
              </a:lnSpc>
              <a:spcBef>
                <a:spcPct val="20000"/>
              </a:spcBef>
              <a:buFont typeface="Arial" pitchFamily="34" charset="0"/>
              <a:buChar char="•"/>
            </a:pPr>
            <a:r>
              <a:rPr lang="zh-CN" altLang="en-US" sz="3200" dirty="0" smtClean="0">
                <a:latin typeface="黑体" pitchFamily="2" charset="-122"/>
              </a:rPr>
              <a:t>安培力：</a:t>
            </a:r>
            <a:r>
              <a:rPr kumimoji="1" lang="zh-CN" altLang="en-US" sz="3200" b="1" dirty="0">
                <a:solidFill>
                  <a:schemeClr val="accent2"/>
                </a:solidFill>
                <a:latin typeface="华文新魏" pitchFamily="2" charset="-122"/>
                <a:ea typeface="华文新魏" pitchFamily="2" charset="-122"/>
              </a:rPr>
              <a:t>磁场对载流导线的作用</a:t>
            </a:r>
          </a:p>
          <a:p>
            <a:pPr marL="342900" indent="-342900">
              <a:lnSpc>
                <a:spcPct val="150000"/>
              </a:lnSpc>
              <a:spcBef>
                <a:spcPct val="20000"/>
              </a:spcBef>
              <a:buFont typeface="Arial" pitchFamily="34" charset="0"/>
              <a:buChar char="•"/>
            </a:pPr>
            <a:endParaRPr lang="zh-CN" altLang="en-US" sz="3200" dirty="0">
              <a:latin typeface="黑体" pitchFamily="2" charset="-122"/>
            </a:endParaRPr>
          </a:p>
        </p:txBody>
      </p:sp>
      <p:grpSp>
        <p:nvGrpSpPr>
          <p:cNvPr id="5" name="Group 21"/>
          <p:cNvGrpSpPr>
            <a:grpSpLocks/>
          </p:cNvGrpSpPr>
          <p:nvPr/>
        </p:nvGrpSpPr>
        <p:grpSpPr bwMode="auto">
          <a:xfrm>
            <a:off x="3275856" y="2255267"/>
            <a:ext cx="1072084" cy="597669"/>
            <a:chOff x="2219" y="3193"/>
            <a:chExt cx="1155" cy="739"/>
          </a:xfrm>
        </p:grpSpPr>
        <p:sp>
          <p:nvSpPr>
            <p:cNvPr id="6" name="Rectangle 22"/>
            <p:cNvSpPr>
              <a:spLocks noChangeArrowheads="1"/>
            </p:cNvSpPr>
            <p:nvPr/>
          </p:nvSpPr>
          <p:spPr bwMode="auto">
            <a:xfrm>
              <a:off x="2219" y="3193"/>
              <a:ext cx="1155" cy="739"/>
            </a:xfrm>
            <a:prstGeom prst="rect">
              <a:avLst/>
            </a:prstGeom>
            <a:solidFill>
              <a:srgbClr val="FFFFFF"/>
            </a:solidFill>
            <a:ln w="9525">
              <a:solidFill>
                <a:srgbClr val="000000"/>
              </a:solidFill>
              <a:miter lim="800000"/>
              <a:headEnd/>
              <a:tailEnd/>
            </a:ln>
            <a:effectLst/>
          </p:spPr>
          <p:txBody>
            <a:bodyPr wrap="none" anchor="ctr"/>
            <a:lstStyle/>
            <a:p>
              <a:endParaRPr lang="zh-CN" altLang="en-US"/>
            </a:p>
          </p:txBody>
        </p:sp>
        <p:graphicFrame>
          <p:nvGraphicFramePr>
            <p:cNvPr id="7" name="Object 23"/>
            <p:cNvGraphicFramePr>
              <a:graphicFrameLocks noChangeAspect="1"/>
            </p:cNvGraphicFramePr>
            <p:nvPr/>
          </p:nvGraphicFramePr>
          <p:xfrm>
            <a:off x="2266" y="3217"/>
            <a:ext cx="1020" cy="699"/>
          </p:xfrm>
          <a:graphic>
            <a:graphicData uri="http://schemas.openxmlformats.org/presentationml/2006/ole">
              <mc:AlternateContent xmlns:mc="http://schemas.openxmlformats.org/markup-compatibility/2006">
                <mc:Choice xmlns:v="urn:schemas-microsoft-com:vml" Requires="v">
                  <p:oleObj spid="_x0000_s24578" name="公式" r:id="rId3" imgW="850680" imgH="609480" progId="Equation.3">
                    <p:embed/>
                  </p:oleObj>
                </mc:Choice>
                <mc:Fallback>
                  <p:oleObj name="公式" r:id="rId3" imgW="850680" imgH="609480" progId="Equation.3">
                    <p:embed/>
                    <p:pic>
                      <p:nvPicPr>
                        <p:cNvPr id="0"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 y="3217"/>
                          <a:ext cx="1020" cy="6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1000"/>
                                        <p:tgtEl>
                                          <p:spTgt spid="4">
                                            <p:txEl>
                                              <p:pRg st="0" end="0"/>
                                            </p:txEl>
                                          </p:spTgt>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blinds(horizontal)">
                                      <p:cBhvr>
                                        <p:cTn id="11" dur="1000"/>
                                        <p:tgtEl>
                                          <p:spTgt spid="4">
                                            <p:txEl>
                                              <p:pRg st="1" end="1"/>
                                            </p:txEl>
                                          </p:spTgt>
                                        </p:tgtEl>
                                      </p:cBhvr>
                                    </p:animEffect>
                                  </p:childTnLst>
                                </p:cTn>
                              </p:par>
                            </p:childTnLst>
                          </p:cTn>
                        </p:par>
                        <p:par>
                          <p:cTn id="12" fill="hold">
                            <p:stCondLst>
                              <p:cond delay="2000"/>
                            </p:stCondLst>
                            <p:childTnLst>
                              <p:par>
                                <p:cTn id="13" presetID="3"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blinds(horizontal)">
                                      <p:cBhvr>
                                        <p:cTn id="15" dur="1000"/>
                                        <p:tgtEl>
                                          <p:spTgt spid="4">
                                            <p:txEl>
                                              <p:pRg st="2" end="2"/>
                                            </p:txEl>
                                          </p:spTgt>
                                        </p:tgtEl>
                                      </p:cBhvr>
                                    </p:animEffect>
                                  </p:childTnLst>
                                </p:cTn>
                              </p:par>
                            </p:childTnLst>
                          </p:cTn>
                        </p:par>
                        <p:par>
                          <p:cTn id="16" fill="hold">
                            <p:stCondLst>
                              <p:cond delay="3000"/>
                            </p:stCondLst>
                            <p:childTnLst>
                              <p:par>
                                <p:cTn id="17" presetID="3"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blinds(horizontal)">
                                      <p:cBhvr>
                                        <p:cTn id="19" dur="1000"/>
                                        <p:tgtEl>
                                          <p:spTgt spid="4">
                                            <p:txEl>
                                              <p:pRg st="3" end="3"/>
                                            </p:txEl>
                                          </p:spTgt>
                                        </p:tgtEl>
                                      </p:cBhvr>
                                    </p:animEffect>
                                  </p:childTnLst>
                                </p:cTn>
                              </p:par>
                            </p:childTnLst>
                          </p:cTn>
                        </p:par>
                        <p:par>
                          <p:cTn id="20" fill="hold">
                            <p:stCondLst>
                              <p:cond delay="4000"/>
                            </p:stCondLst>
                            <p:childTnLst>
                              <p:par>
                                <p:cTn id="21" presetID="3"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blinds(horizontal)">
                                      <p:cBhvr>
                                        <p:cTn id="23" dur="1000"/>
                                        <p:tgtEl>
                                          <p:spTgt spid="4">
                                            <p:txEl>
                                              <p:pRg st="4" end="4"/>
                                            </p:txEl>
                                          </p:spTgt>
                                        </p:tgtEl>
                                      </p:cBhvr>
                                    </p:animEffect>
                                  </p:childTnLst>
                                </p:cTn>
                              </p:par>
                            </p:childTnLst>
                          </p:cTn>
                        </p:par>
                        <p:par>
                          <p:cTn id="24" fill="hold">
                            <p:stCondLst>
                              <p:cond delay="5000"/>
                            </p:stCondLst>
                            <p:childTnLst>
                              <p:par>
                                <p:cTn id="25" presetID="3" presetClass="entr" presetSubtype="10" fill="hold" nodeType="after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linds(horizontal)">
                                      <p:cBhvr>
                                        <p:cTn id="27" dur="1000"/>
                                        <p:tgtEl>
                                          <p:spTgt spid="4">
                                            <p:txEl>
                                              <p:pRg st="5" end="5"/>
                                            </p:txEl>
                                          </p:spTgt>
                                        </p:tgtEl>
                                      </p:cBhvr>
                                    </p:animEffect>
                                  </p:childTnLst>
                                </p:cTn>
                              </p:par>
                            </p:childTnLst>
                          </p:cTn>
                        </p:par>
                        <p:par>
                          <p:cTn id="28" fill="hold">
                            <p:stCondLst>
                              <p:cond delay="6000"/>
                            </p:stCondLst>
                            <p:childTnLst>
                              <p:par>
                                <p:cTn id="29" presetID="3" presetClass="entr" presetSubtype="1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linds(horizontal)">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ChangeArrowheads="1"/>
          </p:cNvSpPr>
          <p:nvPr/>
        </p:nvSpPr>
        <p:spPr bwMode="auto">
          <a:xfrm>
            <a:off x="250825" y="404813"/>
            <a:ext cx="7042150" cy="641350"/>
          </a:xfrm>
          <a:prstGeom prst="rect">
            <a:avLst/>
          </a:prstGeom>
          <a:noFill/>
          <a:ln w="9525">
            <a:noFill/>
            <a:miter lim="800000"/>
            <a:headEnd/>
            <a:tailEnd/>
          </a:ln>
          <a:effectLst/>
        </p:spPr>
        <p:txBody>
          <a:bodyPr wrap="none">
            <a:spAutoFit/>
          </a:bodyPr>
          <a:lstStyle/>
          <a:p>
            <a:r>
              <a:rPr kumimoji="1" lang="en-US" altLang="zh-CN" sz="3600" b="1">
                <a:solidFill>
                  <a:schemeClr val="accent2"/>
                </a:solidFill>
                <a:effectLst>
                  <a:outerShdw blurRad="38100" dist="38100" dir="2700000" algn="tl">
                    <a:srgbClr val="C0C0C0"/>
                  </a:outerShdw>
                </a:effectLst>
                <a:latin typeface="华文新魏" pitchFamily="2" charset="-122"/>
                <a:ea typeface="华文新魏" pitchFamily="2" charset="-122"/>
              </a:rPr>
              <a:t>§</a:t>
            </a:r>
            <a:r>
              <a:rPr kumimoji="1" lang="zh-CN" altLang="en-US" sz="3600" b="1">
                <a:solidFill>
                  <a:schemeClr val="accent2"/>
                </a:solidFill>
                <a:latin typeface="华文新魏" pitchFamily="2" charset="-122"/>
                <a:ea typeface="华文新魏" pitchFamily="2" charset="-122"/>
              </a:rPr>
              <a:t>和电荷有关的另一种场</a:t>
            </a:r>
            <a:r>
              <a:rPr kumimoji="1" lang="en-US" altLang="zh-CN" sz="3600" b="1">
                <a:solidFill>
                  <a:schemeClr val="accent2"/>
                </a:solidFill>
                <a:latin typeface="Times New Roman"/>
                <a:ea typeface="华文新魏" pitchFamily="2" charset="-122"/>
              </a:rPr>
              <a:t>——</a:t>
            </a:r>
            <a:r>
              <a:rPr kumimoji="1" lang="zh-CN" altLang="en-US" sz="3600" b="1">
                <a:solidFill>
                  <a:schemeClr val="accent2"/>
                </a:solidFill>
                <a:latin typeface="华文新魏" pitchFamily="2" charset="-122"/>
                <a:ea typeface="华文新魏" pitchFamily="2" charset="-122"/>
              </a:rPr>
              <a:t>磁场</a:t>
            </a:r>
          </a:p>
        </p:txBody>
      </p:sp>
      <p:pic>
        <p:nvPicPr>
          <p:cNvPr id="11269" name="Picture 5" descr="407970925187"/>
          <p:cNvPicPr>
            <a:picLocks noChangeAspect="1" noChangeArrowheads="1"/>
          </p:cNvPicPr>
          <p:nvPr/>
        </p:nvPicPr>
        <p:blipFill>
          <a:blip r:embed="rId3" cstate="print"/>
          <a:srcRect/>
          <a:stretch>
            <a:fillRect/>
          </a:stretch>
        </p:blipFill>
        <p:spPr bwMode="auto">
          <a:xfrm>
            <a:off x="4787900" y="1484313"/>
            <a:ext cx="4032250" cy="2879725"/>
          </a:xfrm>
          <a:prstGeom prst="rect">
            <a:avLst/>
          </a:prstGeom>
          <a:noFill/>
        </p:spPr>
      </p:pic>
      <p:pic>
        <p:nvPicPr>
          <p:cNvPr id="11270" name="Picture 6" descr="07040217055171shui"/>
          <p:cNvPicPr>
            <a:picLocks noChangeAspect="1" noChangeArrowheads="1"/>
          </p:cNvPicPr>
          <p:nvPr/>
        </p:nvPicPr>
        <p:blipFill>
          <a:blip r:embed="rId4" cstate="print"/>
          <a:srcRect/>
          <a:stretch>
            <a:fillRect/>
          </a:stretch>
        </p:blipFill>
        <p:spPr bwMode="auto">
          <a:xfrm>
            <a:off x="395288" y="1557338"/>
            <a:ext cx="4105275" cy="2751137"/>
          </a:xfrm>
          <a:prstGeom prst="rect">
            <a:avLst/>
          </a:prstGeom>
          <a:noFill/>
        </p:spPr>
      </p:pic>
      <p:sp>
        <p:nvSpPr>
          <p:cNvPr id="11271" name="Text Box 7"/>
          <p:cNvSpPr txBox="1">
            <a:spLocks noChangeArrowheads="1"/>
          </p:cNvSpPr>
          <p:nvPr/>
        </p:nvSpPr>
        <p:spPr bwMode="auto">
          <a:xfrm>
            <a:off x="755650" y="5297488"/>
            <a:ext cx="5761038" cy="579437"/>
          </a:xfrm>
          <a:prstGeom prst="rect">
            <a:avLst/>
          </a:prstGeom>
          <a:noFill/>
          <a:ln w="9525">
            <a:noFill/>
            <a:miter lim="800000"/>
            <a:headEnd/>
            <a:tailEnd/>
          </a:ln>
          <a:effectLst/>
        </p:spPr>
        <p:txBody>
          <a:bodyPr lIns="90000" tIns="46800" rIns="90000" bIns="46800">
            <a:spAutoFit/>
          </a:bodyPr>
          <a:lstStyle/>
          <a:p>
            <a:pPr>
              <a:spcBef>
                <a:spcPct val="50000"/>
              </a:spcBef>
            </a:pPr>
            <a:r>
              <a:rPr kumimoji="1" lang="zh-CN" altLang="en-US" sz="3200" b="1" dirty="0">
                <a:solidFill>
                  <a:schemeClr val="accent2"/>
                </a:solidFill>
                <a:latin typeface="华文新魏" pitchFamily="2" charset="-122"/>
                <a:ea typeface="华文新魏" pitchFamily="2" charset="-122"/>
              </a:rPr>
              <a:t>运动的带电粒子产生磁场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1271"/>
                                        </p:tgtEl>
                                        <p:attrNameLst>
                                          <p:attrName>style.visibility</p:attrName>
                                        </p:attrNameLst>
                                      </p:cBhvr>
                                      <p:to>
                                        <p:strVal val="visible"/>
                                      </p:to>
                                    </p:set>
                                    <p:animEffect transition="in" filter="blinds(horizontal)">
                                      <p:cBhvr>
                                        <p:cTn id="7" dur="500"/>
                                        <p:tgtEl>
                                          <p:spTgt spid="11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05" name="Rectangle 25"/>
          <p:cNvSpPr>
            <a:spLocks noChangeArrowheads="1"/>
          </p:cNvSpPr>
          <p:nvPr/>
        </p:nvSpPr>
        <p:spPr bwMode="auto">
          <a:xfrm>
            <a:off x="684213" y="3860800"/>
            <a:ext cx="7773987" cy="2816225"/>
          </a:xfrm>
          <a:prstGeom prst="rect">
            <a:avLst/>
          </a:prstGeom>
          <a:noFill/>
          <a:ln w="9525">
            <a:noFill/>
            <a:miter lim="800000"/>
            <a:headEnd/>
            <a:tailEnd/>
          </a:ln>
          <a:effectLst/>
        </p:spPr>
        <p:txBody>
          <a:bodyPr/>
          <a:lstStyle/>
          <a:p>
            <a:pPr marL="342900" indent="-342900">
              <a:lnSpc>
                <a:spcPct val="170000"/>
              </a:lnSpc>
            </a:pPr>
            <a:r>
              <a:rPr lang="zh-CN" altLang="en-US" sz="3200" dirty="0">
                <a:solidFill>
                  <a:schemeClr val="accent2"/>
                </a:solidFill>
                <a:ea typeface="黑体" pitchFamily="2" charset="-122"/>
              </a:rPr>
              <a:t>方向：</a:t>
            </a:r>
            <a:r>
              <a:rPr lang="zh-CN" altLang="en-US" sz="3200" dirty="0">
                <a:ea typeface="黑体" pitchFamily="2" charset="-122"/>
              </a:rPr>
              <a:t>用</a:t>
            </a:r>
            <a:r>
              <a:rPr lang="zh-CN" altLang="en-US" sz="3200" dirty="0">
                <a:solidFill>
                  <a:schemeClr val="hlink"/>
                </a:solidFill>
                <a:ea typeface="黑体" pitchFamily="2" charset="-122"/>
              </a:rPr>
              <a:t>右手螺旋法则</a:t>
            </a:r>
            <a:r>
              <a:rPr lang="zh-CN" altLang="en-US" sz="3200" dirty="0">
                <a:ea typeface="黑体" pitchFamily="2" charset="-122"/>
              </a:rPr>
              <a:t>来确定。</a:t>
            </a:r>
          </a:p>
          <a:p>
            <a:pPr marL="342900" indent="-342900">
              <a:lnSpc>
                <a:spcPct val="140000"/>
              </a:lnSpc>
            </a:pPr>
            <a:r>
              <a:rPr lang="zh-CN" altLang="en-US" sz="2800" dirty="0">
                <a:ea typeface="黑体" pitchFamily="2" charset="-122"/>
              </a:rPr>
              <a:t>          正运动电荷所受</a:t>
            </a:r>
            <a:r>
              <a:rPr lang="zh-CN" altLang="en-US" sz="2800" dirty="0">
                <a:solidFill>
                  <a:schemeClr val="accent2"/>
                </a:solidFill>
                <a:latin typeface="黑体" pitchFamily="2" charset="-122"/>
                <a:ea typeface="黑体" pitchFamily="2" charset="-122"/>
              </a:rPr>
              <a:t>最大磁场力的方向</a:t>
            </a:r>
            <a:r>
              <a:rPr lang="en-US" altLang="zh-CN" sz="2800" i="1" dirty="0" err="1">
                <a:solidFill>
                  <a:schemeClr val="accent2"/>
                </a:solidFill>
                <a:ea typeface="黑体" pitchFamily="2" charset="-122"/>
              </a:rPr>
              <a:t>F</a:t>
            </a:r>
            <a:r>
              <a:rPr lang="en-US" altLang="zh-CN" sz="2400" baseline="-25000" dirty="0" err="1">
                <a:solidFill>
                  <a:schemeClr val="accent2"/>
                </a:solidFill>
                <a:latin typeface="黑体" pitchFamily="2" charset="-122"/>
                <a:ea typeface="黑体" pitchFamily="2" charset="-122"/>
              </a:rPr>
              <a:t>max</a:t>
            </a:r>
            <a:r>
              <a:rPr lang="zh-CN" altLang="en-US" sz="2800" dirty="0">
                <a:ea typeface="黑体" pitchFamily="2" charset="-122"/>
              </a:rPr>
              <a:t>，经</a:t>
            </a:r>
            <a:r>
              <a:rPr lang="zh-CN" altLang="en-US" sz="2800" dirty="0">
                <a:solidFill>
                  <a:schemeClr val="accent2"/>
                </a:solidFill>
                <a:latin typeface="黑体" pitchFamily="2" charset="-122"/>
                <a:ea typeface="黑体" pitchFamily="2" charset="-122"/>
              </a:rPr>
              <a:t>小于</a:t>
            </a:r>
            <a:r>
              <a:rPr lang="zh-CN" altLang="en-US" sz="2800" dirty="0">
                <a:solidFill>
                  <a:schemeClr val="accent2"/>
                </a:solidFill>
                <a:latin typeface="黑体" pitchFamily="2" charset="-122"/>
                <a:ea typeface="黑体" pitchFamily="2" charset="-122"/>
                <a:sym typeface="Symbol" pitchFamily="18" charset="2"/>
              </a:rPr>
              <a:t></a:t>
            </a:r>
            <a:r>
              <a:rPr lang="zh-CN" altLang="en-US" sz="2800" dirty="0">
                <a:ea typeface="黑体" pitchFamily="2" charset="-122"/>
                <a:sym typeface="Symbol" pitchFamily="18" charset="2"/>
              </a:rPr>
              <a:t>的角转向该</a:t>
            </a:r>
            <a:r>
              <a:rPr lang="zh-CN" altLang="en-US" sz="2800" dirty="0">
                <a:solidFill>
                  <a:schemeClr val="accent2"/>
                </a:solidFill>
                <a:latin typeface="黑体" pitchFamily="2" charset="-122"/>
                <a:ea typeface="黑体" pitchFamily="2" charset="-122"/>
                <a:sym typeface="Symbol" pitchFamily="18" charset="2"/>
              </a:rPr>
              <a:t>电荷运动方向</a:t>
            </a:r>
            <a:r>
              <a:rPr lang="en-US" altLang="zh-CN" sz="2800" i="1" dirty="0">
                <a:solidFill>
                  <a:schemeClr val="accent2"/>
                </a:solidFill>
                <a:ea typeface="黑体" pitchFamily="2" charset="-122"/>
                <a:sym typeface="Symbol" pitchFamily="18" charset="2"/>
              </a:rPr>
              <a:t>v</a:t>
            </a:r>
            <a:r>
              <a:rPr lang="zh-CN" altLang="en-US" sz="2800" dirty="0">
                <a:ea typeface="黑体" pitchFamily="2" charset="-122"/>
                <a:sym typeface="Symbol" pitchFamily="18" charset="2"/>
              </a:rPr>
              <a:t>，则螺旋前进的方向就是该点</a:t>
            </a:r>
            <a:r>
              <a:rPr lang="zh-CN" altLang="en-US" sz="2800" dirty="0">
                <a:ea typeface="黑体" pitchFamily="2" charset="-122"/>
              </a:rPr>
              <a:t>磁感应强度的方向。</a:t>
            </a:r>
            <a:endParaRPr lang="zh-CN" altLang="en-US" sz="3200" b="1" dirty="0">
              <a:ea typeface="黑体" pitchFamily="2" charset="-122"/>
            </a:endParaRPr>
          </a:p>
        </p:txBody>
      </p:sp>
      <p:sp>
        <p:nvSpPr>
          <p:cNvPr id="46096" name="Rectangle 16"/>
          <p:cNvSpPr>
            <a:spLocks noChangeArrowheads="1"/>
          </p:cNvSpPr>
          <p:nvPr/>
        </p:nvSpPr>
        <p:spPr bwMode="auto">
          <a:xfrm>
            <a:off x="468313" y="549275"/>
            <a:ext cx="4756150" cy="641350"/>
          </a:xfrm>
          <a:prstGeom prst="rect">
            <a:avLst/>
          </a:prstGeom>
          <a:noFill/>
          <a:ln w="9525">
            <a:noFill/>
            <a:miter lim="800000"/>
            <a:headEnd/>
            <a:tailEnd/>
          </a:ln>
          <a:effectLst/>
        </p:spPr>
        <p:txBody>
          <a:bodyPr wrap="none" lIns="92075" tIns="46038" rIns="92075" bIns="46038">
            <a:spAutoFit/>
          </a:bodyPr>
          <a:lstStyle/>
          <a:p>
            <a:pPr eaLnBrk="0" hangingPunct="0"/>
            <a:r>
              <a:rPr kumimoji="1" lang="zh-CN" altLang="en-US" sz="3600" b="1" dirty="0">
                <a:solidFill>
                  <a:schemeClr val="accent2"/>
                </a:solidFill>
                <a:latin typeface="Bookman Old Style" pitchFamily="18" charset="0"/>
                <a:ea typeface="华文新魏" pitchFamily="2" charset="-122"/>
              </a:rPr>
              <a:t>磁感应强度和磁感应线</a:t>
            </a:r>
          </a:p>
        </p:txBody>
      </p:sp>
      <p:sp>
        <p:nvSpPr>
          <p:cNvPr id="46100" name="Rectangle 20"/>
          <p:cNvSpPr>
            <a:spLocks noChangeArrowheads="1"/>
          </p:cNvSpPr>
          <p:nvPr/>
        </p:nvSpPr>
        <p:spPr bwMode="auto">
          <a:xfrm>
            <a:off x="395288" y="2708275"/>
            <a:ext cx="5256212" cy="579438"/>
          </a:xfrm>
          <a:prstGeom prst="rect">
            <a:avLst/>
          </a:prstGeom>
          <a:noFill/>
          <a:ln w="9525">
            <a:noFill/>
            <a:miter lim="800000"/>
            <a:headEnd/>
            <a:tailEnd/>
          </a:ln>
          <a:effectLst/>
        </p:spPr>
        <p:txBody>
          <a:bodyPr lIns="92075" tIns="46038" rIns="92075" bIns="46038">
            <a:spAutoFit/>
          </a:bodyPr>
          <a:lstStyle/>
          <a:p>
            <a:pPr eaLnBrk="0" hangingPunct="0"/>
            <a:r>
              <a:rPr kumimoji="1" lang="en-US" altLang="zh-CN" sz="3200" b="1" dirty="0">
                <a:solidFill>
                  <a:schemeClr val="accent2"/>
                </a:solidFill>
                <a:latin typeface="华文新魏" pitchFamily="2" charset="-122"/>
                <a:ea typeface="华文新魏" pitchFamily="2" charset="-122"/>
              </a:rPr>
              <a:t>SI</a:t>
            </a:r>
            <a:r>
              <a:rPr kumimoji="1" lang="zh-CN" altLang="en-US" sz="3200" b="1" dirty="0">
                <a:solidFill>
                  <a:schemeClr val="accent2"/>
                </a:solidFill>
                <a:latin typeface="华文新魏" pitchFamily="2" charset="-122"/>
                <a:ea typeface="华文新魏" pitchFamily="2" charset="-122"/>
              </a:rPr>
              <a:t>单位：特斯拉 </a:t>
            </a:r>
            <a:r>
              <a:rPr kumimoji="1" lang="en-US" altLang="zh-CN" sz="3200" b="1" dirty="0">
                <a:solidFill>
                  <a:schemeClr val="accent2"/>
                </a:solidFill>
                <a:latin typeface="华文新魏" pitchFamily="2" charset="-122"/>
                <a:ea typeface="华文新魏" pitchFamily="2" charset="-122"/>
              </a:rPr>
              <a:t>1T</a:t>
            </a:r>
            <a:r>
              <a:rPr kumimoji="1" lang="zh-CN" altLang="en-US" sz="3200" b="1" dirty="0">
                <a:solidFill>
                  <a:schemeClr val="accent2"/>
                </a:solidFill>
                <a:latin typeface="华文新魏" pitchFamily="2" charset="-122"/>
                <a:ea typeface="华文新魏" pitchFamily="2" charset="-122"/>
              </a:rPr>
              <a:t>＝</a:t>
            </a:r>
            <a:r>
              <a:rPr kumimoji="1" lang="en-US" altLang="zh-CN" sz="3200" b="1" dirty="0">
                <a:solidFill>
                  <a:schemeClr val="accent2"/>
                </a:solidFill>
                <a:latin typeface="华文新魏" pitchFamily="2" charset="-122"/>
                <a:ea typeface="华文新魏" pitchFamily="2" charset="-122"/>
              </a:rPr>
              <a:t>1N/Am</a:t>
            </a:r>
          </a:p>
        </p:txBody>
      </p:sp>
      <p:grpSp>
        <p:nvGrpSpPr>
          <p:cNvPr id="2" name="Group 21"/>
          <p:cNvGrpSpPr>
            <a:grpSpLocks/>
          </p:cNvGrpSpPr>
          <p:nvPr/>
        </p:nvGrpSpPr>
        <p:grpSpPr bwMode="auto">
          <a:xfrm>
            <a:off x="1619250" y="1412875"/>
            <a:ext cx="2008188" cy="1101725"/>
            <a:chOff x="2219" y="3193"/>
            <a:chExt cx="1155" cy="739"/>
          </a:xfrm>
        </p:grpSpPr>
        <p:sp>
          <p:nvSpPr>
            <p:cNvPr id="46102" name="Rectangle 22"/>
            <p:cNvSpPr>
              <a:spLocks noChangeArrowheads="1"/>
            </p:cNvSpPr>
            <p:nvPr/>
          </p:nvSpPr>
          <p:spPr bwMode="auto">
            <a:xfrm>
              <a:off x="2219" y="3193"/>
              <a:ext cx="1155" cy="739"/>
            </a:xfrm>
            <a:prstGeom prst="rect">
              <a:avLst/>
            </a:prstGeom>
            <a:solidFill>
              <a:srgbClr val="FFFFFF"/>
            </a:solidFill>
            <a:ln w="9525">
              <a:solidFill>
                <a:srgbClr val="000000"/>
              </a:solidFill>
              <a:miter lim="800000"/>
              <a:headEnd/>
              <a:tailEnd/>
            </a:ln>
            <a:effectLst/>
          </p:spPr>
          <p:txBody>
            <a:bodyPr wrap="none" anchor="ctr"/>
            <a:lstStyle/>
            <a:p>
              <a:endParaRPr lang="zh-CN" altLang="en-US"/>
            </a:p>
          </p:txBody>
        </p:sp>
        <p:graphicFrame>
          <p:nvGraphicFramePr>
            <p:cNvPr id="46103" name="Object 23"/>
            <p:cNvGraphicFramePr>
              <a:graphicFrameLocks noChangeAspect="1"/>
            </p:cNvGraphicFramePr>
            <p:nvPr/>
          </p:nvGraphicFramePr>
          <p:xfrm>
            <a:off x="2266" y="3217"/>
            <a:ext cx="1020" cy="699"/>
          </p:xfrm>
          <a:graphic>
            <a:graphicData uri="http://schemas.openxmlformats.org/presentationml/2006/ole">
              <mc:AlternateContent xmlns:mc="http://schemas.openxmlformats.org/markup-compatibility/2006">
                <mc:Choice xmlns:v="urn:schemas-microsoft-com:vml" Requires="v">
                  <p:oleObj spid="_x0000_s64515" name="公式" r:id="rId3" imgW="850680" imgH="609480" progId="Equation.3">
                    <p:embed/>
                  </p:oleObj>
                </mc:Choice>
                <mc:Fallback>
                  <p:oleObj name="公式" r:id="rId3" imgW="850680" imgH="609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 y="3217"/>
                          <a:ext cx="1020" cy="6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6104" name="Rectangle 24"/>
          <p:cNvSpPr>
            <a:spLocks noChangeArrowheads="1"/>
          </p:cNvSpPr>
          <p:nvPr/>
        </p:nvSpPr>
        <p:spPr bwMode="auto">
          <a:xfrm>
            <a:off x="250825" y="3354388"/>
            <a:ext cx="5543550" cy="579437"/>
          </a:xfrm>
          <a:prstGeom prst="rect">
            <a:avLst/>
          </a:prstGeom>
          <a:noFill/>
          <a:ln w="9525">
            <a:noFill/>
            <a:miter lim="800000"/>
            <a:headEnd/>
            <a:tailEnd/>
          </a:ln>
          <a:effectLst/>
        </p:spPr>
        <p:txBody>
          <a:bodyPr lIns="92075" tIns="46038" rIns="92075" bIns="46038">
            <a:spAutoFit/>
          </a:bodyPr>
          <a:lstStyle/>
          <a:p>
            <a:pPr eaLnBrk="0" hangingPunct="0"/>
            <a:r>
              <a:rPr kumimoji="1" lang="zh-CN" altLang="en-US" sz="3200" b="1">
                <a:solidFill>
                  <a:schemeClr val="accent2"/>
                </a:solidFill>
                <a:latin typeface="华文新魏" pitchFamily="2" charset="-122"/>
                <a:ea typeface="华文新魏" pitchFamily="2" charset="-122"/>
              </a:rPr>
              <a:t>常用单位：高斯   </a:t>
            </a:r>
            <a:r>
              <a:rPr kumimoji="1" lang="en-US" altLang="zh-CN" sz="3200" b="1">
                <a:solidFill>
                  <a:schemeClr val="accent2"/>
                </a:solidFill>
                <a:latin typeface="华文新魏" pitchFamily="2" charset="-122"/>
                <a:ea typeface="华文新魏" pitchFamily="2" charset="-122"/>
              </a:rPr>
              <a:t>1G</a:t>
            </a:r>
            <a:r>
              <a:rPr kumimoji="1" lang="zh-CN" altLang="en-US" sz="3200" b="1">
                <a:solidFill>
                  <a:schemeClr val="accent2"/>
                </a:solidFill>
                <a:latin typeface="华文新魏" pitchFamily="2" charset="-122"/>
                <a:ea typeface="华文新魏" pitchFamily="2" charset="-122"/>
              </a:rPr>
              <a:t>＝</a:t>
            </a:r>
            <a:r>
              <a:rPr kumimoji="1" lang="en-US" altLang="zh-CN" sz="3200" b="1">
                <a:solidFill>
                  <a:schemeClr val="accent2"/>
                </a:solidFill>
                <a:latin typeface="华文新魏" pitchFamily="2" charset="-122"/>
                <a:ea typeface="华文新魏" pitchFamily="2" charset="-122"/>
              </a:rPr>
              <a:t>10</a:t>
            </a:r>
            <a:r>
              <a:rPr kumimoji="1" lang="zh-CN" altLang="en-US" sz="3200" b="1" baseline="30000">
                <a:solidFill>
                  <a:schemeClr val="accent2"/>
                </a:solidFill>
                <a:latin typeface="华文新魏" pitchFamily="2" charset="-122"/>
                <a:ea typeface="华文新魏" pitchFamily="2" charset="-122"/>
              </a:rPr>
              <a:t>－</a:t>
            </a:r>
            <a:r>
              <a:rPr kumimoji="1" lang="en-US" altLang="zh-CN" sz="3200" b="1" baseline="30000">
                <a:solidFill>
                  <a:schemeClr val="accent2"/>
                </a:solidFill>
                <a:latin typeface="华文新魏" pitchFamily="2" charset="-122"/>
                <a:ea typeface="华文新魏" pitchFamily="2" charset="-122"/>
              </a:rPr>
              <a:t>4</a:t>
            </a:r>
            <a:r>
              <a:rPr kumimoji="1" lang="en-US" altLang="zh-CN" sz="3200" b="1">
                <a:solidFill>
                  <a:schemeClr val="accent2"/>
                </a:solidFill>
                <a:latin typeface="华文新魏" pitchFamily="2" charset="-122"/>
                <a:ea typeface="华文新魏" pitchFamily="2" charset="-122"/>
              </a:rPr>
              <a:t>T</a:t>
            </a:r>
            <a:endParaRPr kumimoji="1" lang="en-US" altLang="zh-CN" sz="3200" b="1" baseline="30000">
              <a:solidFill>
                <a:schemeClr val="accent2"/>
              </a:solidFill>
              <a:latin typeface="华文新魏" pitchFamily="2" charset="-122"/>
              <a:ea typeface="华文新魏" pitchFamily="2" charset="-122"/>
            </a:endParaRPr>
          </a:p>
        </p:txBody>
      </p:sp>
      <p:grpSp>
        <p:nvGrpSpPr>
          <p:cNvPr id="3" name="Group 26"/>
          <p:cNvGrpSpPr>
            <a:grpSpLocks/>
          </p:cNvGrpSpPr>
          <p:nvPr/>
        </p:nvGrpSpPr>
        <p:grpSpPr bwMode="auto">
          <a:xfrm>
            <a:off x="5219700" y="549275"/>
            <a:ext cx="3168650" cy="2592388"/>
            <a:chOff x="1973" y="754"/>
            <a:chExt cx="1996" cy="1633"/>
          </a:xfrm>
        </p:grpSpPr>
        <p:sp>
          <p:nvSpPr>
            <p:cNvPr id="46107" name="AutoShape 27"/>
            <p:cNvSpPr>
              <a:spLocks noChangeArrowheads="1"/>
            </p:cNvSpPr>
            <p:nvPr/>
          </p:nvSpPr>
          <p:spPr bwMode="auto">
            <a:xfrm>
              <a:off x="2306" y="1426"/>
              <a:ext cx="1497" cy="481"/>
            </a:xfrm>
            <a:prstGeom prst="parallelogram">
              <a:avLst>
                <a:gd name="adj" fmla="val 138323"/>
              </a:avLst>
            </a:prstGeom>
            <a:solidFill>
              <a:srgbClr val="C0C0C0"/>
            </a:solidFill>
            <a:ln w="9525">
              <a:solidFill>
                <a:srgbClr val="000000"/>
              </a:solidFill>
              <a:miter lim="800000"/>
              <a:headEnd/>
              <a:tailEnd/>
            </a:ln>
          </p:spPr>
          <p:txBody>
            <a:bodyPr/>
            <a:lstStyle/>
            <a:p>
              <a:endParaRPr lang="zh-CN" altLang="en-US"/>
            </a:p>
          </p:txBody>
        </p:sp>
        <p:sp>
          <p:nvSpPr>
            <p:cNvPr id="46108" name="Line 28"/>
            <p:cNvSpPr>
              <a:spLocks noChangeShapeType="1"/>
            </p:cNvSpPr>
            <p:nvPr/>
          </p:nvSpPr>
          <p:spPr bwMode="auto">
            <a:xfrm>
              <a:off x="2306" y="1907"/>
              <a:ext cx="665" cy="0"/>
            </a:xfrm>
            <a:prstGeom prst="line">
              <a:avLst/>
            </a:prstGeom>
            <a:noFill/>
            <a:ln w="57150">
              <a:solidFill>
                <a:srgbClr val="FF0000"/>
              </a:solidFill>
              <a:round/>
              <a:headEnd/>
              <a:tailEnd type="stealth" w="med" len="med"/>
            </a:ln>
          </p:spPr>
          <p:txBody>
            <a:bodyPr/>
            <a:lstStyle/>
            <a:p>
              <a:endParaRPr lang="zh-CN" altLang="en-US"/>
            </a:p>
          </p:txBody>
        </p:sp>
        <p:sp>
          <p:nvSpPr>
            <p:cNvPr id="46109" name="Line 29"/>
            <p:cNvSpPr>
              <a:spLocks noChangeShapeType="1"/>
            </p:cNvSpPr>
            <p:nvPr/>
          </p:nvSpPr>
          <p:spPr bwMode="auto">
            <a:xfrm>
              <a:off x="2306" y="1234"/>
              <a:ext cx="0" cy="673"/>
            </a:xfrm>
            <a:prstGeom prst="line">
              <a:avLst/>
            </a:prstGeom>
            <a:noFill/>
            <a:ln w="28575">
              <a:solidFill>
                <a:srgbClr val="000000"/>
              </a:solidFill>
              <a:round/>
              <a:headEnd/>
              <a:tailEnd/>
            </a:ln>
          </p:spPr>
          <p:txBody>
            <a:bodyPr/>
            <a:lstStyle/>
            <a:p>
              <a:endParaRPr lang="zh-CN" altLang="en-US"/>
            </a:p>
          </p:txBody>
        </p:sp>
        <p:sp>
          <p:nvSpPr>
            <p:cNvPr id="46110" name="Line 30"/>
            <p:cNvSpPr>
              <a:spLocks noChangeShapeType="1"/>
            </p:cNvSpPr>
            <p:nvPr/>
          </p:nvSpPr>
          <p:spPr bwMode="auto">
            <a:xfrm>
              <a:off x="2971" y="754"/>
              <a:ext cx="0" cy="672"/>
            </a:xfrm>
            <a:prstGeom prst="line">
              <a:avLst/>
            </a:prstGeom>
            <a:noFill/>
            <a:ln w="28575">
              <a:solidFill>
                <a:srgbClr val="000000"/>
              </a:solidFill>
              <a:round/>
              <a:headEnd/>
              <a:tailEnd/>
            </a:ln>
          </p:spPr>
          <p:txBody>
            <a:bodyPr/>
            <a:lstStyle/>
            <a:p>
              <a:endParaRPr lang="zh-CN" altLang="en-US"/>
            </a:p>
          </p:txBody>
        </p:sp>
        <p:sp>
          <p:nvSpPr>
            <p:cNvPr id="46111" name="Line 31"/>
            <p:cNvSpPr>
              <a:spLocks noChangeShapeType="1"/>
            </p:cNvSpPr>
            <p:nvPr/>
          </p:nvSpPr>
          <p:spPr bwMode="auto">
            <a:xfrm flipV="1">
              <a:off x="2306" y="754"/>
              <a:ext cx="665" cy="480"/>
            </a:xfrm>
            <a:prstGeom prst="line">
              <a:avLst/>
            </a:prstGeom>
            <a:noFill/>
            <a:ln w="28575">
              <a:solidFill>
                <a:srgbClr val="000000"/>
              </a:solidFill>
              <a:round/>
              <a:headEnd/>
              <a:tailEnd/>
            </a:ln>
          </p:spPr>
          <p:txBody>
            <a:bodyPr/>
            <a:lstStyle/>
            <a:p>
              <a:endParaRPr lang="zh-CN" altLang="en-US"/>
            </a:p>
          </p:txBody>
        </p:sp>
        <p:sp>
          <p:nvSpPr>
            <p:cNvPr id="46112" name="Freeform 32"/>
            <p:cNvSpPr>
              <a:spLocks/>
            </p:cNvSpPr>
            <p:nvPr/>
          </p:nvSpPr>
          <p:spPr bwMode="auto">
            <a:xfrm>
              <a:off x="2306" y="1639"/>
              <a:ext cx="360" cy="268"/>
            </a:xfrm>
            <a:custGeom>
              <a:avLst/>
              <a:gdLst/>
              <a:ahLst/>
              <a:cxnLst>
                <a:cxn ang="0">
                  <a:pos x="0" y="435"/>
                </a:cxn>
                <a:cxn ang="0">
                  <a:pos x="390" y="0"/>
                </a:cxn>
              </a:cxnLst>
              <a:rect l="0" t="0" r="r" b="b"/>
              <a:pathLst>
                <a:path w="390" h="435">
                  <a:moveTo>
                    <a:pt x="0" y="435"/>
                  </a:moveTo>
                  <a:lnTo>
                    <a:pt x="390" y="0"/>
                  </a:lnTo>
                </a:path>
              </a:pathLst>
            </a:custGeom>
            <a:noFill/>
            <a:ln w="57150" cmpd="sng">
              <a:solidFill>
                <a:srgbClr val="000000"/>
              </a:solidFill>
              <a:round/>
              <a:headEnd type="none" w="med" len="med"/>
              <a:tailEnd type="stealth" w="med" len="med"/>
            </a:ln>
          </p:spPr>
          <p:txBody>
            <a:bodyPr/>
            <a:lstStyle/>
            <a:p>
              <a:endParaRPr lang="zh-CN" altLang="en-US"/>
            </a:p>
          </p:txBody>
        </p:sp>
        <p:sp>
          <p:nvSpPr>
            <p:cNvPr id="46113" name="Line 33"/>
            <p:cNvSpPr>
              <a:spLocks noChangeShapeType="1"/>
            </p:cNvSpPr>
            <p:nvPr/>
          </p:nvSpPr>
          <p:spPr bwMode="auto">
            <a:xfrm flipV="1">
              <a:off x="2306" y="1522"/>
              <a:ext cx="0" cy="385"/>
            </a:xfrm>
            <a:prstGeom prst="line">
              <a:avLst/>
            </a:prstGeom>
            <a:noFill/>
            <a:ln w="57150">
              <a:solidFill>
                <a:schemeClr val="accent2"/>
              </a:solidFill>
              <a:round/>
              <a:headEnd/>
              <a:tailEnd type="stealth" w="med" len="med"/>
            </a:ln>
          </p:spPr>
          <p:txBody>
            <a:bodyPr/>
            <a:lstStyle/>
            <a:p>
              <a:endParaRPr lang="zh-CN" altLang="en-US"/>
            </a:p>
          </p:txBody>
        </p:sp>
        <p:sp>
          <p:nvSpPr>
            <p:cNvPr id="46114" name="AutoShape 34"/>
            <p:cNvSpPr>
              <a:spLocks noChangeArrowheads="1"/>
            </p:cNvSpPr>
            <p:nvPr/>
          </p:nvSpPr>
          <p:spPr bwMode="auto">
            <a:xfrm>
              <a:off x="2200" y="1835"/>
              <a:ext cx="181" cy="144"/>
            </a:xfrm>
            <a:prstGeom prst="flowChartOr">
              <a:avLst/>
            </a:prstGeom>
            <a:solidFill>
              <a:srgbClr val="C0C0C0"/>
            </a:solidFill>
            <a:ln w="9525">
              <a:solidFill>
                <a:srgbClr val="000000"/>
              </a:solidFill>
              <a:round/>
              <a:headEnd/>
              <a:tailEnd/>
            </a:ln>
          </p:spPr>
          <p:txBody>
            <a:bodyPr/>
            <a:lstStyle/>
            <a:p>
              <a:endParaRPr lang="zh-CN" altLang="en-US"/>
            </a:p>
          </p:txBody>
        </p:sp>
        <p:sp>
          <p:nvSpPr>
            <p:cNvPr id="46115" name="Text Box 35"/>
            <p:cNvSpPr txBox="1">
              <a:spLocks noChangeArrowheads="1"/>
            </p:cNvSpPr>
            <p:nvPr/>
          </p:nvSpPr>
          <p:spPr bwMode="auto">
            <a:xfrm>
              <a:off x="2139" y="1907"/>
              <a:ext cx="167" cy="192"/>
            </a:xfrm>
            <a:prstGeom prst="rect">
              <a:avLst/>
            </a:prstGeom>
            <a:noFill/>
            <a:ln w="9525">
              <a:noFill/>
              <a:miter lim="800000"/>
              <a:headEnd/>
              <a:tailEnd/>
            </a:ln>
          </p:spPr>
          <p:txBody>
            <a:bodyPr lIns="0" tIns="0" rIns="0" bIns="0"/>
            <a:lstStyle/>
            <a:p>
              <a:pPr algn="just" eaLnBrk="0" hangingPunct="0"/>
              <a:r>
                <a:rPr lang="en-US" altLang="zh-CN" sz="2800" b="1" i="1">
                  <a:latin typeface="Times New Roman" pitchFamily="18" charset="0"/>
                </a:rPr>
                <a:t>q</a:t>
              </a:r>
            </a:p>
          </p:txBody>
        </p:sp>
        <p:sp>
          <p:nvSpPr>
            <p:cNvPr id="46116" name="Text Box 36"/>
            <p:cNvSpPr txBox="1">
              <a:spLocks noChangeArrowheads="1"/>
            </p:cNvSpPr>
            <p:nvPr/>
          </p:nvSpPr>
          <p:spPr bwMode="auto">
            <a:xfrm>
              <a:off x="2805" y="1907"/>
              <a:ext cx="499" cy="192"/>
            </a:xfrm>
            <a:prstGeom prst="rect">
              <a:avLst/>
            </a:prstGeom>
            <a:noFill/>
            <a:ln w="9525">
              <a:noFill/>
              <a:miter lim="800000"/>
              <a:headEnd/>
              <a:tailEnd/>
            </a:ln>
          </p:spPr>
          <p:txBody>
            <a:bodyPr lIns="0" tIns="0" rIns="0" bIns="0"/>
            <a:lstStyle/>
            <a:p>
              <a:pPr algn="just" eaLnBrk="0" hangingPunct="0"/>
              <a:r>
                <a:rPr lang="en-US" altLang="zh-CN" sz="2800" b="1" i="1">
                  <a:latin typeface="Times New Roman" pitchFamily="18" charset="0"/>
                </a:rPr>
                <a:t>F</a:t>
              </a:r>
              <a:r>
                <a:rPr lang="en-US" altLang="zh-CN" sz="2800" b="1" baseline="-25000">
                  <a:latin typeface="Times New Roman" pitchFamily="18" charset="0"/>
                </a:rPr>
                <a:t>max</a:t>
              </a:r>
              <a:endParaRPr lang="en-US" altLang="zh-CN" sz="2800" b="1">
                <a:latin typeface="Times New Roman" pitchFamily="18" charset="0"/>
              </a:endParaRPr>
            </a:p>
          </p:txBody>
        </p:sp>
        <p:sp>
          <p:nvSpPr>
            <p:cNvPr id="46117" name="Text Box 37"/>
            <p:cNvSpPr txBox="1">
              <a:spLocks noChangeArrowheads="1"/>
            </p:cNvSpPr>
            <p:nvPr/>
          </p:nvSpPr>
          <p:spPr bwMode="auto">
            <a:xfrm>
              <a:off x="1973" y="1522"/>
              <a:ext cx="333" cy="193"/>
            </a:xfrm>
            <a:prstGeom prst="rect">
              <a:avLst/>
            </a:prstGeom>
            <a:noFill/>
            <a:ln w="9525">
              <a:noFill/>
              <a:miter lim="800000"/>
              <a:headEnd/>
              <a:tailEnd/>
            </a:ln>
          </p:spPr>
          <p:txBody>
            <a:bodyPr lIns="0" tIns="0" rIns="0" bIns="0"/>
            <a:lstStyle/>
            <a:p>
              <a:pPr algn="just" eaLnBrk="0" hangingPunct="0"/>
              <a:r>
                <a:rPr lang="en-US" altLang="zh-CN" sz="2800" b="1" i="1">
                  <a:latin typeface="Times New Roman" pitchFamily="18" charset="0"/>
                </a:rPr>
                <a:t>B</a:t>
              </a:r>
            </a:p>
          </p:txBody>
        </p:sp>
        <p:sp>
          <p:nvSpPr>
            <p:cNvPr id="46118" name="Text Box 38"/>
            <p:cNvSpPr txBox="1">
              <a:spLocks noChangeArrowheads="1"/>
            </p:cNvSpPr>
            <p:nvPr/>
          </p:nvSpPr>
          <p:spPr bwMode="auto">
            <a:xfrm>
              <a:off x="2381" y="1522"/>
              <a:ext cx="333" cy="193"/>
            </a:xfrm>
            <a:prstGeom prst="rect">
              <a:avLst/>
            </a:prstGeom>
            <a:noFill/>
            <a:ln w="9525">
              <a:noFill/>
              <a:miter lim="800000"/>
              <a:headEnd/>
              <a:tailEnd/>
            </a:ln>
          </p:spPr>
          <p:txBody>
            <a:bodyPr lIns="0" tIns="0" rIns="0" bIns="0"/>
            <a:lstStyle/>
            <a:p>
              <a:pPr algn="just" eaLnBrk="0" hangingPunct="0"/>
              <a:r>
                <a:rPr lang="en-US" altLang="zh-CN" sz="2800" b="1" i="1">
                  <a:latin typeface="Times New Roman" pitchFamily="18" charset="0"/>
                </a:rPr>
                <a:t>v</a:t>
              </a:r>
            </a:p>
          </p:txBody>
        </p:sp>
        <p:sp>
          <p:nvSpPr>
            <p:cNvPr id="46119" name="Text Box 39"/>
            <p:cNvSpPr txBox="1">
              <a:spLocks noChangeArrowheads="1"/>
            </p:cNvSpPr>
            <p:nvPr/>
          </p:nvSpPr>
          <p:spPr bwMode="auto">
            <a:xfrm>
              <a:off x="1973" y="2195"/>
              <a:ext cx="1996" cy="192"/>
            </a:xfrm>
            <a:prstGeom prst="rect">
              <a:avLst/>
            </a:prstGeom>
            <a:noFill/>
            <a:ln w="9525">
              <a:noFill/>
              <a:miter lim="800000"/>
              <a:headEnd/>
              <a:tailEnd/>
            </a:ln>
          </p:spPr>
          <p:txBody>
            <a:bodyPr lIns="0" tIns="0" rIns="0" bIns="0"/>
            <a:lstStyle/>
            <a:p>
              <a:pPr algn="just" eaLnBrk="0" hangingPunct="0"/>
              <a:endParaRPr lang="zh-CN" altLang="zh-CN" sz="2800" b="1">
                <a:latin typeface="Times New Roman"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6100"/>
                                        </p:tgtEl>
                                        <p:attrNameLst>
                                          <p:attrName>style.visibility</p:attrName>
                                        </p:attrNameLst>
                                      </p:cBhvr>
                                      <p:to>
                                        <p:strVal val="visible"/>
                                      </p:to>
                                    </p:set>
                                    <p:animEffect transition="in" filter="blinds(horizontal)">
                                      <p:cBhvr>
                                        <p:cTn id="11" dur="500"/>
                                        <p:tgtEl>
                                          <p:spTgt spid="4610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46104"/>
                                        </p:tgtEl>
                                        <p:attrNameLst>
                                          <p:attrName>style.visibility</p:attrName>
                                        </p:attrNameLst>
                                      </p:cBhvr>
                                      <p:to>
                                        <p:strVal val="visible"/>
                                      </p:to>
                                    </p:set>
                                    <p:animEffect transition="in" filter="blinds(horizontal)">
                                      <p:cBhvr>
                                        <p:cTn id="16" dur="500"/>
                                        <p:tgtEl>
                                          <p:spTgt spid="4610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46105">
                                            <p:txEl>
                                              <p:pRg st="0" end="0"/>
                                            </p:txEl>
                                          </p:spTgt>
                                        </p:tgtEl>
                                        <p:attrNameLst>
                                          <p:attrName>style.visibility</p:attrName>
                                        </p:attrNameLst>
                                      </p:cBhvr>
                                      <p:to>
                                        <p:strVal val="visible"/>
                                      </p:to>
                                    </p:set>
                                    <p:animEffect transition="in" filter="blinds(horizontal)">
                                      <p:cBhvr>
                                        <p:cTn id="25" dur="500"/>
                                        <p:tgtEl>
                                          <p:spTgt spid="46105">
                                            <p:txEl>
                                              <p:pRg st="0" end="0"/>
                                            </p:txEl>
                                          </p:spTgt>
                                        </p:tgtEl>
                                      </p:cBhvr>
                                    </p:animEffect>
                                  </p:childTnLst>
                                </p:cTn>
                              </p:par>
                            </p:childTnLst>
                          </p:cTn>
                        </p:par>
                        <p:par>
                          <p:cTn id="26" fill="hold">
                            <p:stCondLst>
                              <p:cond delay="1000"/>
                            </p:stCondLst>
                            <p:childTnLst>
                              <p:par>
                                <p:cTn id="27" presetID="3" presetClass="entr" presetSubtype="10" fill="hold" grpId="0" nodeType="afterEffect">
                                  <p:stCondLst>
                                    <p:cond delay="0"/>
                                  </p:stCondLst>
                                  <p:childTnLst>
                                    <p:set>
                                      <p:cBhvr>
                                        <p:cTn id="28" dur="1" fill="hold">
                                          <p:stCondLst>
                                            <p:cond delay="0"/>
                                          </p:stCondLst>
                                        </p:cTn>
                                        <p:tgtEl>
                                          <p:spTgt spid="46105">
                                            <p:txEl>
                                              <p:pRg st="1" end="1"/>
                                            </p:txEl>
                                          </p:spTgt>
                                        </p:tgtEl>
                                        <p:attrNameLst>
                                          <p:attrName>style.visibility</p:attrName>
                                        </p:attrNameLst>
                                      </p:cBhvr>
                                      <p:to>
                                        <p:strVal val="visible"/>
                                      </p:to>
                                    </p:set>
                                    <p:animEffect transition="in" filter="blinds(horizontal)">
                                      <p:cBhvr>
                                        <p:cTn id="29" dur="500"/>
                                        <p:tgtEl>
                                          <p:spTgt spid="4610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05" grpId="0" build="p"/>
      <p:bldP spid="46100" grpId="0"/>
      <p:bldP spid="4610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827088" y="404813"/>
            <a:ext cx="5854700" cy="3292475"/>
            <a:chOff x="1060" y="528"/>
            <a:chExt cx="3688" cy="2074"/>
          </a:xfrm>
        </p:grpSpPr>
        <p:sp>
          <p:nvSpPr>
            <p:cNvPr id="89091" name="Rectangle 3"/>
            <p:cNvSpPr>
              <a:spLocks noChangeArrowheads="1"/>
            </p:cNvSpPr>
            <p:nvPr/>
          </p:nvSpPr>
          <p:spPr bwMode="auto">
            <a:xfrm>
              <a:off x="2884" y="1644"/>
              <a:ext cx="53" cy="958"/>
            </a:xfrm>
            <a:prstGeom prst="rect">
              <a:avLst/>
            </a:prstGeom>
            <a:solidFill>
              <a:schemeClr val="accent1"/>
            </a:solidFill>
            <a:ln w="12700">
              <a:solidFill>
                <a:schemeClr val="tx1"/>
              </a:solidFill>
              <a:miter lim="800000"/>
              <a:headEnd/>
              <a:tailEnd/>
            </a:ln>
            <a:effectLst/>
          </p:spPr>
          <p:txBody>
            <a:bodyPr wrap="none" anchor="ctr"/>
            <a:lstStyle/>
            <a:p>
              <a:endParaRPr lang="zh-CN" altLang="en-US"/>
            </a:p>
          </p:txBody>
        </p:sp>
        <p:sp>
          <p:nvSpPr>
            <p:cNvPr id="89092" name="AutoShape 4"/>
            <p:cNvSpPr>
              <a:spLocks noChangeArrowheads="1"/>
            </p:cNvSpPr>
            <p:nvPr/>
          </p:nvSpPr>
          <p:spPr bwMode="auto">
            <a:xfrm>
              <a:off x="1060" y="1308"/>
              <a:ext cx="3688" cy="760"/>
            </a:xfrm>
            <a:prstGeom prst="parallelogram">
              <a:avLst>
                <a:gd name="adj" fmla="val 99928"/>
              </a:avLst>
            </a:prstGeom>
            <a:solidFill>
              <a:srgbClr val="CC0000"/>
            </a:solidFill>
            <a:ln w="12700">
              <a:solidFill>
                <a:schemeClr val="tx1"/>
              </a:solidFill>
              <a:miter lim="800000"/>
              <a:headEnd/>
              <a:tailEnd/>
            </a:ln>
            <a:effectLst/>
          </p:spPr>
          <p:txBody>
            <a:bodyPr wrap="none" anchor="ctr"/>
            <a:lstStyle/>
            <a:p>
              <a:endParaRPr lang="zh-CN" altLang="en-US"/>
            </a:p>
          </p:txBody>
        </p:sp>
        <p:sp>
          <p:nvSpPr>
            <p:cNvPr id="89093" name="Oval 5"/>
            <p:cNvSpPr>
              <a:spLocks noChangeArrowheads="1"/>
            </p:cNvSpPr>
            <p:nvPr/>
          </p:nvSpPr>
          <p:spPr bwMode="auto">
            <a:xfrm>
              <a:off x="1684" y="1405"/>
              <a:ext cx="2440" cy="520"/>
            </a:xfrm>
            <a:prstGeom prst="ellipse">
              <a:avLst/>
            </a:prstGeom>
            <a:noFill/>
            <a:ln w="12700">
              <a:solidFill>
                <a:schemeClr val="accent2"/>
              </a:solidFill>
              <a:round/>
              <a:headEnd/>
              <a:tailEnd/>
            </a:ln>
            <a:effectLst/>
          </p:spPr>
          <p:txBody>
            <a:bodyPr wrap="none" anchor="ctr"/>
            <a:lstStyle/>
            <a:p>
              <a:endParaRPr lang="zh-CN" altLang="en-US"/>
            </a:p>
          </p:txBody>
        </p:sp>
        <p:sp>
          <p:nvSpPr>
            <p:cNvPr id="89094" name="Oval 6"/>
            <p:cNvSpPr>
              <a:spLocks noChangeArrowheads="1"/>
            </p:cNvSpPr>
            <p:nvPr/>
          </p:nvSpPr>
          <p:spPr bwMode="auto">
            <a:xfrm>
              <a:off x="1924" y="1501"/>
              <a:ext cx="1912" cy="328"/>
            </a:xfrm>
            <a:prstGeom prst="ellipse">
              <a:avLst/>
            </a:prstGeom>
            <a:noFill/>
            <a:ln w="12700">
              <a:solidFill>
                <a:schemeClr val="accent2"/>
              </a:solidFill>
              <a:round/>
              <a:headEnd/>
              <a:tailEnd/>
            </a:ln>
            <a:effectLst/>
          </p:spPr>
          <p:txBody>
            <a:bodyPr wrap="none" anchor="ctr"/>
            <a:lstStyle/>
            <a:p>
              <a:endParaRPr lang="zh-CN" altLang="en-US"/>
            </a:p>
          </p:txBody>
        </p:sp>
        <p:sp>
          <p:nvSpPr>
            <p:cNvPr id="89095" name="Oval 7"/>
            <p:cNvSpPr>
              <a:spLocks noChangeArrowheads="1"/>
            </p:cNvSpPr>
            <p:nvPr/>
          </p:nvSpPr>
          <p:spPr bwMode="auto">
            <a:xfrm>
              <a:off x="2164" y="1549"/>
              <a:ext cx="1432" cy="232"/>
            </a:xfrm>
            <a:prstGeom prst="ellipse">
              <a:avLst/>
            </a:prstGeom>
            <a:noFill/>
            <a:ln w="12700">
              <a:solidFill>
                <a:schemeClr val="accent2"/>
              </a:solidFill>
              <a:round/>
              <a:headEnd/>
              <a:tailEnd/>
            </a:ln>
            <a:effectLst/>
          </p:spPr>
          <p:txBody>
            <a:bodyPr wrap="none" anchor="ctr"/>
            <a:lstStyle/>
            <a:p>
              <a:endParaRPr lang="zh-CN" altLang="en-US"/>
            </a:p>
          </p:txBody>
        </p:sp>
        <p:sp>
          <p:nvSpPr>
            <p:cNvPr id="89096" name="Oval 8"/>
            <p:cNvSpPr>
              <a:spLocks noChangeArrowheads="1"/>
            </p:cNvSpPr>
            <p:nvPr/>
          </p:nvSpPr>
          <p:spPr bwMode="auto">
            <a:xfrm>
              <a:off x="2452" y="1645"/>
              <a:ext cx="856" cy="88"/>
            </a:xfrm>
            <a:prstGeom prst="ellipse">
              <a:avLst/>
            </a:prstGeom>
            <a:noFill/>
            <a:ln w="12700">
              <a:solidFill>
                <a:schemeClr val="accent2"/>
              </a:solidFill>
              <a:round/>
              <a:headEnd/>
              <a:tailEnd/>
            </a:ln>
            <a:effectLst/>
          </p:spPr>
          <p:txBody>
            <a:bodyPr wrap="none" anchor="ctr"/>
            <a:lstStyle/>
            <a:p>
              <a:endParaRPr lang="zh-CN" altLang="en-US"/>
            </a:p>
          </p:txBody>
        </p:sp>
        <p:sp>
          <p:nvSpPr>
            <p:cNvPr id="89097" name="Arc 9"/>
            <p:cNvSpPr>
              <a:spLocks/>
            </p:cNvSpPr>
            <p:nvPr/>
          </p:nvSpPr>
          <p:spPr bwMode="auto">
            <a:xfrm>
              <a:off x="2461" y="1546"/>
              <a:ext cx="1140" cy="240"/>
            </a:xfrm>
            <a:custGeom>
              <a:avLst/>
              <a:gdLst>
                <a:gd name="G0" fmla="+- 12594 0 0"/>
                <a:gd name="G1" fmla="+- 21600 0 0"/>
                <a:gd name="G2" fmla="+- 21600 0 0"/>
                <a:gd name="T0" fmla="*/ 0 w 34194"/>
                <a:gd name="T1" fmla="*/ 4052 h 43200"/>
                <a:gd name="T2" fmla="*/ 12594 w 34194"/>
                <a:gd name="T3" fmla="*/ 43200 h 43200"/>
                <a:gd name="T4" fmla="*/ 12594 w 34194"/>
                <a:gd name="T5" fmla="*/ 21600 h 43200"/>
              </a:gdLst>
              <a:ahLst/>
              <a:cxnLst>
                <a:cxn ang="0">
                  <a:pos x="T0" y="T1"/>
                </a:cxn>
                <a:cxn ang="0">
                  <a:pos x="T2" y="T3"/>
                </a:cxn>
                <a:cxn ang="0">
                  <a:pos x="T4" y="T5"/>
                </a:cxn>
              </a:cxnLst>
              <a:rect l="0" t="0" r="r" b="b"/>
              <a:pathLst>
                <a:path w="34194" h="43200" fill="none" extrusionOk="0">
                  <a:moveTo>
                    <a:pt x="-1" y="4051"/>
                  </a:moveTo>
                  <a:cubicBezTo>
                    <a:pt x="3670" y="1417"/>
                    <a:pt x="8075" y="-1"/>
                    <a:pt x="12594" y="0"/>
                  </a:cubicBezTo>
                  <a:cubicBezTo>
                    <a:pt x="24523" y="0"/>
                    <a:pt x="34194" y="9670"/>
                    <a:pt x="34194" y="21600"/>
                  </a:cubicBezTo>
                  <a:cubicBezTo>
                    <a:pt x="34194" y="33529"/>
                    <a:pt x="24523" y="43199"/>
                    <a:pt x="12594" y="43200"/>
                  </a:cubicBezTo>
                </a:path>
                <a:path w="34194" h="43200" stroke="0" extrusionOk="0">
                  <a:moveTo>
                    <a:pt x="-1" y="4051"/>
                  </a:moveTo>
                  <a:cubicBezTo>
                    <a:pt x="3670" y="1417"/>
                    <a:pt x="8075" y="-1"/>
                    <a:pt x="12594" y="0"/>
                  </a:cubicBezTo>
                  <a:cubicBezTo>
                    <a:pt x="24523" y="0"/>
                    <a:pt x="34194" y="9670"/>
                    <a:pt x="34194" y="21600"/>
                  </a:cubicBezTo>
                  <a:cubicBezTo>
                    <a:pt x="34194" y="33529"/>
                    <a:pt x="24523" y="43199"/>
                    <a:pt x="12594" y="43200"/>
                  </a:cubicBezTo>
                  <a:lnTo>
                    <a:pt x="12594" y="2160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89098" name="Arc 10"/>
            <p:cNvSpPr>
              <a:spLocks/>
            </p:cNvSpPr>
            <p:nvPr/>
          </p:nvSpPr>
          <p:spPr bwMode="auto">
            <a:xfrm>
              <a:off x="2300" y="1498"/>
              <a:ext cx="1539" cy="336"/>
            </a:xfrm>
            <a:custGeom>
              <a:avLst/>
              <a:gdLst>
                <a:gd name="G0" fmla="+- 12063 0 0"/>
                <a:gd name="G1" fmla="+- 21600 0 0"/>
                <a:gd name="G2" fmla="+- 21600 0 0"/>
                <a:gd name="T0" fmla="*/ 0 w 33663"/>
                <a:gd name="T1" fmla="*/ 3682 h 43200"/>
                <a:gd name="T2" fmla="*/ 12041 w 33663"/>
                <a:gd name="T3" fmla="*/ 43200 h 43200"/>
                <a:gd name="T4" fmla="*/ 12063 w 33663"/>
                <a:gd name="T5" fmla="*/ 21600 h 43200"/>
              </a:gdLst>
              <a:ahLst/>
              <a:cxnLst>
                <a:cxn ang="0">
                  <a:pos x="T0" y="T1"/>
                </a:cxn>
                <a:cxn ang="0">
                  <a:pos x="T2" y="T3"/>
                </a:cxn>
                <a:cxn ang="0">
                  <a:pos x="T4" y="T5"/>
                </a:cxn>
              </a:cxnLst>
              <a:rect l="0" t="0" r="r" b="b"/>
              <a:pathLst>
                <a:path w="33663" h="43200" fill="none" extrusionOk="0">
                  <a:moveTo>
                    <a:pt x="0" y="3682"/>
                  </a:moveTo>
                  <a:cubicBezTo>
                    <a:pt x="3565" y="1282"/>
                    <a:pt x="7765" y="-1"/>
                    <a:pt x="12063" y="0"/>
                  </a:cubicBezTo>
                  <a:cubicBezTo>
                    <a:pt x="23992" y="0"/>
                    <a:pt x="33663" y="9670"/>
                    <a:pt x="33663" y="21600"/>
                  </a:cubicBezTo>
                  <a:cubicBezTo>
                    <a:pt x="33663" y="33529"/>
                    <a:pt x="23992" y="43200"/>
                    <a:pt x="12063" y="43200"/>
                  </a:cubicBezTo>
                  <a:cubicBezTo>
                    <a:pt x="12055" y="43200"/>
                    <a:pt x="12048" y="43199"/>
                    <a:pt x="12041" y="43199"/>
                  </a:cubicBezTo>
                </a:path>
                <a:path w="33663" h="43200" stroke="0" extrusionOk="0">
                  <a:moveTo>
                    <a:pt x="0" y="3682"/>
                  </a:moveTo>
                  <a:cubicBezTo>
                    <a:pt x="3565" y="1282"/>
                    <a:pt x="7765" y="-1"/>
                    <a:pt x="12063" y="0"/>
                  </a:cubicBezTo>
                  <a:cubicBezTo>
                    <a:pt x="23992" y="0"/>
                    <a:pt x="33663" y="9670"/>
                    <a:pt x="33663" y="21600"/>
                  </a:cubicBezTo>
                  <a:cubicBezTo>
                    <a:pt x="33663" y="33529"/>
                    <a:pt x="23992" y="43200"/>
                    <a:pt x="12063" y="43200"/>
                  </a:cubicBezTo>
                  <a:cubicBezTo>
                    <a:pt x="12055" y="43200"/>
                    <a:pt x="12048" y="43199"/>
                    <a:pt x="12041" y="43199"/>
                  </a:cubicBezTo>
                  <a:lnTo>
                    <a:pt x="12063" y="2160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89099" name="Arc 11"/>
            <p:cNvSpPr>
              <a:spLocks/>
            </p:cNvSpPr>
            <p:nvPr/>
          </p:nvSpPr>
          <p:spPr bwMode="auto">
            <a:xfrm>
              <a:off x="1995" y="1402"/>
              <a:ext cx="1165" cy="253"/>
            </a:xfrm>
            <a:custGeom>
              <a:avLst/>
              <a:gdLst>
                <a:gd name="G0" fmla="+- 16177 0 0"/>
                <a:gd name="G1" fmla="+- 21600 0 0"/>
                <a:gd name="G2" fmla="+- 21600 0 0"/>
                <a:gd name="T0" fmla="*/ 0 w 20089"/>
                <a:gd name="T1" fmla="*/ 7287 h 21600"/>
                <a:gd name="T2" fmla="*/ 20089 w 20089"/>
                <a:gd name="T3" fmla="*/ 357 h 21600"/>
                <a:gd name="T4" fmla="*/ 16177 w 20089"/>
                <a:gd name="T5" fmla="*/ 21600 h 21600"/>
              </a:gdLst>
              <a:ahLst/>
              <a:cxnLst>
                <a:cxn ang="0">
                  <a:pos x="T0" y="T1"/>
                </a:cxn>
                <a:cxn ang="0">
                  <a:pos x="T2" y="T3"/>
                </a:cxn>
                <a:cxn ang="0">
                  <a:pos x="T4" y="T5"/>
                </a:cxn>
              </a:cxnLst>
              <a:rect l="0" t="0" r="r" b="b"/>
              <a:pathLst>
                <a:path w="20089" h="21600" fill="none" extrusionOk="0">
                  <a:moveTo>
                    <a:pt x="-1" y="7286"/>
                  </a:moveTo>
                  <a:cubicBezTo>
                    <a:pt x="4099" y="2653"/>
                    <a:pt x="9989" y="-1"/>
                    <a:pt x="16177" y="0"/>
                  </a:cubicBezTo>
                  <a:cubicBezTo>
                    <a:pt x="17489" y="0"/>
                    <a:pt x="18798" y="119"/>
                    <a:pt x="20088" y="357"/>
                  </a:cubicBezTo>
                </a:path>
                <a:path w="20089" h="21600" stroke="0" extrusionOk="0">
                  <a:moveTo>
                    <a:pt x="-1" y="7286"/>
                  </a:moveTo>
                  <a:cubicBezTo>
                    <a:pt x="4099" y="2653"/>
                    <a:pt x="9989" y="-1"/>
                    <a:pt x="16177" y="0"/>
                  </a:cubicBezTo>
                  <a:cubicBezTo>
                    <a:pt x="17489" y="0"/>
                    <a:pt x="18798" y="119"/>
                    <a:pt x="20088" y="357"/>
                  </a:cubicBezTo>
                  <a:lnTo>
                    <a:pt x="16177" y="2160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89100" name="Arc 12"/>
            <p:cNvSpPr>
              <a:spLocks/>
            </p:cNvSpPr>
            <p:nvPr/>
          </p:nvSpPr>
          <p:spPr bwMode="auto">
            <a:xfrm>
              <a:off x="2708" y="1642"/>
              <a:ext cx="356" cy="50"/>
            </a:xfrm>
            <a:custGeom>
              <a:avLst/>
              <a:gdLst>
                <a:gd name="G0" fmla="+- 9045 0 0"/>
                <a:gd name="G1" fmla="+- 21600 0 0"/>
                <a:gd name="G2" fmla="+- 21600 0 0"/>
                <a:gd name="T0" fmla="*/ 0 w 14573"/>
                <a:gd name="T1" fmla="*/ 1985 h 21600"/>
                <a:gd name="T2" fmla="*/ 14573 w 14573"/>
                <a:gd name="T3" fmla="*/ 719 h 21600"/>
                <a:gd name="T4" fmla="*/ 9045 w 14573"/>
                <a:gd name="T5" fmla="*/ 21600 h 21600"/>
              </a:gdLst>
              <a:ahLst/>
              <a:cxnLst>
                <a:cxn ang="0">
                  <a:pos x="T0" y="T1"/>
                </a:cxn>
                <a:cxn ang="0">
                  <a:pos x="T2" y="T3"/>
                </a:cxn>
                <a:cxn ang="0">
                  <a:pos x="T4" y="T5"/>
                </a:cxn>
              </a:cxnLst>
              <a:rect l="0" t="0" r="r" b="b"/>
              <a:pathLst>
                <a:path w="14573" h="21600" fill="none" extrusionOk="0">
                  <a:moveTo>
                    <a:pt x="0" y="1985"/>
                  </a:moveTo>
                  <a:cubicBezTo>
                    <a:pt x="2836" y="677"/>
                    <a:pt x="5921" y="-1"/>
                    <a:pt x="9045" y="0"/>
                  </a:cubicBezTo>
                  <a:cubicBezTo>
                    <a:pt x="10910" y="0"/>
                    <a:pt x="12769" y="241"/>
                    <a:pt x="14572" y="719"/>
                  </a:cubicBezTo>
                </a:path>
                <a:path w="14573" h="21600" stroke="0" extrusionOk="0">
                  <a:moveTo>
                    <a:pt x="0" y="1985"/>
                  </a:moveTo>
                  <a:cubicBezTo>
                    <a:pt x="2836" y="677"/>
                    <a:pt x="5921" y="-1"/>
                    <a:pt x="9045" y="0"/>
                  </a:cubicBezTo>
                  <a:cubicBezTo>
                    <a:pt x="10910" y="0"/>
                    <a:pt x="12769" y="241"/>
                    <a:pt x="14572" y="719"/>
                  </a:cubicBezTo>
                  <a:lnTo>
                    <a:pt x="9045" y="2160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89101" name="Rectangle 13"/>
            <p:cNvSpPr>
              <a:spLocks noChangeArrowheads="1"/>
            </p:cNvSpPr>
            <p:nvPr/>
          </p:nvSpPr>
          <p:spPr bwMode="auto">
            <a:xfrm>
              <a:off x="2884" y="541"/>
              <a:ext cx="47" cy="1143"/>
            </a:xfrm>
            <a:prstGeom prst="rect">
              <a:avLst/>
            </a:prstGeom>
            <a:solidFill>
              <a:schemeClr val="accent1"/>
            </a:solidFill>
            <a:ln w="12700">
              <a:solidFill>
                <a:schemeClr val="tx1"/>
              </a:solidFill>
              <a:miter lim="800000"/>
              <a:headEnd/>
              <a:tailEnd/>
            </a:ln>
            <a:effectLst/>
          </p:spPr>
          <p:txBody>
            <a:bodyPr wrap="none" anchor="ctr"/>
            <a:lstStyle/>
            <a:p>
              <a:endParaRPr lang="zh-CN" altLang="en-US"/>
            </a:p>
          </p:txBody>
        </p:sp>
        <p:sp>
          <p:nvSpPr>
            <p:cNvPr id="89102" name="Line 14"/>
            <p:cNvSpPr>
              <a:spLocks noChangeShapeType="1"/>
            </p:cNvSpPr>
            <p:nvPr/>
          </p:nvSpPr>
          <p:spPr bwMode="auto">
            <a:xfrm>
              <a:off x="3002" y="528"/>
              <a:ext cx="0" cy="672"/>
            </a:xfrm>
            <a:prstGeom prst="line">
              <a:avLst/>
            </a:prstGeom>
            <a:noFill/>
            <a:ln w="12700">
              <a:solidFill>
                <a:schemeClr val="hlink"/>
              </a:solidFill>
              <a:round/>
              <a:headEnd type="stealth" w="med" len="lg"/>
              <a:tailEnd type="none" w="sm" len="sm"/>
            </a:ln>
            <a:effectLst/>
          </p:spPr>
          <p:txBody>
            <a:bodyPr wrap="none" anchor="ctr"/>
            <a:lstStyle/>
            <a:p>
              <a:endParaRPr lang="zh-CN" altLang="en-US"/>
            </a:p>
          </p:txBody>
        </p:sp>
        <p:sp>
          <p:nvSpPr>
            <p:cNvPr id="89103" name="Rectangle 15"/>
            <p:cNvSpPr>
              <a:spLocks noChangeArrowheads="1"/>
            </p:cNvSpPr>
            <p:nvPr/>
          </p:nvSpPr>
          <p:spPr bwMode="auto">
            <a:xfrm>
              <a:off x="3014" y="680"/>
              <a:ext cx="208" cy="404"/>
            </a:xfrm>
            <a:prstGeom prst="rect">
              <a:avLst/>
            </a:prstGeom>
            <a:noFill/>
            <a:ln w="9525">
              <a:noFill/>
              <a:miter lim="800000"/>
              <a:headEnd/>
              <a:tailEnd/>
            </a:ln>
            <a:effectLst/>
          </p:spPr>
          <p:txBody>
            <a:bodyPr wrap="none" lIns="92075" tIns="46038" rIns="92075" bIns="46038">
              <a:spAutoFit/>
            </a:bodyPr>
            <a:lstStyle/>
            <a:p>
              <a:pPr eaLnBrk="0" hangingPunct="0"/>
              <a:r>
                <a:rPr kumimoji="1" lang="en-US" altLang="zh-CN" sz="3600" i="1">
                  <a:solidFill>
                    <a:schemeClr val="hlink"/>
                  </a:solidFill>
                  <a:latin typeface="Bookman Old Style" pitchFamily="18" charset="0"/>
                </a:rPr>
                <a:t>I</a:t>
              </a:r>
            </a:p>
          </p:txBody>
        </p:sp>
      </p:grpSp>
      <p:sp>
        <p:nvSpPr>
          <p:cNvPr id="89104" name="Rectangle 16"/>
          <p:cNvSpPr>
            <a:spLocks noChangeArrowheads="1"/>
          </p:cNvSpPr>
          <p:nvPr/>
        </p:nvSpPr>
        <p:spPr bwMode="auto">
          <a:xfrm>
            <a:off x="1979613" y="4005263"/>
            <a:ext cx="4756150" cy="641350"/>
          </a:xfrm>
          <a:prstGeom prst="rect">
            <a:avLst/>
          </a:prstGeom>
          <a:noFill/>
          <a:ln w="9525">
            <a:noFill/>
            <a:miter lim="800000"/>
            <a:headEnd/>
            <a:tailEnd/>
          </a:ln>
          <a:effectLst/>
        </p:spPr>
        <p:txBody>
          <a:bodyPr wrap="none" lIns="92075" tIns="46038" rIns="92075" bIns="46038">
            <a:spAutoFit/>
          </a:bodyPr>
          <a:lstStyle/>
          <a:p>
            <a:pPr eaLnBrk="0" hangingPunct="0"/>
            <a:r>
              <a:rPr kumimoji="1" lang="zh-CN" altLang="en-US" sz="3600" b="1">
                <a:solidFill>
                  <a:schemeClr val="accent2"/>
                </a:solidFill>
                <a:latin typeface="Bookman Old Style" pitchFamily="18" charset="0"/>
                <a:ea typeface="华文新魏" pitchFamily="2" charset="-122"/>
              </a:rPr>
              <a:t>无限长直线电流的磁场</a:t>
            </a:r>
          </a:p>
        </p:txBody>
      </p:sp>
      <p:grpSp>
        <p:nvGrpSpPr>
          <p:cNvPr id="3" name="Group 17"/>
          <p:cNvGrpSpPr>
            <a:grpSpLocks/>
          </p:cNvGrpSpPr>
          <p:nvPr/>
        </p:nvGrpSpPr>
        <p:grpSpPr bwMode="auto">
          <a:xfrm>
            <a:off x="6659563" y="1989138"/>
            <a:ext cx="2008187" cy="1101725"/>
            <a:chOff x="2219" y="3193"/>
            <a:chExt cx="1155" cy="739"/>
          </a:xfrm>
        </p:grpSpPr>
        <p:sp>
          <p:nvSpPr>
            <p:cNvPr id="89106" name="Rectangle 18"/>
            <p:cNvSpPr>
              <a:spLocks noChangeArrowheads="1"/>
            </p:cNvSpPr>
            <p:nvPr/>
          </p:nvSpPr>
          <p:spPr bwMode="auto">
            <a:xfrm>
              <a:off x="2219" y="3193"/>
              <a:ext cx="1155" cy="739"/>
            </a:xfrm>
            <a:prstGeom prst="rect">
              <a:avLst/>
            </a:prstGeom>
            <a:solidFill>
              <a:srgbClr val="FFFFFF"/>
            </a:solidFill>
            <a:ln w="9525">
              <a:solidFill>
                <a:srgbClr val="000000"/>
              </a:solidFill>
              <a:miter lim="800000"/>
              <a:headEnd/>
              <a:tailEnd/>
            </a:ln>
            <a:effectLst/>
          </p:spPr>
          <p:txBody>
            <a:bodyPr wrap="none" anchor="ctr"/>
            <a:lstStyle/>
            <a:p>
              <a:endParaRPr lang="zh-CN" altLang="en-US"/>
            </a:p>
          </p:txBody>
        </p:sp>
        <p:graphicFrame>
          <p:nvGraphicFramePr>
            <p:cNvPr id="89107" name="Object 19"/>
            <p:cNvGraphicFramePr>
              <a:graphicFrameLocks noChangeAspect="1"/>
            </p:cNvGraphicFramePr>
            <p:nvPr/>
          </p:nvGraphicFramePr>
          <p:xfrm>
            <a:off x="2311" y="3217"/>
            <a:ext cx="930" cy="699"/>
          </p:xfrm>
          <a:graphic>
            <a:graphicData uri="http://schemas.openxmlformats.org/presentationml/2006/ole">
              <mc:AlternateContent xmlns:mc="http://schemas.openxmlformats.org/markup-compatibility/2006">
                <mc:Choice xmlns:v="urn:schemas-microsoft-com:vml" Requires="v">
                  <p:oleObj spid="_x0000_s65539" name="公式" r:id="rId3" imgW="774360" imgH="609480" progId="Equation.3">
                    <p:embed/>
                  </p:oleObj>
                </mc:Choice>
                <mc:Fallback>
                  <p:oleObj name="公式" r:id="rId3" imgW="774360" imgH="609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1" y="3217"/>
                          <a:ext cx="930" cy="6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9108" name="Rectangle 20"/>
          <p:cNvSpPr>
            <a:spLocks noChangeArrowheads="1"/>
          </p:cNvSpPr>
          <p:nvPr/>
        </p:nvSpPr>
        <p:spPr bwMode="auto">
          <a:xfrm>
            <a:off x="684213" y="4868863"/>
            <a:ext cx="7993062" cy="1554162"/>
          </a:xfrm>
          <a:prstGeom prst="rect">
            <a:avLst/>
          </a:prstGeom>
          <a:noFill/>
          <a:ln w="9525">
            <a:noFill/>
            <a:miter lim="800000"/>
            <a:headEnd/>
            <a:tailEnd/>
          </a:ln>
          <a:effectLst/>
        </p:spPr>
        <p:txBody>
          <a:bodyPr lIns="92075" tIns="46038" rIns="92075" bIns="46038">
            <a:spAutoFit/>
          </a:bodyPr>
          <a:lstStyle/>
          <a:p>
            <a:pPr eaLnBrk="0" hangingPunct="0"/>
            <a:r>
              <a:rPr kumimoji="1" lang="zh-CN" altLang="en-US" sz="3200" b="1">
                <a:solidFill>
                  <a:schemeClr val="accent2"/>
                </a:solidFill>
                <a:latin typeface="Bookman Old Style" pitchFamily="18" charset="0"/>
                <a:ea typeface="华文新魏" pitchFamily="2" charset="-122"/>
              </a:rPr>
              <a:t>右手定则：把电流元握在右手中，拇指伸直指向电流方向，其余手指自然地沿该电流元产生地磁场方向弯曲。</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a:grpSpLocks/>
          </p:cNvGrpSpPr>
          <p:nvPr/>
        </p:nvGrpSpPr>
        <p:grpSpPr bwMode="auto">
          <a:xfrm>
            <a:off x="1835150" y="1341438"/>
            <a:ext cx="5546725" cy="4344987"/>
            <a:chOff x="1139" y="1154"/>
            <a:chExt cx="3494" cy="2737"/>
          </a:xfrm>
        </p:grpSpPr>
        <p:sp>
          <p:nvSpPr>
            <p:cNvPr id="47106" name="Oval 2"/>
            <p:cNvSpPr>
              <a:spLocks noChangeArrowheads="1"/>
            </p:cNvSpPr>
            <p:nvPr/>
          </p:nvSpPr>
          <p:spPr bwMode="auto">
            <a:xfrm>
              <a:off x="1912" y="2179"/>
              <a:ext cx="1936" cy="448"/>
            </a:xfrm>
            <a:prstGeom prst="ellipse">
              <a:avLst/>
            </a:prstGeom>
            <a:noFill/>
            <a:ln w="57150">
              <a:solidFill>
                <a:schemeClr val="hlink"/>
              </a:solidFill>
              <a:round/>
              <a:headEnd/>
              <a:tailEnd/>
            </a:ln>
            <a:effectLst/>
          </p:spPr>
          <p:txBody>
            <a:bodyPr wrap="none" anchor="ctr"/>
            <a:lstStyle/>
            <a:p>
              <a:endParaRPr lang="zh-CN" altLang="en-US"/>
            </a:p>
          </p:txBody>
        </p:sp>
        <p:sp>
          <p:nvSpPr>
            <p:cNvPr id="47107" name="Arc 3"/>
            <p:cNvSpPr>
              <a:spLocks/>
            </p:cNvSpPr>
            <p:nvPr/>
          </p:nvSpPr>
          <p:spPr bwMode="auto">
            <a:xfrm>
              <a:off x="2772" y="2385"/>
              <a:ext cx="259" cy="240"/>
            </a:xfrm>
            <a:custGeom>
              <a:avLst/>
              <a:gdLst>
                <a:gd name="G0" fmla="+- 2745 0 0"/>
                <a:gd name="G1" fmla="+- 0 0 0"/>
                <a:gd name="G2" fmla="+- 21600 0 0"/>
                <a:gd name="T0" fmla="*/ 5696 w 5696"/>
                <a:gd name="T1" fmla="*/ 21397 h 21600"/>
                <a:gd name="T2" fmla="*/ 0 w 5696"/>
                <a:gd name="T3" fmla="*/ 21425 h 21600"/>
                <a:gd name="T4" fmla="*/ 2745 w 5696"/>
                <a:gd name="T5" fmla="*/ 0 h 21600"/>
              </a:gdLst>
              <a:ahLst/>
              <a:cxnLst>
                <a:cxn ang="0">
                  <a:pos x="T0" y="T1"/>
                </a:cxn>
                <a:cxn ang="0">
                  <a:pos x="T2" y="T3"/>
                </a:cxn>
                <a:cxn ang="0">
                  <a:pos x="T4" y="T5"/>
                </a:cxn>
              </a:cxnLst>
              <a:rect l="0" t="0" r="r" b="b"/>
              <a:pathLst>
                <a:path w="5696" h="21600" fill="none" extrusionOk="0">
                  <a:moveTo>
                    <a:pt x="5696" y="21397"/>
                  </a:moveTo>
                  <a:cubicBezTo>
                    <a:pt x="4718" y="21532"/>
                    <a:pt x="3732" y="21599"/>
                    <a:pt x="2745" y="21600"/>
                  </a:cubicBezTo>
                  <a:cubicBezTo>
                    <a:pt x="1827" y="21600"/>
                    <a:pt x="910" y="21541"/>
                    <a:pt x="0" y="21424"/>
                  </a:cubicBezTo>
                </a:path>
                <a:path w="5696" h="21600" stroke="0" extrusionOk="0">
                  <a:moveTo>
                    <a:pt x="5696" y="21397"/>
                  </a:moveTo>
                  <a:cubicBezTo>
                    <a:pt x="4718" y="21532"/>
                    <a:pt x="3732" y="21599"/>
                    <a:pt x="2745" y="21600"/>
                  </a:cubicBezTo>
                  <a:cubicBezTo>
                    <a:pt x="1827" y="21600"/>
                    <a:pt x="910" y="21541"/>
                    <a:pt x="0" y="21424"/>
                  </a:cubicBezTo>
                  <a:lnTo>
                    <a:pt x="2745" y="0"/>
                  </a:lnTo>
                  <a:close/>
                </a:path>
              </a:pathLst>
            </a:custGeom>
            <a:noFill/>
            <a:ln w="38100" cap="rnd">
              <a:solidFill>
                <a:schemeClr val="hlink"/>
              </a:solidFill>
              <a:round/>
              <a:headEnd type="triangle" w="med" len="lg"/>
              <a:tailEnd type="none" w="sm" len="sm"/>
            </a:ln>
            <a:effectLst/>
          </p:spPr>
          <p:txBody>
            <a:bodyPr wrap="none" anchor="ctr"/>
            <a:lstStyle/>
            <a:p>
              <a:endParaRPr lang="zh-CN" altLang="en-US"/>
            </a:p>
          </p:txBody>
        </p:sp>
        <p:sp>
          <p:nvSpPr>
            <p:cNvPr id="47108" name="Line 4"/>
            <p:cNvSpPr>
              <a:spLocks noChangeShapeType="1"/>
            </p:cNvSpPr>
            <p:nvPr/>
          </p:nvSpPr>
          <p:spPr bwMode="auto">
            <a:xfrm flipV="1">
              <a:off x="2880" y="1162"/>
              <a:ext cx="0" cy="1248"/>
            </a:xfrm>
            <a:prstGeom prst="line">
              <a:avLst/>
            </a:prstGeom>
            <a:noFill/>
            <a:ln w="12700">
              <a:solidFill>
                <a:srgbClr val="00FF66"/>
              </a:solidFill>
              <a:round/>
              <a:headEnd type="none" w="sm" len="sm"/>
              <a:tailEnd type="stealth" w="med" len="lg"/>
            </a:ln>
            <a:effectLst/>
          </p:spPr>
          <p:txBody>
            <a:bodyPr wrap="none" anchor="ctr"/>
            <a:lstStyle/>
            <a:p>
              <a:endParaRPr lang="zh-CN" altLang="en-US"/>
            </a:p>
          </p:txBody>
        </p:sp>
        <p:sp>
          <p:nvSpPr>
            <p:cNvPr id="47109" name="Line 5"/>
            <p:cNvSpPr>
              <a:spLocks noChangeShapeType="1"/>
            </p:cNvSpPr>
            <p:nvPr/>
          </p:nvSpPr>
          <p:spPr bwMode="auto">
            <a:xfrm>
              <a:off x="2904" y="2643"/>
              <a:ext cx="0" cy="1248"/>
            </a:xfrm>
            <a:prstGeom prst="line">
              <a:avLst/>
            </a:prstGeom>
            <a:noFill/>
            <a:ln w="12700">
              <a:solidFill>
                <a:srgbClr val="00FF66"/>
              </a:solidFill>
              <a:round/>
              <a:headEnd type="none" w="sm" len="sm"/>
              <a:tailEnd type="none" w="sm" len="sm"/>
            </a:ln>
            <a:effectLst/>
          </p:spPr>
          <p:txBody>
            <a:bodyPr wrap="none" anchor="ctr"/>
            <a:lstStyle/>
            <a:p>
              <a:endParaRPr lang="zh-CN" altLang="en-US"/>
            </a:p>
          </p:txBody>
        </p:sp>
        <p:sp>
          <p:nvSpPr>
            <p:cNvPr id="47110" name="Arc 6"/>
            <p:cNvSpPr>
              <a:spLocks/>
            </p:cNvSpPr>
            <p:nvPr/>
          </p:nvSpPr>
          <p:spPr bwMode="auto">
            <a:xfrm>
              <a:off x="3529" y="2116"/>
              <a:ext cx="576" cy="576"/>
            </a:xfrm>
            <a:custGeom>
              <a:avLst/>
              <a:gdLst>
                <a:gd name="G0" fmla="+- 21600 0 0"/>
                <a:gd name="G1" fmla="+- 21600 0 0"/>
                <a:gd name="G2" fmla="+- 21600 0 0"/>
                <a:gd name="T0" fmla="*/ 0 w 43200"/>
                <a:gd name="T1" fmla="*/ 21525 h 43200"/>
                <a:gd name="T2" fmla="*/ 5105 w 43200"/>
                <a:gd name="T3" fmla="*/ 35546 h 43200"/>
                <a:gd name="T4" fmla="*/ 21600 w 43200"/>
                <a:gd name="T5" fmla="*/ 21600 h 43200"/>
              </a:gdLst>
              <a:ahLst/>
              <a:cxnLst>
                <a:cxn ang="0">
                  <a:pos x="T0" y="T1"/>
                </a:cxn>
                <a:cxn ang="0">
                  <a:pos x="T2" y="T3"/>
                </a:cxn>
                <a:cxn ang="0">
                  <a:pos x="T4" y="T5"/>
                </a:cxn>
              </a:cxnLst>
              <a:rect l="0" t="0" r="r" b="b"/>
              <a:pathLst>
                <a:path w="43200" h="43200" fill="none" extrusionOk="0">
                  <a:moveTo>
                    <a:pt x="0" y="21525"/>
                  </a:moveTo>
                  <a:cubicBezTo>
                    <a:pt x="41" y="9625"/>
                    <a:pt x="9699" y="-1"/>
                    <a:pt x="21600" y="0"/>
                  </a:cubicBezTo>
                  <a:cubicBezTo>
                    <a:pt x="33529" y="0"/>
                    <a:pt x="43200" y="9670"/>
                    <a:pt x="43200" y="21600"/>
                  </a:cubicBezTo>
                  <a:cubicBezTo>
                    <a:pt x="43200" y="33529"/>
                    <a:pt x="33529" y="43200"/>
                    <a:pt x="21600" y="43200"/>
                  </a:cubicBezTo>
                  <a:cubicBezTo>
                    <a:pt x="15243" y="43200"/>
                    <a:pt x="9209" y="40399"/>
                    <a:pt x="5105" y="35545"/>
                  </a:cubicBezTo>
                </a:path>
                <a:path w="43200" h="43200" stroke="0" extrusionOk="0">
                  <a:moveTo>
                    <a:pt x="0" y="21525"/>
                  </a:moveTo>
                  <a:cubicBezTo>
                    <a:pt x="41" y="9625"/>
                    <a:pt x="9699" y="-1"/>
                    <a:pt x="21600" y="0"/>
                  </a:cubicBezTo>
                  <a:cubicBezTo>
                    <a:pt x="33529" y="0"/>
                    <a:pt x="43200" y="9670"/>
                    <a:pt x="43200" y="21600"/>
                  </a:cubicBezTo>
                  <a:cubicBezTo>
                    <a:pt x="43200" y="33529"/>
                    <a:pt x="33529" y="43200"/>
                    <a:pt x="21600" y="43200"/>
                  </a:cubicBezTo>
                  <a:cubicBezTo>
                    <a:pt x="15243" y="43200"/>
                    <a:pt x="9209" y="40399"/>
                    <a:pt x="5105" y="35545"/>
                  </a:cubicBezTo>
                  <a:lnTo>
                    <a:pt x="21600" y="21600"/>
                  </a:lnTo>
                  <a:close/>
                </a:path>
              </a:pathLst>
            </a:custGeom>
            <a:noFill/>
            <a:ln w="12700" cap="rnd">
              <a:solidFill>
                <a:srgbClr val="00FF66"/>
              </a:solidFill>
              <a:round/>
              <a:headEnd type="none" w="sm" len="sm"/>
              <a:tailEnd type="stealth" w="med" len="lg"/>
            </a:ln>
            <a:effectLst/>
          </p:spPr>
          <p:txBody>
            <a:bodyPr wrap="none" anchor="ctr"/>
            <a:lstStyle/>
            <a:p>
              <a:endParaRPr lang="zh-CN" altLang="en-US"/>
            </a:p>
          </p:txBody>
        </p:sp>
        <p:sp>
          <p:nvSpPr>
            <p:cNvPr id="47111" name="Arc 7"/>
            <p:cNvSpPr>
              <a:spLocks/>
            </p:cNvSpPr>
            <p:nvPr/>
          </p:nvSpPr>
          <p:spPr bwMode="auto">
            <a:xfrm>
              <a:off x="1657" y="2116"/>
              <a:ext cx="576" cy="576"/>
            </a:xfrm>
            <a:custGeom>
              <a:avLst/>
              <a:gdLst>
                <a:gd name="G0" fmla="+- 21600 0 0"/>
                <a:gd name="G1" fmla="+- 21600 0 0"/>
                <a:gd name="G2" fmla="+- 21600 0 0"/>
                <a:gd name="T0" fmla="*/ 36493 w 43200"/>
                <a:gd name="T1" fmla="*/ 37245 h 43200"/>
                <a:gd name="T2" fmla="*/ 43200 w 43200"/>
                <a:gd name="T3" fmla="*/ 21600 h 43200"/>
                <a:gd name="T4" fmla="*/ 21600 w 43200"/>
                <a:gd name="T5" fmla="*/ 21600 h 43200"/>
              </a:gdLst>
              <a:ahLst/>
              <a:cxnLst>
                <a:cxn ang="0">
                  <a:pos x="T0" y="T1"/>
                </a:cxn>
                <a:cxn ang="0">
                  <a:pos x="T2" y="T3"/>
                </a:cxn>
                <a:cxn ang="0">
                  <a:pos x="T4" y="T5"/>
                </a:cxn>
              </a:cxnLst>
              <a:rect l="0" t="0" r="r" b="b"/>
              <a:pathLst>
                <a:path w="43200" h="43200" fill="none" extrusionOk="0">
                  <a:moveTo>
                    <a:pt x="36492" y="37244"/>
                  </a:moveTo>
                  <a:cubicBezTo>
                    <a:pt x="32476" y="41067"/>
                    <a:pt x="27144" y="43199"/>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36492" y="37244"/>
                  </a:moveTo>
                  <a:cubicBezTo>
                    <a:pt x="32476" y="41067"/>
                    <a:pt x="27144" y="43199"/>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FF66"/>
              </a:solidFill>
              <a:round/>
              <a:headEnd type="stealth" w="med" len="lg"/>
              <a:tailEnd type="none" w="sm" len="sm"/>
            </a:ln>
            <a:effectLst/>
          </p:spPr>
          <p:txBody>
            <a:bodyPr wrap="none" anchor="ctr"/>
            <a:lstStyle/>
            <a:p>
              <a:endParaRPr lang="zh-CN" altLang="en-US"/>
            </a:p>
          </p:txBody>
        </p:sp>
        <p:sp>
          <p:nvSpPr>
            <p:cNvPr id="47112" name="Arc 8"/>
            <p:cNvSpPr>
              <a:spLocks/>
            </p:cNvSpPr>
            <p:nvPr/>
          </p:nvSpPr>
          <p:spPr bwMode="auto">
            <a:xfrm>
              <a:off x="3387" y="1876"/>
              <a:ext cx="1246" cy="1104"/>
            </a:xfrm>
            <a:custGeom>
              <a:avLst/>
              <a:gdLst>
                <a:gd name="G0" fmla="+- 21497 0 0"/>
                <a:gd name="G1" fmla="+- 21600 0 0"/>
                <a:gd name="G2" fmla="+- 21600 0 0"/>
                <a:gd name="T0" fmla="*/ 0 w 43097"/>
                <a:gd name="T1" fmla="*/ 19492 h 43200"/>
                <a:gd name="T2" fmla="*/ 1299 w 43097"/>
                <a:gd name="T3" fmla="*/ 29256 h 43200"/>
                <a:gd name="T4" fmla="*/ 21497 w 43097"/>
                <a:gd name="T5" fmla="*/ 21600 h 43200"/>
              </a:gdLst>
              <a:ahLst/>
              <a:cxnLst>
                <a:cxn ang="0">
                  <a:pos x="T0" y="T1"/>
                </a:cxn>
                <a:cxn ang="0">
                  <a:pos x="T2" y="T3"/>
                </a:cxn>
                <a:cxn ang="0">
                  <a:pos x="T4" y="T5"/>
                </a:cxn>
              </a:cxnLst>
              <a:rect l="0" t="0" r="r" b="b"/>
              <a:pathLst>
                <a:path w="43097" h="43200" fill="none" extrusionOk="0">
                  <a:moveTo>
                    <a:pt x="0" y="19492"/>
                  </a:moveTo>
                  <a:cubicBezTo>
                    <a:pt x="1084" y="8432"/>
                    <a:pt x="10384" y="-1"/>
                    <a:pt x="21497" y="0"/>
                  </a:cubicBezTo>
                  <a:cubicBezTo>
                    <a:pt x="33426" y="0"/>
                    <a:pt x="43097" y="9670"/>
                    <a:pt x="43097" y="21600"/>
                  </a:cubicBezTo>
                  <a:cubicBezTo>
                    <a:pt x="43097" y="33529"/>
                    <a:pt x="33426" y="43200"/>
                    <a:pt x="21497" y="43200"/>
                  </a:cubicBezTo>
                  <a:cubicBezTo>
                    <a:pt x="12521" y="43200"/>
                    <a:pt x="4480" y="37649"/>
                    <a:pt x="1299" y="29255"/>
                  </a:cubicBezTo>
                </a:path>
                <a:path w="43097" h="43200" stroke="0" extrusionOk="0">
                  <a:moveTo>
                    <a:pt x="0" y="19492"/>
                  </a:moveTo>
                  <a:cubicBezTo>
                    <a:pt x="1084" y="8432"/>
                    <a:pt x="10384" y="-1"/>
                    <a:pt x="21497" y="0"/>
                  </a:cubicBezTo>
                  <a:cubicBezTo>
                    <a:pt x="33426" y="0"/>
                    <a:pt x="43097" y="9670"/>
                    <a:pt x="43097" y="21600"/>
                  </a:cubicBezTo>
                  <a:cubicBezTo>
                    <a:pt x="43097" y="33529"/>
                    <a:pt x="33426" y="43200"/>
                    <a:pt x="21497" y="43200"/>
                  </a:cubicBezTo>
                  <a:cubicBezTo>
                    <a:pt x="12521" y="43200"/>
                    <a:pt x="4480" y="37649"/>
                    <a:pt x="1299" y="29255"/>
                  </a:cubicBezTo>
                  <a:lnTo>
                    <a:pt x="21497" y="21600"/>
                  </a:lnTo>
                  <a:close/>
                </a:path>
              </a:pathLst>
            </a:custGeom>
            <a:noFill/>
            <a:ln w="12700" cap="rnd">
              <a:solidFill>
                <a:srgbClr val="00FF66"/>
              </a:solidFill>
              <a:round/>
              <a:headEnd type="none" w="sm" len="sm"/>
              <a:tailEnd type="stealth" w="med" len="lg"/>
            </a:ln>
            <a:effectLst/>
          </p:spPr>
          <p:txBody>
            <a:bodyPr wrap="none" anchor="ctr"/>
            <a:lstStyle/>
            <a:p>
              <a:endParaRPr lang="zh-CN" altLang="en-US"/>
            </a:p>
          </p:txBody>
        </p:sp>
        <p:sp>
          <p:nvSpPr>
            <p:cNvPr id="47113" name="Arc 9"/>
            <p:cNvSpPr>
              <a:spLocks/>
            </p:cNvSpPr>
            <p:nvPr/>
          </p:nvSpPr>
          <p:spPr bwMode="auto">
            <a:xfrm>
              <a:off x="1139" y="1876"/>
              <a:ext cx="1246" cy="1104"/>
            </a:xfrm>
            <a:custGeom>
              <a:avLst/>
              <a:gdLst>
                <a:gd name="G0" fmla="+- 21600 0 0"/>
                <a:gd name="G1" fmla="+- 21600 0 0"/>
                <a:gd name="G2" fmla="+- 21600 0 0"/>
                <a:gd name="T0" fmla="*/ 41789 w 43096"/>
                <a:gd name="T1" fmla="*/ 29279 h 43200"/>
                <a:gd name="T2" fmla="*/ 43096 w 43096"/>
                <a:gd name="T3" fmla="*/ 19485 h 43200"/>
                <a:gd name="T4" fmla="*/ 21600 w 43096"/>
                <a:gd name="T5" fmla="*/ 21600 h 43200"/>
              </a:gdLst>
              <a:ahLst/>
              <a:cxnLst>
                <a:cxn ang="0">
                  <a:pos x="T0" y="T1"/>
                </a:cxn>
                <a:cxn ang="0">
                  <a:pos x="T2" y="T3"/>
                </a:cxn>
                <a:cxn ang="0">
                  <a:pos x="T4" y="T5"/>
                </a:cxn>
              </a:cxnLst>
              <a:rect l="0" t="0" r="r" b="b"/>
              <a:pathLst>
                <a:path w="43096" h="43200" fill="none" extrusionOk="0">
                  <a:moveTo>
                    <a:pt x="41788" y="29278"/>
                  </a:moveTo>
                  <a:cubicBezTo>
                    <a:pt x="38601" y="37660"/>
                    <a:pt x="30566" y="43199"/>
                    <a:pt x="21600" y="43200"/>
                  </a:cubicBezTo>
                  <a:cubicBezTo>
                    <a:pt x="9670" y="43200"/>
                    <a:pt x="0" y="33529"/>
                    <a:pt x="0" y="21600"/>
                  </a:cubicBezTo>
                  <a:cubicBezTo>
                    <a:pt x="0" y="9670"/>
                    <a:pt x="9670" y="0"/>
                    <a:pt x="21600" y="0"/>
                  </a:cubicBezTo>
                  <a:cubicBezTo>
                    <a:pt x="32710" y="-1"/>
                    <a:pt x="42008" y="8428"/>
                    <a:pt x="43096" y="19484"/>
                  </a:cubicBezTo>
                </a:path>
                <a:path w="43096" h="43200" stroke="0" extrusionOk="0">
                  <a:moveTo>
                    <a:pt x="41788" y="29278"/>
                  </a:moveTo>
                  <a:cubicBezTo>
                    <a:pt x="38601" y="37660"/>
                    <a:pt x="30566" y="43199"/>
                    <a:pt x="21600" y="43200"/>
                  </a:cubicBezTo>
                  <a:cubicBezTo>
                    <a:pt x="9670" y="43200"/>
                    <a:pt x="0" y="33529"/>
                    <a:pt x="0" y="21600"/>
                  </a:cubicBezTo>
                  <a:cubicBezTo>
                    <a:pt x="0" y="9670"/>
                    <a:pt x="9670" y="0"/>
                    <a:pt x="21600" y="0"/>
                  </a:cubicBezTo>
                  <a:cubicBezTo>
                    <a:pt x="32710" y="-1"/>
                    <a:pt x="42008" y="8428"/>
                    <a:pt x="43096" y="19484"/>
                  </a:cubicBezTo>
                  <a:lnTo>
                    <a:pt x="21600" y="21600"/>
                  </a:lnTo>
                  <a:close/>
                </a:path>
              </a:pathLst>
            </a:custGeom>
            <a:noFill/>
            <a:ln w="12700" cap="rnd">
              <a:solidFill>
                <a:srgbClr val="00FF66"/>
              </a:solidFill>
              <a:round/>
              <a:headEnd type="stealth" w="med" len="lg"/>
              <a:tailEnd type="none" w="sm" len="sm"/>
            </a:ln>
            <a:effectLst/>
          </p:spPr>
          <p:txBody>
            <a:bodyPr wrap="none" anchor="ctr"/>
            <a:lstStyle/>
            <a:p>
              <a:endParaRPr lang="zh-CN" altLang="en-US"/>
            </a:p>
          </p:txBody>
        </p:sp>
        <p:sp>
          <p:nvSpPr>
            <p:cNvPr id="47114" name="Arc 10"/>
            <p:cNvSpPr>
              <a:spLocks/>
            </p:cNvSpPr>
            <p:nvPr/>
          </p:nvSpPr>
          <p:spPr bwMode="auto">
            <a:xfrm>
              <a:off x="3242" y="1548"/>
              <a:ext cx="1055" cy="904"/>
            </a:xfrm>
            <a:custGeom>
              <a:avLst/>
              <a:gdLst>
                <a:gd name="G0" fmla="+- 21581 0 0"/>
                <a:gd name="G1" fmla="+- 20345 0 0"/>
                <a:gd name="G2" fmla="+- 21600 0 0"/>
                <a:gd name="T0" fmla="*/ 0 w 21581"/>
                <a:gd name="T1" fmla="*/ 19446 h 20345"/>
                <a:gd name="T2" fmla="*/ 14326 w 21581"/>
                <a:gd name="T3" fmla="*/ 0 h 20345"/>
                <a:gd name="T4" fmla="*/ 21581 w 21581"/>
                <a:gd name="T5" fmla="*/ 20345 h 20345"/>
              </a:gdLst>
              <a:ahLst/>
              <a:cxnLst>
                <a:cxn ang="0">
                  <a:pos x="T0" y="T1"/>
                </a:cxn>
                <a:cxn ang="0">
                  <a:pos x="T2" y="T3"/>
                </a:cxn>
                <a:cxn ang="0">
                  <a:pos x="T4" y="T5"/>
                </a:cxn>
              </a:cxnLst>
              <a:rect l="0" t="0" r="r" b="b"/>
              <a:pathLst>
                <a:path w="21581" h="20345" fill="none" extrusionOk="0">
                  <a:moveTo>
                    <a:pt x="-1" y="19445"/>
                  </a:moveTo>
                  <a:cubicBezTo>
                    <a:pt x="366" y="10650"/>
                    <a:pt x="6033" y="2956"/>
                    <a:pt x="14325" y="-1"/>
                  </a:cubicBezTo>
                </a:path>
                <a:path w="21581" h="20345" stroke="0" extrusionOk="0">
                  <a:moveTo>
                    <a:pt x="-1" y="19445"/>
                  </a:moveTo>
                  <a:cubicBezTo>
                    <a:pt x="366" y="10650"/>
                    <a:pt x="6033" y="2956"/>
                    <a:pt x="14325" y="-1"/>
                  </a:cubicBezTo>
                  <a:lnTo>
                    <a:pt x="21581" y="20345"/>
                  </a:lnTo>
                  <a:close/>
                </a:path>
              </a:pathLst>
            </a:custGeom>
            <a:noFill/>
            <a:ln w="12700" cap="rnd">
              <a:solidFill>
                <a:srgbClr val="00FF66"/>
              </a:solidFill>
              <a:round/>
              <a:headEnd type="none" w="sm" len="sm"/>
              <a:tailEnd type="stealth" w="med" len="lg"/>
            </a:ln>
            <a:effectLst/>
          </p:spPr>
          <p:txBody>
            <a:bodyPr wrap="none" anchor="ctr"/>
            <a:lstStyle/>
            <a:p>
              <a:endParaRPr lang="zh-CN" altLang="en-US"/>
            </a:p>
          </p:txBody>
        </p:sp>
        <p:sp>
          <p:nvSpPr>
            <p:cNvPr id="47115" name="Arc 11"/>
            <p:cNvSpPr>
              <a:spLocks/>
            </p:cNvSpPr>
            <p:nvPr/>
          </p:nvSpPr>
          <p:spPr bwMode="auto">
            <a:xfrm rot="10800000">
              <a:off x="3289" y="2603"/>
              <a:ext cx="1055" cy="905"/>
            </a:xfrm>
            <a:custGeom>
              <a:avLst/>
              <a:gdLst>
                <a:gd name="G0" fmla="+- 0 0 0"/>
                <a:gd name="G1" fmla="+- 20352 0 0"/>
                <a:gd name="G2" fmla="+- 21600 0 0"/>
                <a:gd name="T0" fmla="*/ 7237 w 21581"/>
                <a:gd name="T1" fmla="*/ 0 h 20352"/>
                <a:gd name="T2" fmla="*/ 21581 w 21581"/>
                <a:gd name="T3" fmla="*/ 19452 h 20352"/>
                <a:gd name="T4" fmla="*/ 0 w 21581"/>
                <a:gd name="T5" fmla="*/ 20352 h 20352"/>
              </a:gdLst>
              <a:ahLst/>
              <a:cxnLst>
                <a:cxn ang="0">
                  <a:pos x="T0" y="T1"/>
                </a:cxn>
                <a:cxn ang="0">
                  <a:pos x="T2" y="T3"/>
                </a:cxn>
                <a:cxn ang="0">
                  <a:pos x="T4" y="T5"/>
                </a:cxn>
              </a:cxnLst>
              <a:rect l="0" t="0" r="r" b="b"/>
              <a:pathLst>
                <a:path w="21581" h="20352" fill="none" extrusionOk="0">
                  <a:moveTo>
                    <a:pt x="7236" y="0"/>
                  </a:moveTo>
                  <a:cubicBezTo>
                    <a:pt x="15537" y="2952"/>
                    <a:pt x="21214" y="10649"/>
                    <a:pt x="21581" y="19451"/>
                  </a:cubicBezTo>
                </a:path>
                <a:path w="21581" h="20352" stroke="0" extrusionOk="0">
                  <a:moveTo>
                    <a:pt x="7236" y="0"/>
                  </a:moveTo>
                  <a:cubicBezTo>
                    <a:pt x="15537" y="2952"/>
                    <a:pt x="21214" y="10649"/>
                    <a:pt x="21581" y="19451"/>
                  </a:cubicBezTo>
                  <a:lnTo>
                    <a:pt x="0" y="20352"/>
                  </a:lnTo>
                  <a:close/>
                </a:path>
              </a:pathLst>
            </a:custGeom>
            <a:noFill/>
            <a:ln w="12700" cap="rnd">
              <a:solidFill>
                <a:srgbClr val="00FF66"/>
              </a:solidFill>
              <a:round/>
              <a:headEnd type="none" w="sm" len="sm"/>
              <a:tailEnd type="none" w="sm" len="sm"/>
            </a:ln>
            <a:effectLst/>
          </p:spPr>
          <p:txBody>
            <a:bodyPr wrap="none" anchor="ctr"/>
            <a:lstStyle/>
            <a:p>
              <a:endParaRPr lang="zh-CN" altLang="en-US"/>
            </a:p>
          </p:txBody>
        </p:sp>
        <p:sp>
          <p:nvSpPr>
            <p:cNvPr id="47116" name="Arc 12"/>
            <p:cNvSpPr>
              <a:spLocks/>
            </p:cNvSpPr>
            <p:nvPr/>
          </p:nvSpPr>
          <p:spPr bwMode="auto">
            <a:xfrm>
              <a:off x="1464" y="1451"/>
              <a:ext cx="1055" cy="905"/>
            </a:xfrm>
            <a:custGeom>
              <a:avLst/>
              <a:gdLst>
                <a:gd name="G0" fmla="+- 0 0 0"/>
                <a:gd name="G1" fmla="+- 20352 0 0"/>
                <a:gd name="G2" fmla="+- 21600 0 0"/>
                <a:gd name="T0" fmla="*/ 7237 w 21581"/>
                <a:gd name="T1" fmla="*/ 0 h 20352"/>
                <a:gd name="T2" fmla="*/ 21581 w 21581"/>
                <a:gd name="T3" fmla="*/ 19452 h 20352"/>
                <a:gd name="T4" fmla="*/ 0 w 21581"/>
                <a:gd name="T5" fmla="*/ 20352 h 20352"/>
              </a:gdLst>
              <a:ahLst/>
              <a:cxnLst>
                <a:cxn ang="0">
                  <a:pos x="T0" y="T1"/>
                </a:cxn>
                <a:cxn ang="0">
                  <a:pos x="T2" y="T3"/>
                </a:cxn>
                <a:cxn ang="0">
                  <a:pos x="T4" y="T5"/>
                </a:cxn>
              </a:cxnLst>
              <a:rect l="0" t="0" r="r" b="b"/>
              <a:pathLst>
                <a:path w="21581" h="20352" fill="none" extrusionOk="0">
                  <a:moveTo>
                    <a:pt x="7236" y="0"/>
                  </a:moveTo>
                  <a:cubicBezTo>
                    <a:pt x="15537" y="2952"/>
                    <a:pt x="21214" y="10649"/>
                    <a:pt x="21581" y="19451"/>
                  </a:cubicBezTo>
                </a:path>
                <a:path w="21581" h="20352" stroke="0" extrusionOk="0">
                  <a:moveTo>
                    <a:pt x="7236" y="0"/>
                  </a:moveTo>
                  <a:cubicBezTo>
                    <a:pt x="15537" y="2952"/>
                    <a:pt x="21214" y="10649"/>
                    <a:pt x="21581" y="19451"/>
                  </a:cubicBezTo>
                  <a:lnTo>
                    <a:pt x="0" y="20352"/>
                  </a:lnTo>
                  <a:close/>
                </a:path>
              </a:pathLst>
            </a:custGeom>
            <a:noFill/>
            <a:ln w="12700" cap="rnd">
              <a:solidFill>
                <a:srgbClr val="00FF66"/>
              </a:solidFill>
              <a:round/>
              <a:headEnd type="stealth" w="med" len="lg"/>
              <a:tailEnd type="none" w="sm" len="sm"/>
            </a:ln>
            <a:effectLst/>
          </p:spPr>
          <p:txBody>
            <a:bodyPr wrap="none" anchor="ctr"/>
            <a:lstStyle/>
            <a:p>
              <a:endParaRPr lang="zh-CN" altLang="en-US"/>
            </a:p>
          </p:txBody>
        </p:sp>
        <p:sp>
          <p:nvSpPr>
            <p:cNvPr id="47117" name="Arc 13"/>
            <p:cNvSpPr>
              <a:spLocks/>
            </p:cNvSpPr>
            <p:nvPr/>
          </p:nvSpPr>
          <p:spPr bwMode="auto">
            <a:xfrm rot="10800000">
              <a:off x="1513" y="2604"/>
              <a:ext cx="1055" cy="904"/>
            </a:xfrm>
            <a:custGeom>
              <a:avLst/>
              <a:gdLst>
                <a:gd name="G0" fmla="+- 21581 0 0"/>
                <a:gd name="G1" fmla="+- 20345 0 0"/>
                <a:gd name="G2" fmla="+- 21600 0 0"/>
                <a:gd name="T0" fmla="*/ 0 w 21581"/>
                <a:gd name="T1" fmla="*/ 19446 h 20345"/>
                <a:gd name="T2" fmla="*/ 14326 w 21581"/>
                <a:gd name="T3" fmla="*/ 0 h 20345"/>
                <a:gd name="T4" fmla="*/ 21581 w 21581"/>
                <a:gd name="T5" fmla="*/ 20345 h 20345"/>
              </a:gdLst>
              <a:ahLst/>
              <a:cxnLst>
                <a:cxn ang="0">
                  <a:pos x="T0" y="T1"/>
                </a:cxn>
                <a:cxn ang="0">
                  <a:pos x="T2" y="T3"/>
                </a:cxn>
                <a:cxn ang="0">
                  <a:pos x="T4" y="T5"/>
                </a:cxn>
              </a:cxnLst>
              <a:rect l="0" t="0" r="r" b="b"/>
              <a:pathLst>
                <a:path w="21581" h="20345" fill="none" extrusionOk="0">
                  <a:moveTo>
                    <a:pt x="-1" y="19445"/>
                  </a:moveTo>
                  <a:cubicBezTo>
                    <a:pt x="366" y="10650"/>
                    <a:pt x="6033" y="2956"/>
                    <a:pt x="14325" y="-1"/>
                  </a:cubicBezTo>
                </a:path>
                <a:path w="21581" h="20345" stroke="0" extrusionOk="0">
                  <a:moveTo>
                    <a:pt x="-1" y="19445"/>
                  </a:moveTo>
                  <a:cubicBezTo>
                    <a:pt x="366" y="10650"/>
                    <a:pt x="6033" y="2956"/>
                    <a:pt x="14325" y="-1"/>
                  </a:cubicBezTo>
                  <a:lnTo>
                    <a:pt x="21581" y="20345"/>
                  </a:lnTo>
                  <a:close/>
                </a:path>
              </a:pathLst>
            </a:custGeom>
            <a:noFill/>
            <a:ln w="12700" cap="rnd">
              <a:solidFill>
                <a:srgbClr val="00FF66"/>
              </a:solidFill>
              <a:round/>
              <a:headEnd type="none" w="sm" len="sm"/>
              <a:tailEnd type="none" w="sm" len="sm"/>
            </a:ln>
            <a:effectLst/>
          </p:spPr>
          <p:txBody>
            <a:bodyPr wrap="none" anchor="ctr"/>
            <a:lstStyle/>
            <a:p>
              <a:endParaRPr lang="zh-CN" altLang="en-US"/>
            </a:p>
          </p:txBody>
        </p:sp>
        <p:sp>
          <p:nvSpPr>
            <p:cNvPr id="47118" name="Arc 14"/>
            <p:cNvSpPr>
              <a:spLocks/>
            </p:cNvSpPr>
            <p:nvPr/>
          </p:nvSpPr>
          <p:spPr bwMode="auto">
            <a:xfrm>
              <a:off x="3049" y="1202"/>
              <a:ext cx="1008" cy="1154"/>
            </a:xfrm>
            <a:custGeom>
              <a:avLst/>
              <a:gdLst>
                <a:gd name="G0" fmla="+- 21600 0 0"/>
                <a:gd name="G1" fmla="+- 20769 0 0"/>
                <a:gd name="G2" fmla="+- 21600 0 0"/>
                <a:gd name="T0" fmla="*/ 0 w 21600"/>
                <a:gd name="T1" fmla="*/ 20769 h 20769"/>
                <a:gd name="T2" fmla="*/ 15665 w 21600"/>
                <a:gd name="T3" fmla="*/ 0 h 20769"/>
                <a:gd name="T4" fmla="*/ 21600 w 21600"/>
                <a:gd name="T5" fmla="*/ 20769 h 20769"/>
              </a:gdLst>
              <a:ahLst/>
              <a:cxnLst>
                <a:cxn ang="0">
                  <a:pos x="T0" y="T1"/>
                </a:cxn>
                <a:cxn ang="0">
                  <a:pos x="T2" y="T3"/>
                </a:cxn>
                <a:cxn ang="0">
                  <a:pos x="T4" y="T5"/>
                </a:cxn>
              </a:cxnLst>
              <a:rect l="0" t="0" r="r" b="b"/>
              <a:pathLst>
                <a:path w="21600" h="20769" fill="none" extrusionOk="0">
                  <a:moveTo>
                    <a:pt x="0" y="20769"/>
                  </a:moveTo>
                  <a:cubicBezTo>
                    <a:pt x="0" y="11125"/>
                    <a:pt x="6392" y="2650"/>
                    <a:pt x="15665" y="0"/>
                  </a:cubicBezTo>
                </a:path>
                <a:path w="21600" h="20769" stroke="0" extrusionOk="0">
                  <a:moveTo>
                    <a:pt x="0" y="20769"/>
                  </a:moveTo>
                  <a:cubicBezTo>
                    <a:pt x="0" y="11125"/>
                    <a:pt x="6392" y="2650"/>
                    <a:pt x="15665" y="0"/>
                  </a:cubicBezTo>
                  <a:lnTo>
                    <a:pt x="21600" y="20769"/>
                  </a:lnTo>
                  <a:close/>
                </a:path>
              </a:pathLst>
            </a:custGeom>
            <a:noFill/>
            <a:ln w="12700" cap="rnd">
              <a:solidFill>
                <a:srgbClr val="00FF66"/>
              </a:solidFill>
              <a:round/>
              <a:headEnd type="none" w="sm" len="sm"/>
              <a:tailEnd type="stealth" w="med" len="lg"/>
            </a:ln>
            <a:effectLst/>
          </p:spPr>
          <p:txBody>
            <a:bodyPr wrap="none" anchor="ctr"/>
            <a:lstStyle/>
            <a:p>
              <a:endParaRPr lang="zh-CN" altLang="en-US"/>
            </a:p>
          </p:txBody>
        </p:sp>
        <p:sp>
          <p:nvSpPr>
            <p:cNvPr id="47119" name="Arc 15"/>
            <p:cNvSpPr>
              <a:spLocks/>
            </p:cNvSpPr>
            <p:nvPr/>
          </p:nvSpPr>
          <p:spPr bwMode="auto">
            <a:xfrm rot="10800000">
              <a:off x="3096" y="2690"/>
              <a:ext cx="1008" cy="1154"/>
            </a:xfrm>
            <a:custGeom>
              <a:avLst/>
              <a:gdLst>
                <a:gd name="G0" fmla="+- 0 0 0"/>
                <a:gd name="G1" fmla="+- 20774 0 0"/>
                <a:gd name="G2" fmla="+- 21600 0 0"/>
                <a:gd name="T0" fmla="*/ 5915 w 21600"/>
                <a:gd name="T1" fmla="*/ 0 h 20774"/>
                <a:gd name="T2" fmla="*/ 21600 w 21600"/>
                <a:gd name="T3" fmla="*/ 20774 h 20774"/>
                <a:gd name="T4" fmla="*/ 0 w 21600"/>
                <a:gd name="T5" fmla="*/ 20774 h 20774"/>
              </a:gdLst>
              <a:ahLst/>
              <a:cxnLst>
                <a:cxn ang="0">
                  <a:pos x="T0" y="T1"/>
                </a:cxn>
                <a:cxn ang="0">
                  <a:pos x="T2" y="T3"/>
                </a:cxn>
                <a:cxn ang="0">
                  <a:pos x="T4" y="T5"/>
                </a:cxn>
              </a:cxnLst>
              <a:rect l="0" t="0" r="r" b="b"/>
              <a:pathLst>
                <a:path w="21600" h="20774" fill="none" extrusionOk="0">
                  <a:moveTo>
                    <a:pt x="5915" y="-1"/>
                  </a:moveTo>
                  <a:cubicBezTo>
                    <a:pt x="15197" y="2642"/>
                    <a:pt x="21600" y="11122"/>
                    <a:pt x="21600" y="20774"/>
                  </a:cubicBezTo>
                </a:path>
                <a:path w="21600" h="20774" stroke="0" extrusionOk="0">
                  <a:moveTo>
                    <a:pt x="5915" y="-1"/>
                  </a:moveTo>
                  <a:cubicBezTo>
                    <a:pt x="15197" y="2642"/>
                    <a:pt x="21600" y="11122"/>
                    <a:pt x="21600" y="20774"/>
                  </a:cubicBezTo>
                  <a:lnTo>
                    <a:pt x="0" y="20774"/>
                  </a:lnTo>
                  <a:close/>
                </a:path>
              </a:pathLst>
            </a:custGeom>
            <a:noFill/>
            <a:ln w="12700" cap="rnd">
              <a:solidFill>
                <a:srgbClr val="00FF66"/>
              </a:solidFill>
              <a:round/>
              <a:headEnd type="none" w="sm" len="sm"/>
              <a:tailEnd type="none" w="sm" len="sm"/>
            </a:ln>
            <a:effectLst/>
          </p:spPr>
          <p:txBody>
            <a:bodyPr wrap="none" anchor="ctr"/>
            <a:lstStyle/>
            <a:p>
              <a:endParaRPr lang="zh-CN" altLang="en-US"/>
            </a:p>
          </p:txBody>
        </p:sp>
        <p:sp>
          <p:nvSpPr>
            <p:cNvPr id="47120" name="Arc 16"/>
            <p:cNvSpPr>
              <a:spLocks/>
            </p:cNvSpPr>
            <p:nvPr/>
          </p:nvSpPr>
          <p:spPr bwMode="auto">
            <a:xfrm rot="10800000">
              <a:off x="1801" y="2642"/>
              <a:ext cx="1008" cy="1154"/>
            </a:xfrm>
            <a:custGeom>
              <a:avLst/>
              <a:gdLst>
                <a:gd name="G0" fmla="+- 21600 0 0"/>
                <a:gd name="G1" fmla="+- 20769 0 0"/>
                <a:gd name="G2" fmla="+- 21600 0 0"/>
                <a:gd name="T0" fmla="*/ 0 w 21600"/>
                <a:gd name="T1" fmla="*/ 20769 h 20769"/>
                <a:gd name="T2" fmla="*/ 15665 w 21600"/>
                <a:gd name="T3" fmla="*/ 0 h 20769"/>
                <a:gd name="T4" fmla="*/ 21600 w 21600"/>
                <a:gd name="T5" fmla="*/ 20769 h 20769"/>
              </a:gdLst>
              <a:ahLst/>
              <a:cxnLst>
                <a:cxn ang="0">
                  <a:pos x="T0" y="T1"/>
                </a:cxn>
                <a:cxn ang="0">
                  <a:pos x="T2" y="T3"/>
                </a:cxn>
                <a:cxn ang="0">
                  <a:pos x="T4" y="T5"/>
                </a:cxn>
              </a:cxnLst>
              <a:rect l="0" t="0" r="r" b="b"/>
              <a:pathLst>
                <a:path w="21600" h="20769" fill="none" extrusionOk="0">
                  <a:moveTo>
                    <a:pt x="0" y="20769"/>
                  </a:moveTo>
                  <a:cubicBezTo>
                    <a:pt x="0" y="11125"/>
                    <a:pt x="6392" y="2650"/>
                    <a:pt x="15665" y="0"/>
                  </a:cubicBezTo>
                </a:path>
                <a:path w="21600" h="20769" stroke="0" extrusionOk="0">
                  <a:moveTo>
                    <a:pt x="0" y="20769"/>
                  </a:moveTo>
                  <a:cubicBezTo>
                    <a:pt x="0" y="11125"/>
                    <a:pt x="6392" y="2650"/>
                    <a:pt x="15665" y="0"/>
                  </a:cubicBezTo>
                  <a:lnTo>
                    <a:pt x="21600" y="20769"/>
                  </a:lnTo>
                  <a:close/>
                </a:path>
              </a:pathLst>
            </a:custGeom>
            <a:noFill/>
            <a:ln w="12700" cap="rnd">
              <a:solidFill>
                <a:srgbClr val="00FF66"/>
              </a:solidFill>
              <a:round/>
              <a:headEnd type="none" w="sm" len="sm"/>
              <a:tailEnd type="none" w="sm" len="sm"/>
            </a:ln>
            <a:effectLst/>
          </p:spPr>
          <p:txBody>
            <a:bodyPr wrap="none" anchor="ctr"/>
            <a:lstStyle/>
            <a:p>
              <a:endParaRPr lang="zh-CN" altLang="en-US"/>
            </a:p>
          </p:txBody>
        </p:sp>
        <p:sp>
          <p:nvSpPr>
            <p:cNvPr id="47121" name="Arc 17"/>
            <p:cNvSpPr>
              <a:spLocks/>
            </p:cNvSpPr>
            <p:nvPr/>
          </p:nvSpPr>
          <p:spPr bwMode="auto">
            <a:xfrm>
              <a:off x="1704" y="1154"/>
              <a:ext cx="1008" cy="1154"/>
            </a:xfrm>
            <a:custGeom>
              <a:avLst/>
              <a:gdLst>
                <a:gd name="G0" fmla="+- 0 0 0"/>
                <a:gd name="G1" fmla="+- 20774 0 0"/>
                <a:gd name="G2" fmla="+- 21600 0 0"/>
                <a:gd name="T0" fmla="*/ 5915 w 21600"/>
                <a:gd name="T1" fmla="*/ 0 h 20774"/>
                <a:gd name="T2" fmla="*/ 21600 w 21600"/>
                <a:gd name="T3" fmla="*/ 20774 h 20774"/>
                <a:gd name="T4" fmla="*/ 0 w 21600"/>
                <a:gd name="T5" fmla="*/ 20774 h 20774"/>
              </a:gdLst>
              <a:ahLst/>
              <a:cxnLst>
                <a:cxn ang="0">
                  <a:pos x="T0" y="T1"/>
                </a:cxn>
                <a:cxn ang="0">
                  <a:pos x="T2" y="T3"/>
                </a:cxn>
                <a:cxn ang="0">
                  <a:pos x="T4" y="T5"/>
                </a:cxn>
              </a:cxnLst>
              <a:rect l="0" t="0" r="r" b="b"/>
              <a:pathLst>
                <a:path w="21600" h="20774" fill="none" extrusionOk="0">
                  <a:moveTo>
                    <a:pt x="5915" y="-1"/>
                  </a:moveTo>
                  <a:cubicBezTo>
                    <a:pt x="15197" y="2642"/>
                    <a:pt x="21600" y="11122"/>
                    <a:pt x="21600" y="20774"/>
                  </a:cubicBezTo>
                </a:path>
                <a:path w="21600" h="20774" stroke="0" extrusionOk="0">
                  <a:moveTo>
                    <a:pt x="5915" y="-1"/>
                  </a:moveTo>
                  <a:cubicBezTo>
                    <a:pt x="15197" y="2642"/>
                    <a:pt x="21600" y="11122"/>
                    <a:pt x="21600" y="20774"/>
                  </a:cubicBezTo>
                  <a:lnTo>
                    <a:pt x="0" y="20774"/>
                  </a:lnTo>
                  <a:close/>
                </a:path>
              </a:pathLst>
            </a:custGeom>
            <a:noFill/>
            <a:ln w="12700" cap="rnd">
              <a:solidFill>
                <a:srgbClr val="00FF66"/>
              </a:solidFill>
              <a:round/>
              <a:headEnd type="stealth" w="med" len="lg"/>
              <a:tailEnd type="none" w="sm" len="sm"/>
            </a:ln>
            <a:effectLst/>
          </p:spPr>
          <p:txBody>
            <a:bodyPr wrap="none" anchor="ctr"/>
            <a:lstStyle/>
            <a:p>
              <a:endParaRPr lang="zh-CN" altLang="en-US"/>
            </a:p>
          </p:txBody>
        </p:sp>
        <p:sp>
          <p:nvSpPr>
            <p:cNvPr id="47122" name="Rectangle 18"/>
            <p:cNvSpPr>
              <a:spLocks noChangeArrowheads="1"/>
            </p:cNvSpPr>
            <p:nvPr/>
          </p:nvSpPr>
          <p:spPr bwMode="auto">
            <a:xfrm>
              <a:off x="2615" y="2279"/>
              <a:ext cx="208" cy="404"/>
            </a:xfrm>
            <a:prstGeom prst="rect">
              <a:avLst/>
            </a:prstGeom>
            <a:noFill/>
            <a:ln w="9525">
              <a:noFill/>
              <a:miter lim="800000"/>
              <a:headEnd/>
              <a:tailEnd/>
            </a:ln>
            <a:effectLst/>
          </p:spPr>
          <p:txBody>
            <a:bodyPr wrap="none" lIns="92075" tIns="46038" rIns="92075" bIns="46038">
              <a:spAutoFit/>
            </a:bodyPr>
            <a:lstStyle/>
            <a:p>
              <a:pPr eaLnBrk="0" hangingPunct="0"/>
              <a:r>
                <a:rPr kumimoji="1" lang="en-US" altLang="zh-CN" sz="3600" i="1">
                  <a:solidFill>
                    <a:srgbClr val="FF0066"/>
                  </a:solidFill>
                  <a:latin typeface="Bookman Old Style" pitchFamily="18" charset="0"/>
                </a:rPr>
                <a:t>I</a:t>
              </a:r>
            </a:p>
          </p:txBody>
        </p:sp>
      </p:grpSp>
      <p:sp>
        <p:nvSpPr>
          <p:cNvPr id="47123" name="Rectangle 19"/>
          <p:cNvSpPr>
            <a:spLocks noChangeArrowheads="1"/>
          </p:cNvSpPr>
          <p:nvPr/>
        </p:nvSpPr>
        <p:spPr bwMode="auto">
          <a:xfrm>
            <a:off x="3046413" y="641350"/>
            <a:ext cx="3133725" cy="641350"/>
          </a:xfrm>
          <a:prstGeom prst="rect">
            <a:avLst/>
          </a:prstGeom>
          <a:noFill/>
          <a:ln w="9525">
            <a:noFill/>
            <a:miter lim="800000"/>
            <a:headEnd/>
            <a:tailEnd/>
          </a:ln>
          <a:effectLst/>
        </p:spPr>
        <p:txBody>
          <a:bodyPr lIns="92075" tIns="46038" rIns="92075" bIns="46038">
            <a:spAutoFit/>
          </a:bodyPr>
          <a:lstStyle/>
          <a:p>
            <a:pPr eaLnBrk="0" hangingPunct="0"/>
            <a:r>
              <a:rPr kumimoji="1" lang="zh-CN" altLang="en-US" sz="3600" b="1">
                <a:solidFill>
                  <a:schemeClr val="accent2"/>
                </a:solidFill>
                <a:latin typeface="Bookman Old Style" pitchFamily="18" charset="0"/>
                <a:ea typeface="华文新魏" pitchFamily="2" charset="-122"/>
              </a:rPr>
              <a:t>圆电流的磁场</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Rectangle 2"/>
          <p:cNvSpPr>
            <a:spLocks noGrp="1" noChangeArrowheads="1"/>
          </p:cNvSpPr>
          <p:nvPr>
            <p:ph type="ctrTitle"/>
          </p:nvPr>
        </p:nvSpPr>
        <p:spPr>
          <a:xfrm>
            <a:off x="6300788" y="5300663"/>
            <a:ext cx="2592387" cy="795337"/>
          </a:xfrm>
        </p:spPr>
        <p:txBody>
          <a:bodyPr>
            <a:normAutofit fontScale="90000"/>
          </a:bodyPr>
          <a:lstStyle/>
          <a:p>
            <a:pPr algn="l"/>
            <a:r>
              <a:rPr lang="zh-CN" altLang="en-US" sz="1800">
                <a:solidFill>
                  <a:srgbClr val="0000CC"/>
                </a:solidFill>
                <a:ea typeface="华文新魏" pitchFamily="2" charset="-122"/>
              </a:rPr>
              <a:t>气泡室中一个电子和一个正电子留下的由气泡形成的径迹的照片。</a:t>
            </a:r>
          </a:p>
        </p:txBody>
      </p:sp>
      <p:sp>
        <p:nvSpPr>
          <p:cNvPr id="18435" name="Rectangle 3"/>
          <p:cNvSpPr>
            <a:spLocks noChangeArrowheads="1"/>
          </p:cNvSpPr>
          <p:nvPr/>
        </p:nvSpPr>
        <p:spPr bwMode="auto">
          <a:xfrm>
            <a:off x="827088" y="2708275"/>
            <a:ext cx="5472112" cy="955675"/>
          </a:xfrm>
          <a:prstGeom prst="rect">
            <a:avLst/>
          </a:prstGeom>
          <a:noFill/>
          <a:ln w="9525">
            <a:solidFill>
              <a:srgbClr val="FF0000"/>
            </a:solidFill>
            <a:miter lim="800000"/>
            <a:headEnd/>
            <a:tailEnd/>
          </a:ln>
          <a:effectLst/>
        </p:spPr>
        <p:txBody>
          <a:bodyPr>
            <a:spAutoFit/>
          </a:bodyPr>
          <a:lstStyle/>
          <a:p>
            <a:pPr>
              <a:buClr>
                <a:schemeClr val="tx1"/>
              </a:buClr>
              <a:buFont typeface="Monotype Sorts" pitchFamily="2" charset="2"/>
              <a:buNone/>
            </a:pPr>
            <a:r>
              <a:rPr kumimoji="1" lang="zh-CN" altLang="en-US" sz="2800">
                <a:solidFill>
                  <a:srgbClr val="0000CC"/>
                </a:solidFill>
                <a:latin typeface="华文新魏" pitchFamily="2" charset="-122"/>
                <a:ea typeface="华文新魏" pitchFamily="2" charset="-122"/>
              </a:rPr>
              <a:t>基本电荷</a:t>
            </a:r>
            <a:r>
              <a:rPr kumimoji="1" lang="en-US" altLang="zh-CN" sz="2800">
                <a:solidFill>
                  <a:srgbClr val="0000CC"/>
                </a:solidFill>
                <a:latin typeface="华文新魏" pitchFamily="2" charset="-122"/>
                <a:ea typeface="华文新魏" pitchFamily="2" charset="-122"/>
              </a:rPr>
              <a:t>e</a:t>
            </a:r>
            <a:r>
              <a:rPr kumimoji="1" lang="zh-CN" altLang="en-US" sz="2800">
                <a:solidFill>
                  <a:srgbClr val="0000CC"/>
                </a:solidFill>
                <a:latin typeface="华文新魏" pitchFamily="2" charset="-122"/>
                <a:ea typeface="华文新魏" pitchFamily="2" charset="-122"/>
              </a:rPr>
              <a:t>是自然界的重要常量。电子和质子具有大小为</a:t>
            </a:r>
            <a:r>
              <a:rPr kumimoji="1" lang="en-US" altLang="zh-CN" sz="2800">
                <a:solidFill>
                  <a:srgbClr val="0000CC"/>
                </a:solidFill>
                <a:latin typeface="华文新魏" pitchFamily="2" charset="-122"/>
                <a:ea typeface="华文新魏" pitchFamily="2" charset="-122"/>
              </a:rPr>
              <a:t>e</a:t>
            </a:r>
            <a:r>
              <a:rPr kumimoji="1" lang="zh-CN" altLang="en-US" sz="2800">
                <a:solidFill>
                  <a:srgbClr val="0000CC"/>
                </a:solidFill>
                <a:latin typeface="华文新魏" pitchFamily="2" charset="-122"/>
                <a:ea typeface="华文新魏" pitchFamily="2" charset="-122"/>
              </a:rPr>
              <a:t>的电荷。</a:t>
            </a:r>
            <a:endParaRPr kumimoji="1" lang="zh-CN" altLang="en-US" sz="2800">
              <a:solidFill>
                <a:srgbClr val="0000CC"/>
              </a:solidFill>
              <a:latin typeface="Times New Roman" pitchFamily="18" charset="0"/>
              <a:ea typeface="黑体" pitchFamily="2" charset="-122"/>
            </a:endParaRPr>
          </a:p>
        </p:txBody>
      </p:sp>
      <p:sp>
        <p:nvSpPr>
          <p:cNvPr id="18436" name="Rectangle 4"/>
          <p:cNvSpPr>
            <a:spLocks noChangeArrowheads="1"/>
          </p:cNvSpPr>
          <p:nvPr/>
        </p:nvSpPr>
        <p:spPr bwMode="auto">
          <a:xfrm>
            <a:off x="323850" y="333375"/>
            <a:ext cx="5991225" cy="579438"/>
          </a:xfrm>
          <a:prstGeom prst="rect">
            <a:avLst/>
          </a:prstGeom>
          <a:noFill/>
          <a:ln w="9525">
            <a:noFill/>
            <a:miter lim="800000"/>
            <a:headEnd/>
            <a:tailEnd/>
          </a:ln>
          <a:effectLst/>
        </p:spPr>
        <p:txBody>
          <a:bodyPr>
            <a:spAutoFit/>
          </a:bodyPr>
          <a:lstStyle/>
          <a:p>
            <a:r>
              <a:rPr kumimoji="1" lang="en-US" altLang="zh-CN" sz="3200" b="1">
                <a:solidFill>
                  <a:srgbClr val="993300"/>
                </a:solidFill>
                <a:latin typeface="Times New Roman" pitchFamily="18" charset="0"/>
                <a:ea typeface="黑体" pitchFamily="2" charset="-122"/>
              </a:rPr>
              <a:t>3</a:t>
            </a:r>
            <a:r>
              <a:rPr kumimoji="1" lang="zh-CN" altLang="en-US" sz="3200" b="1">
                <a:solidFill>
                  <a:srgbClr val="993300"/>
                </a:solidFill>
                <a:latin typeface="Times New Roman" pitchFamily="18" charset="0"/>
                <a:ea typeface="黑体" pitchFamily="2" charset="-122"/>
              </a:rPr>
              <a:t>、</a:t>
            </a:r>
            <a:r>
              <a:rPr kumimoji="1" lang="zh-CN" altLang="en-US" sz="3200" b="1">
                <a:solidFill>
                  <a:srgbClr val="993300"/>
                </a:solidFill>
                <a:latin typeface="Times New Roman" pitchFamily="18" charset="0"/>
                <a:ea typeface="华文新魏" pitchFamily="2" charset="-122"/>
              </a:rPr>
              <a:t>电荷是量子化的</a:t>
            </a:r>
            <a:r>
              <a:rPr kumimoji="1" lang="en-US" altLang="zh-CN" sz="3200" b="1">
                <a:solidFill>
                  <a:srgbClr val="993300"/>
                </a:solidFill>
                <a:latin typeface="Times New Roman" pitchFamily="18" charset="0"/>
                <a:ea typeface="黑体" pitchFamily="2" charset="-122"/>
              </a:rPr>
              <a:t>(quantization)</a:t>
            </a:r>
          </a:p>
        </p:txBody>
      </p:sp>
      <p:sp>
        <p:nvSpPr>
          <p:cNvPr id="18437" name="Rectangle 5"/>
          <p:cNvSpPr>
            <a:spLocks noChangeArrowheads="1"/>
          </p:cNvSpPr>
          <p:nvPr/>
        </p:nvSpPr>
        <p:spPr bwMode="auto">
          <a:xfrm>
            <a:off x="684213" y="1628775"/>
            <a:ext cx="4506912" cy="1006475"/>
          </a:xfrm>
          <a:prstGeom prst="rect">
            <a:avLst/>
          </a:prstGeom>
          <a:noFill/>
          <a:ln w="9525">
            <a:noFill/>
            <a:miter lim="800000"/>
            <a:headEnd/>
            <a:tailEnd/>
          </a:ln>
          <a:effectLst/>
        </p:spPr>
        <p:txBody>
          <a:bodyPr>
            <a:spAutoFit/>
          </a:bodyPr>
          <a:lstStyle/>
          <a:p>
            <a:r>
              <a:rPr kumimoji="1" lang="zh-CN" altLang="en-US" sz="2800">
                <a:solidFill>
                  <a:srgbClr val="0000CC"/>
                </a:solidFill>
                <a:latin typeface="Times New Roman" pitchFamily="18" charset="0"/>
                <a:ea typeface="华文新魏" pitchFamily="2" charset="-122"/>
              </a:rPr>
              <a:t>其中，基本电荷</a:t>
            </a:r>
          </a:p>
          <a:p>
            <a:r>
              <a:rPr kumimoji="1" lang="zh-CN" altLang="en-US" sz="3200">
                <a:solidFill>
                  <a:srgbClr val="0000CC"/>
                </a:solidFill>
                <a:latin typeface="Times New Roman" pitchFamily="18" charset="0"/>
                <a:ea typeface="黑体" pitchFamily="2" charset="-122"/>
              </a:rPr>
              <a:t>         </a:t>
            </a:r>
            <a:r>
              <a:rPr kumimoji="1" lang="en-US" altLang="zh-CN" sz="2800">
                <a:solidFill>
                  <a:srgbClr val="0000CC"/>
                </a:solidFill>
                <a:latin typeface="华文新魏" pitchFamily="2" charset="-122"/>
                <a:ea typeface="华文新魏" pitchFamily="2" charset="-122"/>
              </a:rPr>
              <a:t>e =1.60</a:t>
            </a:r>
            <a:r>
              <a:rPr kumimoji="1" lang="en-US" altLang="zh-CN" sz="2800">
                <a:solidFill>
                  <a:srgbClr val="0000CC"/>
                </a:solidFill>
                <a:latin typeface="华文新魏" pitchFamily="2" charset="-122"/>
                <a:ea typeface="华文新魏" pitchFamily="2" charset="-122"/>
                <a:sym typeface="Symbol" pitchFamily="18" charset="2"/>
              </a:rPr>
              <a:t>10</a:t>
            </a:r>
            <a:r>
              <a:rPr kumimoji="1" lang="en-US" altLang="zh-CN" sz="2800" baseline="30000">
                <a:solidFill>
                  <a:srgbClr val="0000CC"/>
                </a:solidFill>
                <a:latin typeface="华文新魏" pitchFamily="2" charset="-122"/>
                <a:ea typeface="华文新魏" pitchFamily="2" charset="-122"/>
                <a:sym typeface="Symbol" pitchFamily="18" charset="2"/>
              </a:rPr>
              <a:t>-19</a:t>
            </a:r>
            <a:r>
              <a:rPr kumimoji="1" lang="en-US" altLang="zh-CN" sz="2800">
                <a:solidFill>
                  <a:srgbClr val="0000CC"/>
                </a:solidFill>
                <a:latin typeface="华文新魏" pitchFamily="2" charset="-122"/>
                <a:ea typeface="华文新魏" pitchFamily="2" charset="-122"/>
                <a:sym typeface="Symbol" pitchFamily="18" charset="2"/>
              </a:rPr>
              <a:t>C</a:t>
            </a:r>
            <a:endParaRPr kumimoji="1" lang="en-US" altLang="zh-CN" sz="2800">
              <a:solidFill>
                <a:srgbClr val="FF0000"/>
              </a:solidFill>
              <a:latin typeface="华文新魏" pitchFamily="2" charset="-122"/>
              <a:ea typeface="华文新魏" pitchFamily="2" charset="-122"/>
            </a:endParaRPr>
          </a:p>
        </p:txBody>
      </p:sp>
      <p:sp>
        <p:nvSpPr>
          <p:cNvPr id="18438" name="Rectangle 6"/>
          <p:cNvSpPr>
            <a:spLocks noChangeArrowheads="1"/>
          </p:cNvSpPr>
          <p:nvPr/>
        </p:nvSpPr>
        <p:spPr bwMode="auto">
          <a:xfrm>
            <a:off x="611188" y="4724400"/>
            <a:ext cx="2178050" cy="519113"/>
          </a:xfrm>
          <a:prstGeom prst="rect">
            <a:avLst/>
          </a:prstGeom>
          <a:noFill/>
          <a:ln w="9525">
            <a:noFill/>
            <a:miter lim="800000"/>
            <a:headEnd/>
            <a:tailEnd/>
          </a:ln>
          <a:effectLst/>
        </p:spPr>
        <p:txBody>
          <a:bodyPr>
            <a:spAutoFit/>
          </a:bodyPr>
          <a:lstStyle/>
          <a:p>
            <a:pPr>
              <a:buClr>
                <a:srgbClr val="0000CC"/>
              </a:buClr>
              <a:buFont typeface="Monotype Sorts" pitchFamily="2" charset="2"/>
              <a:buNone/>
            </a:pPr>
            <a:r>
              <a:rPr kumimoji="1" lang="zh-CN" altLang="en-US" sz="2800">
                <a:latin typeface="Times New Roman" pitchFamily="18" charset="0"/>
                <a:ea typeface="华文新魏" pitchFamily="2" charset="-122"/>
              </a:rPr>
              <a:t>放射学衰变</a:t>
            </a:r>
          </a:p>
        </p:txBody>
      </p:sp>
      <p:graphicFrame>
        <p:nvGraphicFramePr>
          <p:cNvPr id="18439" name="Object 7"/>
          <p:cNvGraphicFramePr>
            <a:graphicFrameLocks noChangeAspect="1"/>
          </p:cNvGraphicFramePr>
          <p:nvPr/>
        </p:nvGraphicFramePr>
        <p:xfrm>
          <a:off x="1116013" y="1125538"/>
          <a:ext cx="4557712" cy="473075"/>
        </p:xfrm>
        <a:graphic>
          <a:graphicData uri="http://schemas.openxmlformats.org/presentationml/2006/ole">
            <mc:AlternateContent xmlns:mc="http://schemas.openxmlformats.org/markup-compatibility/2006">
              <mc:Choice xmlns:v="urn:schemas-microsoft-com:vml" Requires="v">
                <p:oleObj spid="_x0000_s45061" name="公式" r:id="rId4" imgW="1663560" imgH="203040" progId="Equation.3">
                  <p:embed/>
                </p:oleObj>
              </mc:Choice>
              <mc:Fallback>
                <p:oleObj name="公式" r:id="rId4" imgW="1663560" imgH="20304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1125538"/>
                        <a:ext cx="4557712" cy="473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0" name="Rectangle 8"/>
          <p:cNvSpPr>
            <a:spLocks noChangeArrowheads="1"/>
          </p:cNvSpPr>
          <p:nvPr/>
        </p:nvSpPr>
        <p:spPr bwMode="auto">
          <a:xfrm>
            <a:off x="468313" y="4005263"/>
            <a:ext cx="3381375" cy="579437"/>
          </a:xfrm>
          <a:prstGeom prst="rect">
            <a:avLst/>
          </a:prstGeom>
          <a:noFill/>
          <a:ln w="9525">
            <a:noFill/>
            <a:miter lim="800000"/>
            <a:headEnd/>
            <a:tailEnd/>
          </a:ln>
          <a:effectLst/>
        </p:spPr>
        <p:txBody>
          <a:bodyPr>
            <a:spAutoFit/>
          </a:bodyPr>
          <a:lstStyle/>
          <a:p>
            <a:r>
              <a:rPr kumimoji="1" lang="en-US" altLang="zh-CN" sz="3200" b="1">
                <a:solidFill>
                  <a:srgbClr val="993300"/>
                </a:solidFill>
                <a:latin typeface="Times New Roman" pitchFamily="18" charset="0"/>
                <a:ea typeface="黑体" pitchFamily="2" charset="-122"/>
              </a:rPr>
              <a:t>4</a:t>
            </a:r>
            <a:r>
              <a:rPr kumimoji="1" lang="zh-CN" altLang="en-US" sz="3200" b="1">
                <a:solidFill>
                  <a:srgbClr val="993300"/>
                </a:solidFill>
                <a:latin typeface="Times New Roman" pitchFamily="18" charset="0"/>
                <a:ea typeface="黑体" pitchFamily="2" charset="-122"/>
              </a:rPr>
              <a:t>、</a:t>
            </a:r>
            <a:r>
              <a:rPr kumimoji="1" lang="zh-CN" altLang="en-US" sz="3200" b="1">
                <a:solidFill>
                  <a:srgbClr val="993300"/>
                </a:solidFill>
                <a:latin typeface="Times New Roman" pitchFamily="18" charset="0"/>
                <a:ea typeface="华文新魏" pitchFamily="2" charset="-122"/>
              </a:rPr>
              <a:t>电荷是守恒的</a:t>
            </a:r>
          </a:p>
        </p:txBody>
      </p:sp>
      <p:graphicFrame>
        <p:nvGraphicFramePr>
          <p:cNvPr id="18441" name="Object 9"/>
          <p:cNvGraphicFramePr>
            <a:graphicFrameLocks noChangeAspect="1"/>
          </p:cNvGraphicFramePr>
          <p:nvPr/>
        </p:nvGraphicFramePr>
        <p:xfrm>
          <a:off x="2917825" y="4676775"/>
          <a:ext cx="3222625" cy="604838"/>
        </p:xfrm>
        <a:graphic>
          <a:graphicData uri="http://schemas.openxmlformats.org/presentationml/2006/ole">
            <mc:AlternateContent xmlns:mc="http://schemas.openxmlformats.org/markup-compatibility/2006">
              <mc:Choice xmlns:v="urn:schemas-microsoft-com:vml" Requires="v">
                <p:oleObj spid="_x0000_s45062" name="公式" r:id="rId6" imgW="1091880" imgH="241200" progId="Equation.3">
                  <p:embed/>
                </p:oleObj>
              </mc:Choice>
              <mc:Fallback>
                <p:oleObj name="公式" r:id="rId6" imgW="1091880" imgH="2412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7825" y="4676775"/>
                        <a:ext cx="3222625"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42" name="Object 10"/>
          <p:cNvGraphicFramePr>
            <a:graphicFrameLocks noChangeAspect="1"/>
          </p:cNvGraphicFramePr>
          <p:nvPr/>
        </p:nvGraphicFramePr>
        <p:xfrm>
          <a:off x="3276600" y="5373688"/>
          <a:ext cx="2951163" cy="574675"/>
        </p:xfrm>
        <a:graphic>
          <a:graphicData uri="http://schemas.openxmlformats.org/presentationml/2006/ole">
            <mc:AlternateContent xmlns:mc="http://schemas.openxmlformats.org/markup-compatibility/2006">
              <mc:Choice xmlns:v="urn:schemas-microsoft-com:vml" Requires="v">
                <p:oleObj spid="_x0000_s45063" name="公式" r:id="rId8" imgW="1041120" imgH="228600" progId="Equation.3">
                  <p:embed/>
                </p:oleObj>
              </mc:Choice>
              <mc:Fallback>
                <p:oleObj name="公式" r:id="rId8" imgW="1041120" imgH="228600" progId="Equation.3">
                  <p:embed/>
                  <p:pic>
                    <p:nvPicPr>
                      <p:cNvPr id="0"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76600" y="5373688"/>
                        <a:ext cx="2951163"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443" name="Rectangle 11"/>
          <p:cNvSpPr>
            <a:spLocks noChangeArrowheads="1"/>
          </p:cNvSpPr>
          <p:nvPr/>
        </p:nvSpPr>
        <p:spPr bwMode="auto">
          <a:xfrm>
            <a:off x="611188" y="5445125"/>
            <a:ext cx="2846387" cy="519113"/>
          </a:xfrm>
          <a:prstGeom prst="rect">
            <a:avLst/>
          </a:prstGeom>
          <a:noFill/>
          <a:ln w="9525">
            <a:noFill/>
            <a:miter lim="800000"/>
            <a:headEnd/>
            <a:tailEnd/>
          </a:ln>
          <a:effectLst/>
        </p:spPr>
        <p:txBody>
          <a:bodyPr>
            <a:spAutoFit/>
          </a:bodyPr>
          <a:lstStyle/>
          <a:p>
            <a:pPr>
              <a:buClr>
                <a:srgbClr val="0000CC"/>
              </a:buClr>
              <a:buFont typeface="Monotype Sorts" pitchFamily="2" charset="2"/>
              <a:buNone/>
            </a:pPr>
            <a:r>
              <a:rPr kumimoji="1" lang="zh-CN" altLang="en-US" sz="2800">
                <a:latin typeface="Times New Roman" pitchFamily="18" charset="0"/>
                <a:ea typeface="华文新魏" pitchFamily="2" charset="-122"/>
              </a:rPr>
              <a:t>正负电子对湮灭</a:t>
            </a:r>
          </a:p>
        </p:txBody>
      </p:sp>
      <p:pic>
        <p:nvPicPr>
          <p:cNvPr id="18444" name="Picture 12" descr="e+-"/>
          <p:cNvPicPr>
            <a:picLocks noChangeAspect="1" noChangeArrowheads="1"/>
          </p:cNvPicPr>
          <p:nvPr/>
        </p:nvPicPr>
        <p:blipFill>
          <a:blip r:embed="rId10" cstate="print"/>
          <a:srcRect/>
          <a:stretch>
            <a:fillRect/>
          </a:stretch>
        </p:blipFill>
        <p:spPr bwMode="auto">
          <a:xfrm>
            <a:off x="6588125" y="620713"/>
            <a:ext cx="1912938" cy="453231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8439"/>
                                        </p:tgtEl>
                                        <p:attrNameLst>
                                          <p:attrName>style.visibility</p:attrName>
                                        </p:attrNameLst>
                                      </p:cBhvr>
                                      <p:to>
                                        <p:strVal val="visible"/>
                                      </p:to>
                                    </p:set>
                                    <p:animEffect transition="in" filter="wipe(down)">
                                      <p:cBhvr>
                                        <p:cTn id="7" dur="500"/>
                                        <p:tgtEl>
                                          <p:spTgt spid="184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7"/>
                                        </p:tgtEl>
                                        <p:attrNameLst>
                                          <p:attrName>style.visibility</p:attrName>
                                        </p:attrNameLst>
                                      </p:cBhvr>
                                      <p:to>
                                        <p:strVal val="visible"/>
                                      </p:to>
                                    </p:set>
                                    <p:animEffect transition="in" filter="wipe(left)">
                                      <p:cBhvr>
                                        <p:cTn id="12" dur="1000"/>
                                        <p:tgtEl>
                                          <p:spTgt spid="18437"/>
                                        </p:tgtEl>
                                      </p:cBhvr>
                                    </p:animEffect>
                                  </p:childTnLst>
                                </p:cTn>
                              </p:par>
                            </p:childTnLst>
                          </p:cTn>
                        </p:par>
                        <p:par>
                          <p:cTn id="13" fill="hold">
                            <p:stCondLst>
                              <p:cond delay="1000"/>
                            </p:stCondLst>
                            <p:childTnLst>
                              <p:par>
                                <p:cTn id="14" presetID="1" presetClass="entr" presetSubtype="0" fill="hold" grpId="0" nodeType="afterEffect">
                                  <p:stCondLst>
                                    <p:cond delay="0"/>
                                  </p:stCondLst>
                                  <p:childTnLst>
                                    <p:set>
                                      <p:cBhvr>
                                        <p:cTn id="15" dur="1" fill="hold">
                                          <p:stCondLst>
                                            <p:cond delay="499"/>
                                          </p:stCondLst>
                                        </p:cTn>
                                        <p:tgtEl>
                                          <p:spTgt spid="1843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8440"/>
                                        </p:tgtEl>
                                        <p:attrNameLst>
                                          <p:attrName>style.visibility</p:attrName>
                                        </p:attrNameLst>
                                      </p:cBhvr>
                                      <p:to>
                                        <p:strVal val="visible"/>
                                      </p:to>
                                    </p:set>
                                    <p:animEffect transition="in" filter="wipe(left)">
                                      <p:cBhvr>
                                        <p:cTn id="20" dur="500"/>
                                        <p:tgtEl>
                                          <p:spTgt spid="18440"/>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18438"/>
                                        </p:tgtEl>
                                        <p:attrNameLst>
                                          <p:attrName>style.visibility</p:attrName>
                                        </p:attrNameLst>
                                      </p:cBhvr>
                                      <p:to>
                                        <p:strVal val="visible"/>
                                      </p:to>
                                    </p:set>
                                  </p:childTnLst>
                                </p:cTn>
                              </p:par>
                            </p:childTnLst>
                          </p:cTn>
                        </p:par>
                        <p:par>
                          <p:cTn id="25" fill="hold">
                            <p:stCondLst>
                              <p:cond delay="500"/>
                            </p:stCondLst>
                            <p:childTnLst>
                              <p:par>
                                <p:cTn id="26" presetID="2" presetClass="entr" presetSubtype="8" fill="hold" nodeType="afterEffect">
                                  <p:stCondLst>
                                    <p:cond delay="0"/>
                                  </p:stCondLst>
                                  <p:childTnLst>
                                    <p:set>
                                      <p:cBhvr>
                                        <p:cTn id="27" dur="1" fill="hold">
                                          <p:stCondLst>
                                            <p:cond delay="0"/>
                                          </p:stCondLst>
                                        </p:cTn>
                                        <p:tgtEl>
                                          <p:spTgt spid="18441"/>
                                        </p:tgtEl>
                                        <p:attrNameLst>
                                          <p:attrName>style.visibility</p:attrName>
                                        </p:attrNameLst>
                                      </p:cBhvr>
                                      <p:to>
                                        <p:strVal val="visible"/>
                                      </p:to>
                                    </p:set>
                                    <p:anim calcmode="lin" valueType="num">
                                      <p:cBhvr additive="base">
                                        <p:cTn id="28" dur="500" fill="hold"/>
                                        <p:tgtEl>
                                          <p:spTgt spid="18441"/>
                                        </p:tgtEl>
                                        <p:attrNameLst>
                                          <p:attrName>ppt_x</p:attrName>
                                        </p:attrNameLst>
                                      </p:cBhvr>
                                      <p:tavLst>
                                        <p:tav tm="0">
                                          <p:val>
                                            <p:strVal val="0-#ppt_w/2"/>
                                          </p:val>
                                        </p:tav>
                                        <p:tav tm="100000">
                                          <p:val>
                                            <p:strVal val="#ppt_x"/>
                                          </p:val>
                                        </p:tav>
                                      </p:tavLst>
                                    </p:anim>
                                    <p:anim calcmode="lin" valueType="num">
                                      <p:cBhvr additive="base">
                                        <p:cTn id="29" dur="500" fill="hold"/>
                                        <p:tgtEl>
                                          <p:spTgt spid="18441"/>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18443"/>
                                        </p:tgtEl>
                                        <p:attrNameLst>
                                          <p:attrName>style.visibility</p:attrName>
                                        </p:attrNameLst>
                                      </p:cBhvr>
                                      <p:to>
                                        <p:strVal val="visible"/>
                                      </p:to>
                                    </p:set>
                                  </p:childTnLst>
                                </p:cTn>
                              </p:par>
                            </p:childTnLst>
                          </p:cTn>
                        </p:par>
                        <p:par>
                          <p:cTn id="34" fill="hold">
                            <p:stCondLst>
                              <p:cond delay="500"/>
                            </p:stCondLst>
                            <p:childTnLst>
                              <p:par>
                                <p:cTn id="35" presetID="3" presetClass="entr" presetSubtype="10" fill="hold" nodeType="afterEffect">
                                  <p:stCondLst>
                                    <p:cond delay="0"/>
                                  </p:stCondLst>
                                  <p:childTnLst>
                                    <p:set>
                                      <p:cBhvr>
                                        <p:cTn id="36" dur="1" fill="hold">
                                          <p:stCondLst>
                                            <p:cond delay="0"/>
                                          </p:stCondLst>
                                        </p:cTn>
                                        <p:tgtEl>
                                          <p:spTgt spid="18442"/>
                                        </p:tgtEl>
                                        <p:attrNameLst>
                                          <p:attrName>style.visibility</p:attrName>
                                        </p:attrNameLst>
                                      </p:cBhvr>
                                      <p:to>
                                        <p:strVal val="visible"/>
                                      </p:to>
                                    </p:set>
                                    <p:animEffect transition="in" filter="blinds(horizontal)">
                                      <p:cBhvr>
                                        <p:cTn id="37" dur="500"/>
                                        <p:tgtEl>
                                          <p:spTgt spid="18442"/>
                                        </p:tgtEl>
                                      </p:cBhvr>
                                    </p:animEffect>
                                  </p:childTnLst>
                                </p:cTn>
                              </p:par>
                            </p:childTnLst>
                          </p:cTn>
                        </p:par>
                        <p:par>
                          <p:cTn id="38" fill="hold">
                            <p:stCondLst>
                              <p:cond delay="1000"/>
                            </p:stCondLst>
                            <p:childTnLst>
                              <p:par>
                                <p:cTn id="39" presetID="5" presetClass="entr" presetSubtype="10" fill="hold" nodeType="afterEffect">
                                  <p:stCondLst>
                                    <p:cond delay="0"/>
                                  </p:stCondLst>
                                  <p:childTnLst>
                                    <p:set>
                                      <p:cBhvr>
                                        <p:cTn id="40" dur="1" fill="hold">
                                          <p:stCondLst>
                                            <p:cond delay="0"/>
                                          </p:stCondLst>
                                        </p:cTn>
                                        <p:tgtEl>
                                          <p:spTgt spid="18444"/>
                                        </p:tgtEl>
                                        <p:attrNameLst>
                                          <p:attrName>style.visibility</p:attrName>
                                        </p:attrNameLst>
                                      </p:cBhvr>
                                      <p:to>
                                        <p:strVal val="visible"/>
                                      </p:to>
                                    </p:set>
                                    <p:animEffect transition="in" filter="checkerboard(across)">
                                      <p:cBhvr>
                                        <p:cTn id="41" dur="500"/>
                                        <p:tgtEl>
                                          <p:spTgt spid="18444"/>
                                        </p:tgtEl>
                                      </p:cBhvr>
                                    </p:animEffect>
                                  </p:child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499"/>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18435" grpId="0" animBg="1" autoUpdateAnimBg="0"/>
      <p:bldP spid="18437" grpId="0"/>
      <p:bldP spid="18438" grpId="0" autoUpdateAnimBg="0"/>
      <p:bldP spid="18440" grpId="0"/>
      <p:bldP spid="18443"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39750" y="188913"/>
            <a:ext cx="8228013" cy="6097587"/>
            <a:chOff x="337" y="221"/>
            <a:chExt cx="5183" cy="3841"/>
          </a:xfrm>
        </p:grpSpPr>
        <p:grpSp>
          <p:nvGrpSpPr>
            <p:cNvPr id="3" name="Group 3"/>
            <p:cNvGrpSpPr>
              <a:grpSpLocks/>
            </p:cNvGrpSpPr>
            <p:nvPr/>
          </p:nvGrpSpPr>
          <p:grpSpPr bwMode="auto">
            <a:xfrm>
              <a:off x="337" y="221"/>
              <a:ext cx="5183" cy="3786"/>
              <a:chOff x="337" y="533"/>
              <a:chExt cx="5183" cy="3786"/>
            </a:xfrm>
          </p:grpSpPr>
          <p:sp>
            <p:nvSpPr>
              <p:cNvPr id="48132" name="Rectangle 4"/>
              <p:cNvSpPr>
                <a:spLocks noChangeArrowheads="1"/>
              </p:cNvSpPr>
              <p:nvPr/>
            </p:nvSpPr>
            <p:spPr bwMode="auto">
              <a:xfrm>
                <a:off x="1684" y="2192"/>
                <a:ext cx="2488" cy="712"/>
              </a:xfrm>
              <a:prstGeom prst="rect">
                <a:avLst/>
              </a:prstGeom>
              <a:solidFill>
                <a:srgbClr val="FF9900"/>
              </a:solidFill>
              <a:ln w="12700">
                <a:solidFill>
                  <a:schemeClr val="tx1"/>
                </a:solidFill>
                <a:miter lim="800000"/>
                <a:headEnd/>
                <a:tailEnd/>
              </a:ln>
              <a:effectLst/>
            </p:spPr>
            <p:txBody>
              <a:bodyPr wrap="none" anchor="ctr"/>
              <a:lstStyle/>
              <a:p>
                <a:endParaRPr lang="zh-CN" altLang="en-US"/>
              </a:p>
            </p:txBody>
          </p:sp>
          <p:sp>
            <p:nvSpPr>
              <p:cNvPr id="48133" name="Line 5"/>
              <p:cNvSpPr>
                <a:spLocks noChangeShapeType="1"/>
              </p:cNvSpPr>
              <p:nvPr/>
            </p:nvSpPr>
            <p:spPr bwMode="auto">
              <a:xfrm>
                <a:off x="1728" y="2620"/>
                <a:ext cx="244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34" name="Line 6"/>
              <p:cNvSpPr>
                <a:spLocks noChangeShapeType="1"/>
              </p:cNvSpPr>
              <p:nvPr/>
            </p:nvSpPr>
            <p:spPr bwMode="auto">
              <a:xfrm>
                <a:off x="528" y="2524"/>
                <a:ext cx="4992" cy="20"/>
              </a:xfrm>
              <a:prstGeom prst="line">
                <a:avLst/>
              </a:prstGeom>
              <a:noFill/>
              <a:ln w="12700">
                <a:solidFill>
                  <a:schemeClr val="accent2"/>
                </a:solidFill>
                <a:round/>
                <a:headEnd type="none" w="sm" len="sm"/>
                <a:tailEnd type="stealth" w="med" len="lg"/>
              </a:ln>
              <a:effectLst/>
            </p:spPr>
            <p:txBody>
              <a:bodyPr wrap="none" anchor="ctr"/>
              <a:lstStyle/>
              <a:p>
                <a:endParaRPr lang="zh-CN" altLang="en-US"/>
              </a:p>
            </p:txBody>
          </p:sp>
          <p:sp>
            <p:nvSpPr>
              <p:cNvPr id="48135" name="Line 7"/>
              <p:cNvSpPr>
                <a:spLocks noChangeShapeType="1"/>
              </p:cNvSpPr>
              <p:nvPr/>
            </p:nvSpPr>
            <p:spPr bwMode="auto">
              <a:xfrm>
                <a:off x="1728" y="2332"/>
                <a:ext cx="244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36" name="Line 8"/>
              <p:cNvSpPr>
                <a:spLocks noChangeShapeType="1"/>
              </p:cNvSpPr>
              <p:nvPr/>
            </p:nvSpPr>
            <p:spPr bwMode="auto">
              <a:xfrm>
                <a:off x="1680" y="2428"/>
                <a:ext cx="2400"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37" name="Line 9"/>
              <p:cNvSpPr>
                <a:spLocks noChangeShapeType="1"/>
              </p:cNvSpPr>
              <p:nvPr/>
            </p:nvSpPr>
            <p:spPr bwMode="auto">
              <a:xfrm>
                <a:off x="1680" y="2716"/>
                <a:ext cx="244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38" name="Line 10"/>
              <p:cNvSpPr>
                <a:spLocks noChangeShapeType="1"/>
              </p:cNvSpPr>
              <p:nvPr/>
            </p:nvSpPr>
            <p:spPr bwMode="auto">
              <a:xfrm>
                <a:off x="1920" y="2236"/>
                <a:ext cx="196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39" name="Line 11"/>
              <p:cNvSpPr>
                <a:spLocks noChangeShapeType="1"/>
              </p:cNvSpPr>
              <p:nvPr/>
            </p:nvSpPr>
            <p:spPr bwMode="auto">
              <a:xfrm>
                <a:off x="1920" y="2812"/>
                <a:ext cx="196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40" name="Line 12"/>
              <p:cNvSpPr>
                <a:spLocks noChangeShapeType="1"/>
              </p:cNvSpPr>
              <p:nvPr/>
            </p:nvSpPr>
            <p:spPr bwMode="auto">
              <a:xfrm>
                <a:off x="1824" y="2284"/>
                <a:ext cx="2304"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41" name="Line 13"/>
              <p:cNvSpPr>
                <a:spLocks noChangeShapeType="1"/>
              </p:cNvSpPr>
              <p:nvPr/>
            </p:nvSpPr>
            <p:spPr bwMode="auto">
              <a:xfrm>
                <a:off x="1728" y="2380"/>
                <a:ext cx="244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42" name="Line 14"/>
              <p:cNvSpPr>
                <a:spLocks noChangeShapeType="1"/>
              </p:cNvSpPr>
              <p:nvPr/>
            </p:nvSpPr>
            <p:spPr bwMode="auto">
              <a:xfrm>
                <a:off x="1728" y="2476"/>
                <a:ext cx="2400"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43" name="Line 15"/>
              <p:cNvSpPr>
                <a:spLocks noChangeShapeType="1"/>
              </p:cNvSpPr>
              <p:nvPr/>
            </p:nvSpPr>
            <p:spPr bwMode="auto">
              <a:xfrm>
                <a:off x="1632" y="2572"/>
                <a:ext cx="244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44" name="Line 16"/>
              <p:cNvSpPr>
                <a:spLocks noChangeShapeType="1"/>
              </p:cNvSpPr>
              <p:nvPr/>
            </p:nvSpPr>
            <p:spPr bwMode="auto">
              <a:xfrm>
                <a:off x="1776" y="2668"/>
                <a:ext cx="2304"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45" name="Line 17"/>
              <p:cNvSpPr>
                <a:spLocks noChangeShapeType="1"/>
              </p:cNvSpPr>
              <p:nvPr/>
            </p:nvSpPr>
            <p:spPr bwMode="auto">
              <a:xfrm>
                <a:off x="1680" y="2764"/>
                <a:ext cx="2352"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48146" name="Freeform 18"/>
              <p:cNvSpPr>
                <a:spLocks/>
              </p:cNvSpPr>
              <p:nvPr/>
            </p:nvSpPr>
            <p:spPr bwMode="auto">
              <a:xfrm>
                <a:off x="1920"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47" name="Freeform 19"/>
              <p:cNvSpPr>
                <a:spLocks/>
              </p:cNvSpPr>
              <p:nvPr/>
            </p:nvSpPr>
            <p:spPr bwMode="auto">
              <a:xfrm>
                <a:off x="2880"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48" name="Freeform 20"/>
              <p:cNvSpPr>
                <a:spLocks/>
              </p:cNvSpPr>
              <p:nvPr/>
            </p:nvSpPr>
            <p:spPr bwMode="auto">
              <a:xfrm>
                <a:off x="2688"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49" name="Freeform 21"/>
              <p:cNvSpPr>
                <a:spLocks/>
              </p:cNvSpPr>
              <p:nvPr/>
            </p:nvSpPr>
            <p:spPr bwMode="auto">
              <a:xfrm>
                <a:off x="2496"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50" name="Freeform 22"/>
              <p:cNvSpPr>
                <a:spLocks/>
              </p:cNvSpPr>
              <p:nvPr/>
            </p:nvSpPr>
            <p:spPr bwMode="auto">
              <a:xfrm>
                <a:off x="2304"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51" name="Freeform 23"/>
              <p:cNvSpPr>
                <a:spLocks/>
              </p:cNvSpPr>
              <p:nvPr/>
            </p:nvSpPr>
            <p:spPr bwMode="auto">
              <a:xfrm>
                <a:off x="2112"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52" name="Freeform 24"/>
              <p:cNvSpPr>
                <a:spLocks/>
              </p:cNvSpPr>
              <p:nvPr/>
            </p:nvSpPr>
            <p:spPr bwMode="auto">
              <a:xfrm>
                <a:off x="3648"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53" name="Freeform 25"/>
              <p:cNvSpPr>
                <a:spLocks/>
              </p:cNvSpPr>
              <p:nvPr/>
            </p:nvSpPr>
            <p:spPr bwMode="auto">
              <a:xfrm>
                <a:off x="3456"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54" name="Freeform 26"/>
              <p:cNvSpPr>
                <a:spLocks/>
              </p:cNvSpPr>
              <p:nvPr/>
            </p:nvSpPr>
            <p:spPr bwMode="auto">
              <a:xfrm>
                <a:off x="3264"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55" name="Freeform 27"/>
              <p:cNvSpPr>
                <a:spLocks/>
              </p:cNvSpPr>
              <p:nvPr/>
            </p:nvSpPr>
            <p:spPr bwMode="auto">
              <a:xfrm>
                <a:off x="3072"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56" name="Freeform 28"/>
              <p:cNvSpPr>
                <a:spLocks/>
              </p:cNvSpPr>
              <p:nvPr/>
            </p:nvSpPr>
            <p:spPr bwMode="auto">
              <a:xfrm>
                <a:off x="4176" y="3292"/>
                <a:ext cx="826" cy="721"/>
              </a:xfrm>
              <a:custGeom>
                <a:avLst/>
                <a:gdLst/>
                <a:ahLst/>
                <a:cxnLst>
                  <a:cxn ang="0">
                    <a:pos x="0" y="0"/>
                  </a:cxn>
                  <a:cxn ang="0">
                    <a:pos x="15" y="60"/>
                  </a:cxn>
                  <a:cxn ang="0">
                    <a:pos x="30" y="105"/>
                  </a:cxn>
                  <a:cxn ang="0">
                    <a:pos x="60" y="150"/>
                  </a:cxn>
                  <a:cxn ang="0">
                    <a:pos x="105" y="210"/>
                  </a:cxn>
                  <a:cxn ang="0">
                    <a:pos x="135" y="255"/>
                  </a:cxn>
                  <a:cxn ang="0">
                    <a:pos x="180" y="300"/>
                  </a:cxn>
                  <a:cxn ang="0">
                    <a:pos x="240" y="345"/>
                  </a:cxn>
                  <a:cxn ang="0">
                    <a:pos x="285" y="390"/>
                  </a:cxn>
                  <a:cxn ang="0">
                    <a:pos x="330" y="420"/>
                  </a:cxn>
                  <a:cxn ang="0">
                    <a:pos x="390" y="465"/>
                  </a:cxn>
                  <a:cxn ang="0">
                    <a:pos x="435" y="495"/>
                  </a:cxn>
                  <a:cxn ang="0">
                    <a:pos x="480" y="525"/>
                  </a:cxn>
                  <a:cxn ang="0">
                    <a:pos x="540" y="555"/>
                  </a:cxn>
                  <a:cxn ang="0">
                    <a:pos x="585" y="585"/>
                  </a:cxn>
                  <a:cxn ang="0">
                    <a:pos x="630" y="600"/>
                  </a:cxn>
                  <a:cxn ang="0">
                    <a:pos x="675" y="630"/>
                  </a:cxn>
                  <a:cxn ang="0">
                    <a:pos x="735" y="660"/>
                  </a:cxn>
                  <a:cxn ang="0">
                    <a:pos x="780" y="705"/>
                  </a:cxn>
                  <a:cxn ang="0">
                    <a:pos x="825" y="720"/>
                  </a:cxn>
                  <a:cxn ang="0">
                    <a:pos x="816" y="720"/>
                  </a:cxn>
                </a:cxnLst>
                <a:rect l="0" t="0" r="r" b="b"/>
                <a:pathLst>
                  <a:path w="826" h="721">
                    <a:moveTo>
                      <a:pt x="0" y="0"/>
                    </a:moveTo>
                    <a:lnTo>
                      <a:pt x="15" y="60"/>
                    </a:lnTo>
                    <a:lnTo>
                      <a:pt x="30" y="105"/>
                    </a:lnTo>
                    <a:lnTo>
                      <a:pt x="60" y="150"/>
                    </a:lnTo>
                    <a:lnTo>
                      <a:pt x="105" y="210"/>
                    </a:lnTo>
                    <a:lnTo>
                      <a:pt x="135" y="255"/>
                    </a:lnTo>
                    <a:lnTo>
                      <a:pt x="180" y="300"/>
                    </a:lnTo>
                    <a:lnTo>
                      <a:pt x="240" y="345"/>
                    </a:lnTo>
                    <a:lnTo>
                      <a:pt x="285" y="390"/>
                    </a:lnTo>
                    <a:lnTo>
                      <a:pt x="330" y="420"/>
                    </a:lnTo>
                    <a:lnTo>
                      <a:pt x="390" y="465"/>
                    </a:lnTo>
                    <a:lnTo>
                      <a:pt x="435" y="495"/>
                    </a:lnTo>
                    <a:lnTo>
                      <a:pt x="480" y="525"/>
                    </a:lnTo>
                    <a:lnTo>
                      <a:pt x="540" y="555"/>
                    </a:lnTo>
                    <a:lnTo>
                      <a:pt x="585" y="585"/>
                    </a:lnTo>
                    <a:lnTo>
                      <a:pt x="630" y="600"/>
                    </a:lnTo>
                    <a:lnTo>
                      <a:pt x="675" y="630"/>
                    </a:lnTo>
                    <a:lnTo>
                      <a:pt x="735" y="660"/>
                    </a:lnTo>
                    <a:lnTo>
                      <a:pt x="780" y="705"/>
                    </a:lnTo>
                    <a:lnTo>
                      <a:pt x="825" y="720"/>
                    </a:lnTo>
                    <a:lnTo>
                      <a:pt x="816" y="720"/>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57" name="Freeform 29"/>
              <p:cNvSpPr>
                <a:spLocks/>
              </p:cNvSpPr>
              <p:nvPr/>
            </p:nvSpPr>
            <p:spPr bwMode="auto">
              <a:xfrm>
                <a:off x="1056" y="2908"/>
                <a:ext cx="721" cy="1075"/>
              </a:xfrm>
              <a:custGeom>
                <a:avLst/>
                <a:gdLst/>
                <a:ahLst/>
                <a:cxnLst>
                  <a:cxn ang="0">
                    <a:pos x="720" y="0"/>
                  </a:cxn>
                  <a:cxn ang="0">
                    <a:pos x="690" y="69"/>
                  </a:cxn>
                  <a:cxn ang="0">
                    <a:pos x="675" y="114"/>
                  </a:cxn>
                  <a:cxn ang="0">
                    <a:pos x="675" y="159"/>
                  </a:cxn>
                  <a:cxn ang="0">
                    <a:pos x="675" y="204"/>
                  </a:cxn>
                  <a:cxn ang="0">
                    <a:pos x="660" y="249"/>
                  </a:cxn>
                  <a:cxn ang="0">
                    <a:pos x="660" y="294"/>
                  </a:cxn>
                  <a:cxn ang="0">
                    <a:pos x="645" y="339"/>
                  </a:cxn>
                  <a:cxn ang="0">
                    <a:pos x="615" y="399"/>
                  </a:cxn>
                  <a:cxn ang="0">
                    <a:pos x="600" y="444"/>
                  </a:cxn>
                  <a:cxn ang="0">
                    <a:pos x="585" y="489"/>
                  </a:cxn>
                  <a:cxn ang="0">
                    <a:pos x="555" y="534"/>
                  </a:cxn>
                  <a:cxn ang="0">
                    <a:pos x="525" y="579"/>
                  </a:cxn>
                  <a:cxn ang="0">
                    <a:pos x="495" y="624"/>
                  </a:cxn>
                  <a:cxn ang="0">
                    <a:pos x="450" y="669"/>
                  </a:cxn>
                  <a:cxn ang="0">
                    <a:pos x="405" y="714"/>
                  </a:cxn>
                  <a:cxn ang="0">
                    <a:pos x="360" y="744"/>
                  </a:cxn>
                  <a:cxn ang="0">
                    <a:pos x="315" y="789"/>
                  </a:cxn>
                  <a:cxn ang="0">
                    <a:pos x="270" y="819"/>
                  </a:cxn>
                  <a:cxn ang="0">
                    <a:pos x="225" y="849"/>
                  </a:cxn>
                  <a:cxn ang="0">
                    <a:pos x="195" y="894"/>
                  </a:cxn>
                  <a:cxn ang="0">
                    <a:pos x="150" y="939"/>
                  </a:cxn>
                  <a:cxn ang="0">
                    <a:pos x="120" y="984"/>
                  </a:cxn>
                  <a:cxn ang="0">
                    <a:pos x="90" y="1029"/>
                  </a:cxn>
                  <a:cxn ang="0">
                    <a:pos x="45" y="1074"/>
                  </a:cxn>
                  <a:cxn ang="0">
                    <a:pos x="0" y="1056"/>
                  </a:cxn>
                </a:cxnLst>
                <a:rect l="0" t="0" r="r" b="b"/>
                <a:pathLst>
                  <a:path w="721" h="1075">
                    <a:moveTo>
                      <a:pt x="720" y="0"/>
                    </a:moveTo>
                    <a:lnTo>
                      <a:pt x="690" y="69"/>
                    </a:lnTo>
                    <a:lnTo>
                      <a:pt x="675" y="114"/>
                    </a:lnTo>
                    <a:lnTo>
                      <a:pt x="675" y="159"/>
                    </a:lnTo>
                    <a:lnTo>
                      <a:pt x="675" y="204"/>
                    </a:lnTo>
                    <a:lnTo>
                      <a:pt x="660" y="249"/>
                    </a:lnTo>
                    <a:lnTo>
                      <a:pt x="660" y="294"/>
                    </a:lnTo>
                    <a:lnTo>
                      <a:pt x="645" y="339"/>
                    </a:lnTo>
                    <a:lnTo>
                      <a:pt x="615" y="399"/>
                    </a:lnTo>
                    <a:lnTo>
                      <a:pt x="600" y="444"/>
                    </a:lnTo>
                    <a:lnTo>
                      <a:pt x="585" y="489"/>
                    </a:lnTo>
                    <a:lnTo>
                      <a:pt x="555" y="534"/>
                    </a:lnTo>
                    <a:lnTo>
                      <a:pt x="525" y="579"/>
                    </a:lnTo>
                    <a:lnTo>
                      <a:pt x="495" y="624"/>
                    </a:lnTo>
                    <a:lnTo>
                      <a:pt x="450" y="669"/>
                    </a:lnTo>
                    <a:lnTo>
                      <a:pt x="405" y="714"/>
                    </a:lnTo>
                    <a:lnTo>
                      <a:pt x="360" y="744"/>
                    </a:lnTo>
                    <a:lnTo>
                      <a:pt x="315" y="789"/>
                    </a:lnTo>
                    <a:lnTo>
                      <a:pt x="270" y="819"/>
                    </a:lnTo>
                    <a:lnTo>
                      <a:pt x="225" y="849"/>
                    </a:lnTo>
                    <a:lnTo>
                      <a:pt x="195" y="894"/>
                    </a:lnTo>
                    <a:lnTo>
                      <a:pt x="150" y="939"/>
                    </a:lnTo>
                    <a:lnTo>
                      <a:pt x="120" y="984"/>
                    </a:lnTo>
                    <a:lnTo>
                      <a:pt x="90" y="1029"/>
                    </a:lnTo>
                    <a:lnTo>
                      <a:pt x="45" y="1074"/>
                    </a:lnTo>
                    <a:lnTo>
                      <a:pt x="0" y="1056"/>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58" name="Arc 30"/>
              <p:cNvSpPr>
                <a:spLocks/>
              </p:cNvSpPr>
              <p:nvPr/>
            </p:nvSpPr>
            <p:spPr bwMode="auto">
              <a:xfrm>
                <a:off x="1297" y="1705"/>
                <a:ext cx="432" cy="627"/>
              </a:xfrm>
              <a:custGeom>
                <a:avLst/>
                <a:gdLst>
                  <a:gd name="G0" fmla="+- 21600 0 0"/>
                  <a:gd name="G1" fmla="+- 18722 0 0"/>
                  <a:gd name="G2" fmla="+- 21600 0 0"/>
                  <a:gd name="T0" fmla="*/ 21600 w 21600"/>
                  <a:gd name="T1" fmla="*/ 40322 h 40322"/>
                  <a:gd name="T2" fmla="*/ 10828 w 21600"/>
                  <a:gd name="T3" fmla="*/ 0 h 40322"/>
                  <a:gd name="T4" fmla="*/ 21600 w 21600"/>
                  <a:gd name="T5" fmla="*/ 18722 h 40322"/>
                </a:gdLst>
                <a:ahLst/>
                <a:cxnLst>
                  <a:cxn ang="0">
                    <a:pos x="T0" y="T1"/>
                  </a:cxn>
                  <a:cxn ang="0">
                    <a:pos x="T2" y="T3"/>
                  </a:cxn>
                  <a:cxn ang="0">
                    <a:pos x="T4" y="T5"/>
                  </a:cxn>
                </a:cxnLst>
                <a:rect l="0" t="0" r="r" b="b"/>
                <a:pathLst>
                  <a:path w="21600" h="40322" fill="none" extrusionOk="0">
                    <a:moveTo>
                      <a:pt x="21600" y="40322"/>
                    </a:moveTo>
                    <a:cubicBezTo>
                      <a:pt x="9670" y="40322"/>
                      <a:pt x="0" y="30651"/>
                      <a:pt x="0" y="18722"/>
                    </a:cubicBezTo>
                    <a:cubicBezTo>
                      <a:pt x="-1" y="10993"/>
                      <a:pt x="4129" y="3854"/>
                      <a:pt x="10827" y="-1"/>
                    </a:cubicBezTo>
                  </a:path>
                  <a:path w="21600" h="40322" stroke="0" extrusionOk="0">
                    <a:moveTo>
                      <a:pt x="21600" y="40322"/>
                    </a:moveTo>
                    <a:cubicBezTo>
                      <a:pt x="9670" y="40322"/>
                      <a:pt x="0" y="30651"/>
                      <a:pt x="0" y="18722"/>
                    </a:cubicBezTo>
                    <a:cubicBezTo>
                      <a:pt x="-1" y="10993"/>
                      <a:pt x="4129" y="3854"/>
                      <a:pt x="10827" y="-1"/>
                    </a:cubicBezTo>
                    <a:lnTo>
                      <a:pt x="21600" y="18722"/>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59" name="Arc 31"/>
              <p:cNvSpPr>
                <a:spLocks/>
              </p:cNvSpPr>
              <p:nvPr/>
            </p:nvSpPr>
            <p:spPr bwMode="auto">
              <a:xfrm>
                <a:off x="4176" y="1700"/>
                <a:ext cx="432" cy="632"/>
              </a:xfrm>
              <a:custGeom>
                <a:avLst/>
                <a:gdLst>
                  <a:gd name="G0" fmla="+- 0 0 0"/>
                  <a:gd name="G1" fmla="+- 19052 0 0"/>
                  <a:gd name="G2" fmla="+- 21600 0 0"/>
                  <a:gd name="T0" fmla="*/ 10178 w 21600"/>
                  <a:gd name="T1" fmla="*/ 0 h 40652"/>
                  <a:gd name="T2" fmla="*/ 0 w 21600"/>
                  <a:gd name="T3" fmla="*/ 40652 h 40652"/>
                  <a:gd name="T4" fmla="*/ 0 w 21600"/>
                  <a:gd name="T5" fmla="*/ 19052 h 40652"/>
                </a:gdLst>
                <a:ahLst/>
                <a:cxnLst>
                  <a:cxn ang="0">
                    <a:pos x="T0" y="T1"/>
                  </a:cxn>
                  <a:cxn ang="0">
                    <a:pos x="T2" y="T3"/>
                  </a:cxn>
                  <a:cxn ang="0">
                    <a:pos x="T4" y="T5"/>
                  </a:cxn>
                </a:cxnLst>
                <a:rect l="0" t="0" r="r" b="b"/>
                <a:pathLst>
                  <a:path w="21600" h="40652" fill="none" extrusionOk="0">
                    <a:moveTo>
                      <a:pt x="10177" y="0"/>
                    </a:moveTo>
                    <a:cubicBezTo>
                      <a:pt x="17209" y="3756"/>
                      <a:pt x="21600" y="11080"/>
                      <a:pt x="21600" y="19052"/>
                    </a:cubicBezTo>
                    <a:cubicBezTo>
                      <a:pt x="21600" y="30981"/>
                      <a:pt x="11929" y="40651"/>
                      <a:pt x="0" y="40652"/>
                    </a:cubicBezTo>
                  </a:path>
                  <a:path w="21600" h="40652" stroke="0" extrusionOk="0">
                    <a:moveTo>
                      <a:pt x="10177" y="0"/>
                    </a:moveTo>
                    <a:cubicBezTo>
                      <a:pt x="17209" y="3756"/>
                      <a:pt x="21600" y="11080"/>
                      <a:pt x="21600" y="19052"/>
                    </a:cubicBezTo>
                    <a:cubicBezTo>
                      <a:pt x="21600" y="30981"/>
                      <a:pt x="11929" y="40651"/>
                      <a:pt x="0" y="40652"/>
                    </a:cubicBezTo>
                    <a:lnTo>
                      <a:pt x="0" y="19052"/>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60" name="Arc 32"/>
              <p:cNvSpPr>
                <a:spLocks/>
              </p:cNvSpPr>
              <p:nvPr/>
            </p:nvSpPr>
            <p:spPr bwMode="auto">
              <a:xfrm rot="10800000">
                <a:off x="1296" y="2722"/>
                <a:ext cx="480" cy="657"/>
              </a:xfrm>
              <a:custGeom>
                <a:avLst/>
                <a:gdLst>
                  <a:gd name="G0" fmla="+- 0 0 0"/>
                  <a:gd name="G1" fmla="+- 17840 0 0"/>
                  <a:gd name="G2" fmla="+- 21600 0 0"/>
                  <a:gd name="T0" fmla="*/ 12178 w 21600"/>
                  <a:gd name="T1" fmla="*/ 0 h 39258"/>
                  <a:gd name="T2" fmla="*/ 2801 w 21600"/>
                  <a:gd name="T3" fmla="*/ 39258 h 39258"/>
                  <a:gd name="T4" fmla="*/ 0 w 21600"/>
                  <a:gd name="T5" fmla="*/ 17840 h 39258"/>
                </a:gdLst>
                <a:ahLst/>
                <a:cxnLst>
                  <a:cxn ang="0">
                    <a:pos x="T0" y="T1"/>
                  </a:cxn>
                  <a:cxn ang="0">
                    <a:pos x="T2" y="T3"/>
                  </a:cxn>
                  <a:cxn ang="0">
                    <a:pos x="T4" y="T5"/>
                  </a:cxn>
                </a:cxnLst>
                <a:rect l="0" t="0" r="r" b="b"/>
                <a:pathLst>
                  <a:path w="21600" h="39258" fill="none" extrusionOk="0">
                    <a:moveTo>
                      <a:pt x="12177" y="0"/>
                    </a:moveTo>
                    <a:cubicBezTo>
                      <a:pt x="18073" y="4024"/>
                      <a:pt x="21600" y="10701"/>
                      <a:pt x="21600" y="17840"/>
                    </a:cubicBezTo>
                    <a:cubicBezTo>
                      <a:pt x="21600" y="28686"/>
                      <a:pt x="13555" y="37851"/>
                      <a:pt x="2800" y="39257"/>
                    </a:cubicBezTo>
                  </a:path>
                  <a:path w="21600" h="39258" stroke="0" extrusionOk="0">
                    <a:moveTo>
                      <a:pt x="12177" y="0"/>
                    </a:moveTo>
                    <a:cubicBezTo>
                      <a:pt x="18073" y="4024"/>
                      <a:pt x="21600" y="10701"/>
                      <a:pt x="21600" y="17840"/>
                    </a:cubicBezTo>
                    <a:cubicBezTo>
                      <a:pt x="21600" y="28686"/>
                      <a:pt x="13555" y="37851"/>
                      <a:pt x="2800" y="39257"/>
                    </a:cubicBezTo>
                    <a:lnTo>
                      <a:pt x="0" y="1784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61" name="Arc 33"/>
              <p:cNvSpPr>
                <a:spLocks/>
              </p:cNvSpPr>
              <p:nvPr/>
            </p:nvSpPr>
            <p:spPr bwMode="auto">
              <a:xfrm rot="10980000">
                <a:off x="4118" y="2733"/>
                <a:ext cx="463" cy="691"/>
              </a:xfrm>
              <a:custGeom>
                <a:avLst/>
                <a:gdLst>
                  <a:gd name="G0" fmla="+- 21600 0 0"/>
                  <a:gd name="G1" fmla="+- 18958 0 0"/>
                  <a:gd name="G2" fmla="+- 21600 0 0"/>
                  <a:gd name="T0" fmla="*/ 22030 w 22030"/>
                  <a:gd name="T1" fmla="*/ 40554 h 40558"/>
                  <a:gd name="T2" fmla="*/ 11249 w 22030"/>
                  <a:gd name="T3" fmla="*/ 0 h 40558"/>
                  <a:gd name="T4" fmla="*/ 21600 w 22030"/>
                  <a:gd name="T5" fmla="*/ 18958 h 40558"/>
                </a:gdLst>
                <a:ahLst/>
                <a:cxnLst>
                  <a:cxn ang="0">
                    <a:pos x="T0" y="T1"/>
                  </a:cxn>
                  <a:cxn ang="0">
                    <a:pos x="T2" y="T3"/>
                  </a:cxn>
                  <a:cxn ang="0">
                    <a:pos x="T4" y="T5"/>
                  </a:cxn>
                </a:cxnLst>
                <a:rect l="0" t="0" r="r" b="b"/>
                <a:pathLst>
                  <a:path w="22030" h="40558" fill="none" extrusionOk="0">
                    <a:moveTo>
                      <a:pt x="22029" y="40553"/>
                    </a:moveTo>
                    <a:cubicBezTo>
                      <a:pt x="21886" y="40556"/>
                      <a:pt x="21743" y="40557"/>
                      <a:pt x="21600" y="40558"/>
                    </a:cubicBezTo>
                    <a:cubicBezTo>
                      <a:pt x="9670" y="40558"/>
                      <a:pt x="0" y="30887"/>
                      <a:pt x="0" y="18958"/>
                    </a:cubicBezTo>
                    <a:cubicBezTo>
                      <a:pt x="-1" y="11056"/>
                      <a:pt x="4314" y="3786"/>
                      <a:pt x="11248" y="-1"/>
                    </a:cubicBezTo>
                  </a:path>
                  <a:path w="22030" h="40558" stroke="0" extrusionOk="0">
                    <a:moveTo>
                      <a:pt x="22029" y="40553"/>
                    </a:moveTo>
                    <a:cubicBezTo>
                      <a:pt x="21886" y="40556"/>
                      <a:pt x="21743" y="40557"/>
                      <a:pt x="21600" y="40558"/>
                    </a:cubicBezTo>
                    <a:cubicBezTo>
                      <a:pt x="9670" y="40558"/>
                      <a:pt x="0" y="30887"/>
                      <a:pt x="0" y="18958"/>
                    </a:cubicBezTo>
                    <a:cubicBezTo>
                      <a:pt x="-1" y="11056"/>
                      <a:pt x="4314" y="3786"/>
                      <a:pt x="11248" y="-1"/>
                    </a:cubicBezTo>
                    <a:lnTo>
                      <a:pt x="21600" y="18958"/>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62" name="Arc 34"/>
              <p:cNvSpPr>
                <a:spLocks/>
              </p:cNvSpPr>
              <p:nvPr/>
            </p:nvSpPr>
            <p:spPr bwMode="auto">
              <a:xfrm>
                <a:off x="1517" y="1421"/>
                <a:ext cx="2879" cy="720"/>
              </a:xfrm>
              <a:custGeom>
                <a:avLst/>
                <a:gdLst>
                  <a:gd name="G0" fmla="+- 17286 0 0"/>
                  <a:gd name="G1" fmla="+- 21600 0 0"/>
                  <a:gd name="G2" fmla="+- 21600 0 0"/>
                  <a:gd name="T0" fmla="*/ 0 w 34701"/>
                  <a:gd name="T1" fmla="*/ 8648 h 21600"/>
                  <a:gd name="T2" fmla="*/ 34701 w 34701"/>
                  <a:gd name="T3" fmla="*/ 8822 h 21600"/>
                  <a:gd name="T4" fmla="*/ 17286 w 34701"/>
                  <a:gd name="T5" fmla="*/ 21600 h 21600"/>
                </a:gdLst>
                <a:ahLst/>
                <a:cxnLst>
                  <a:cxn ang="0">
                    <a:pos x="T0" y="T1"/>
                  </a:cxn>
                  <a:cxn ang="0">
                    <a:pos x="T2" y="T3"/>
                  </a:cxn>
                  <a:cxn ang="0">
                    <a:pos x="T4" y="T5"/>
                  </a:cxn>
                </a:cxnLst>
                <a:rect l="0" t="0" r="r" b="b"/>
                <a:pathLst>
                  <a:path w="34701" h="21600" fill="none" extrusionOk="0">
                    <a:moveTo>
                      <a:pt x="0" y="8648"/>
                    </a:moveTo>
                    <a:cubicBezTo>
                      <a:pt x="4078" y="3204"/>
                      <a:pt x="10483" y="-1"/>
                      <a:pt x="17286" y="0"/>
                    </a:cubicBezTo>
                    <a:cubicBezTo>
                      <a:pt x="24164" y="0"/>
                      <a:pt x="30631" y="3276"/>
                      <a:pt x="34701" y="8821"/>
                    </a:cubicBezTo>
                  </a:path>
                  <a:path w="34701" h="21600" stroke="0" extrusionOk="0">
                    <a:moveTo>
                      <a:pt x="0" y="8648"/>
                    </a:moveTo>
                    <a:cubicBezTo>
                      <a:pt x="4078" y="3204"/>
                      <a:pt x="10483" y="-1"/>
                      <a:pt x="17286" y="0"/>
                    </a:cubicBezTo>
                    <a:cubicBezTo>
                      <a:pt x="24164" y="0"/>
                      <a:pt x="30631" y="3276"/>
                      <a:pt x="34701" y="8821"/>
                    </a:cubicBezTo>
                    <a:lnTo>
                      <a:pt x="17286"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63" name="Arc 35"/>
              <p:cNvSpPr>
                <a:spLocks/>
              </p:cNvSpPr>
              <p:nvPr/>
            </p:nvSpPr>
            <p:spPr bwMode="auto">
              <a:xfrm rot="10800000">
                <a:off x="1487" y="2957"/>
                <a:ext cx="2835" cy="720"/>
              </a:xfrm>
              <a:custGeom>
                <a:avLst/>
                <a:gdLst>
                  <a:gd name="G0" fmla="+- 15969 0 0"/>
                  <a:gd name="G1" fmla="+- 21600 0 0"/>
                  <a:gd name="G2" fmla="+- 21600 0 0"/>
                  <a:gd name="T0" fmla="*/ 0 w 33496"/>
                  <a:gd name="T1" fmla="*/ 7056 h 21600"/>
                  <a:gd name="T2" fmla="*/ 33496 w 33496"/>
                  <a:gd name="T3" fmla="*/ 8976 h 21600"/>
                  <a:gd name="T4" fmla="*/ 15969 w 33496"/>
                  <a:gd name="T5" fmla="*/ 21600 h 21600"/>
                </a:gdLst>
                <a:ahLst/>
                <a:cxnLst>
                  <a:cxn ang="0">
                    <a:pos x="T0" y="T1"/>
                  </a:cxn>
                  <a:cxn ang="0">
                    <a:pos x="T2" y="T3"/>
                  </a:cxn>
                  <a:cxn ang="0">
                    <a:pos x="T4" y="T5"/>
                  </a:cxn>
                </a:cxnLst>
                <a:rect l="0" t="0" r="r" b="b"/>
                <a:pathLst>
                  <a:path w="33496" h="21600" fill="none" extrusionOk="0">
                    <a:moveTo>
                      <a:pt x="-1" y="7055"/>
                    </a:moveTo>
                    <a:cubicBezTo>
                      <a:pt x="4092" y="2561"/>
                      <a:pt x="9890" y="-1"/>
                      <a:pt x="15969" y="0"/>
                    </a:cubicBezTo>
                    <a:cubicBezTo>
                      <a:pt x="22914" y="0"/>
                      <a:pt x="29436" y="3340"/>
                      <a:pt x="33495" y="8976"/>
                    </a:cubicBezTo>
                  </a:path>
                  <a:path w="33496" h="21600" stroke="0" extrusionOk="0">
                    <a:moveTo>
                      <a:pt x="-1" y="7055"/>
                    </a:moveTo>
                    <a:cubicBezTo>
                      <a:pt x="4092" y="2561"/>
                      <a:pt x="9890" y="-1"/>
                      <a:pt x="15969" y="0"/>
                    </a:cubicBezTo>
                    <a:cubicBezTo>
                      <a:pt x="22914" y="0"/>
                      <a:pt x="29436" y="3340"/>
                      <a:pt x="33495" y="8976"/>
                    </a:cubicBezTo>
                    <a:lnTo>
                      <a:pt x="15969"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64" name="Arc 36"/>
              <p:cNvSpPr>
                <a:spLocks/>
              </p:cNvSpPr>
              <p:nvPr/>
            </p:nvSpPr>
            <p:spPr bwMode="auto">
              <a:xfrm>
                <a:off x="1777" y="1936"/>
                <a:ext cx="192" cy="301"/>
              </a:xfrm>
              <a:custGeom>
                <a:avLst/>
                <a:gdLst>
                  <a:gd name="G0" fmla="+- 21600 0 0"/>
                  <a:gd name="G1" fmla="+- 20291 0 0"/>
                  <a:gd name="G2" fmla="+- 21600 0 0"/>
                  <a:gd name="T0" fmla="*/ 21600 w 21600"/>
                  <a:gd name="T1" fmla="*/ 41891 h 41891"/>
                  <a:gd name="T2" fmla="*/ 14195 w 21600"/>
                  <a:gd name="T3" fmla="*/ 0 h 41891"/>
                  <a:gd name="T4" fmla="*/ 21600 w 21600"/>
                  <a:gd name="T5" fmla="*/ 20291 h 41891"/>
                </a:gdLst>
                <a:ahLst/>
                <a:cxnLst>
                  <a:cxn ang="0">
                    <a:pos x="T0" y="T1"/>
                  </a:cxn>
                  <a:cxn ang="0">
                    <a:pos x="T2" y="T3"/>
                  </a:cxn>
                  <a:cxn ang="0">
                    <a:pos x="T4" y="T5"/>
                  </a:cxn>
                </a:cxnLst>
                <a:rect l="0" t="0" r="r" b="b"/>
                <a:pathLst>
                  <a:path w="21600" h="41891" fill="none" extrusionOk="0">
                    <a:moveTo>
                      <a:pt x="21600" y="41891"/>
                    </a:moveTo>
                    <a:cubicBezTo>
                      <a:pt x="9670" y="41891"/>
                      <a:pt x="0" y="32220"/>
                      <a:pt x="0" y="20291"/>
                    </a:cubicBezTo>
                    <a:cubicBezTo>
                      <a:pt x="-1" y="11217"/>
                      <a:pt x="5671" y="3110"/>
                      <a:pt x="14194" y="-1"/>
                    </a:cubicBezTo>
                  </a:path>
                  <a:path w="21600" h="41891" stroke="0" extrusionOk="0">
                    <a:moveTo>
                      <a:pt x="21600" y="41891"/>
                    </a:moveTo>
                    <a:cubicBezTo>
                      <a:pt x="9670" y="41891"/>
                      <a:pt x="0" y="32220"/>
                      <a:pt x="0" y="20291"/>
                    </a:cubicBezTo>
                    <a:cubicBezTo>
                      <a:pt x="-1" y="11217"/>
                      <a:pt x="5671" y="3110"/>
                      <a:pt x="14194" y="-1"/>
                    </a:cubicBezTo>
                    <a:lnTo>
                      <a:pt x="21600" y="20291"/>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65" name="Arc 37"/>
              <p:cNvSpPr>
                <a:spLocks/>
              </p:cNvSpPr>
              <p:nvPr/>
            </p:nvSpPr>
            <p:spPr bwMode="auto">
              <a:xfrm>
                <a:off x="3892" y="1943"/>
                <a:ext cx="192" cy="294"/>
              </a:xfrm>
              <a:custGeom>
                <a:avLst/>
                <a:gdLst>
                  <a:gd name="G0" fmla="+- 0 0 0"/>
                  <a:gd name="G1" fmla="+- 19368 0 0"/>
                  <a:gd name="G2" fmla="+- 21600 0 0"/>
                  <a:gd name="T0" fmla="*/ 9562 w 21600"/>
                  <a:gd name="T1" fmla="*/ 0 h 40968"/>
                  <a:gd name="T2" fmla="*/ 0 w 21600"/>
                  <a:gd name="T3" fmla="*/ 40968 h 40968"/>
                  <a:gd name="T4" fmla="*/ 0 w 21600"/>
                  <a:gd name="T5" fmla="*/ 19368 h 40968"/>
                </a:gdLst>
                <a:ahLst/>
                <a:cxnLst>
                  <a:cxn ang="0">
                    <a:pos x="T0" y="T1"/>
                  </a:cxn>
                  <a:cxn ang="0">
                    <a:pos x="T2" y="T3"/>
                  </a:cxn>
                  <a:cxn ang="0">
                    <a:pos x="T4" y="T5"/>
                  </a:cxn>
                </a:cxnLst>
                <a:rect l="0" t="0" r="r" b="b"/>
                <a:pathLst>
                  <a:path w="21600" h="40968" fill="none" extrusionOk="0">
                    <a:moveTo>
                      <a:pt x="9562" y="-1"/>
                    </a:moveTo>
                    <a:cubicBezTo>
                      <a:pt x="16933" y="3639"/>
                      <a:pt x="21600" y="11147"/>
                      <a:pt x="21600" y="19368"/>
                    </a:cubicBezTo>
                    <a:cubicBezTo>
                      <a:pt x="21600" y="31297"/>
                      <a:pt x="11929" y="40967"/>
                      <a:pt x="0" y="40968"/>
                    </a:cubicBezTo>
                  </a:path>
                  <a:path w="21600" h="40968" stroke="0" extrusionOk="0">
                    <a:moveTo>
                      <a:pt x="9562" y="-1"/>
                    </a:moveTo>
                    <a:cubicBezTo>
                      <a:pt x="16933" y="3639"/>
                      <a:pt x="21600" y="11147"/>
                      <a:pt x="21600" y="19368"/>
                    </a:cubicBezTo>
                    <a:cubicBezTo>
                      <a:pt x="21600" y="31297"/>
                      <a:pt x="11929" y="40967"/>
                      <a:pt x="0" y="40968"/>
                    </a:cubicBezTo>
                    <a:lnTo>
                      <a:pt x="0" y="19368"/>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66" name="Arc 38"/>
              <p:cNvSpPr>
                <a:spLocks/>
              </p:cNvSpPr>
              <p:nvPr/>
            </p:nvSpPr>
            <p:spPr bwMode="auto">
              <a:xfrm rot="10800000">
                <a:off x="3895" y="2814"/>
                <a:ext cx="239" cy="325"/>
              </a:xfrm>
              <a:custGeom>
                <a:avLst/>
                <a:gdLst>
                  <a:gd name="G0" fmla="+- 21600 0 0"/>
                  <a:gd name="G1" fmla="+- 20157 0 0"/>
                  <a:gd name="G2" fmla="+- 21600 0 0"/>
                  <a:gd name="T0" fmla="*/ 21600 w 21600"/>
                  <a:gd name="T1" fmla="*/ 41757 h 41757"/>
                  <a:gd name="T2" fmla="*/ 13839 w 21600"/>
                  <a:gd name="T3" fmla="*/ 0 h 41757"/>
                  <a:gd name="T4" fmla="*/ 21600 w 21600"/>
                  <a:gd name="T5" fmla="*/ 20157 h 41757"/>
                </a:gdLst>
                <a:ahLst/>
                <a:cxnLst>
                  <a:cxn ang="0">
                    <a:pos x="T0" y="T1"/>
                  </a:cxn>
                  <a:cxn ang="0">
                    <a:pos x="T2" y="T3"/>
                  </a:cxn>
                  <a:cxn ang="0">
                    <a:pos x="T4" y="T5"/>
                  </a:cxn>
                </a:cxnLst>
                <a:rect l="0" t="0" r="r" b="b"/>
                <a:pathLst>
                  <a:path w="21600" h="41757" fill="none" extrusionOk="0">
                    <a:moveTo>
                      <a:pt x="21600" y="41757"/>
                    </a:moveTo>
                    <a:cubicBezTo>
                      <a:pt x="9670" y="41757"/>
                      <a:pt x="0" y="32086"/>
                      <a:pt x="0" y="20157"/>
                    </a:cubicBezTo>
                    <a:cubicBezTo>
                      <a:pt x="-1" y="11222"/>
                      <a:pt x="5500" y="3209"/>
                      <a:pt x="13838" y="-1"/>
                    </a:cubicBezTo>
                  </a:path>
                  <a:path w="21600" h="41757" stroke="0" extrusionOk="0">
                    <a:moveTo>
                      <a:pt x="21600" y="41757"/>
                    </a:moveTo>
                    <a:cubicBezTo>
                      <a:pt x="9670" y="41757"/>
                      <a:pt x="0" y="32086"/>
                      <a:pt x="0" y="20157"/>
                    </a:cubicBezTo>
                    <a:cubicBezTo>
                      <a:pt x="-1" y="11222"/>
                      <a:pt x="5500" y="3209"/>
                      <a:pt x="13838" y="-1"/>
                    </a:cubicBezTo>
                    <a:lnTo>
                      <a:pt x="21600" y="20157"/>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67" name="Arc 39"/>
              <p:cNvSpPr>
                <a:spLocks/>
              </p:cNvSpPr>
              <p:nvPr/>
            </p:nvSpPr>
            <p:spPr bwMode="auto">
              <a:xfrm rot="10800000">
                <a:off x="1728" y="2812"/>
                <a:ext cx="241" cy="336"/>
              </a:xfrm>
              <a:custGeom>
                <a:avLst/>
                <a:gdLst>
                  <a:gd name="G0" fmla="+- 550 0 0"/>
                  <a:gd name="G1" fmla="+- 21600 0 0"/>
                  <a:gd name="G2" fmla="+- 21600 0 0"/>
                  <a:gd name="T0" fmla="*/ 0 w 22150"/>
                  <a:gd name="T1" fmla="*/ 7 h 42573"/>
                  <a:gd name="T2" fmla="*/ 5715 w 22150"/>
                  <a:gd name="T3" fmla="*/ 42573 h 42573"/>
                  <a:gd name="T4" fmla="*/ 550 w 22150"/>
                  <a:gd name="T5" fmla="*/ 21600 h 42573"/>
                </a:gdLst>
                <a:ahLst/>
                <a:cxnLst>
                  <a:cxn ang="0">
                    <a:pos x="T0" y="T1"/>
                  </a:cxn>
                  <a:cxn ang="0">
                    <a:pos x="T2" y="T3"/>
                  </a:cxn>
                  <a:cxn ang="0">
                    <a:pos x="T4" y="T5"/>
                  </a:cxn>
                </a:cxnLst>
                <a:rect l="0" t="0" r="r" b="b"/>
                <a:pathLst>
                  <a:path w="22150" h="42573" fill="none" extrusionOk="0">
                    <a:moveTo>
                      <a:pt x="0" y="7"/>
                    </a:moveTo>
                    <a:cubicBezTo>
                      <a:pt x="183" y="2"/>
                      <a:pt x="366" y="-1"/>
                      <a:pt x="550" y="0"/>
                    </a:cubicBezTo>
                    <a:cubicBezTo>
                      <a:pt x="12479" y="0"/>
                      <a:pt x="22150" y="9670"/>
                      <a:pt x="22150" y="21600"/>
                    </a:cubicBezTo>
                    <a:cubicBezTo>
                      <a:pt x="22150" y="31539"/>
                      <a:pt x="15366" y="40196"/>
                      <a:pt x="5715" y="42573"/>
                    </a:cubicBezTo>
                  </a:path>
                  <a:path w="22150" h="42573" stroke="0" extrusionOk="0">
                    <a:moveTo>
                      <a:pt x="0" y="7"/>
                    </a:moveTo>
                    <a:cubicBezTo>
                      <a:pt x="183" y="2"/>
                      <a:pt x="366" y="-1"/>
                      <a:pt x="550" y="0"/>
                    </a:cubicBezTo>
                    <a:cubicBezTo>
                      <a:pt x="12479" y="0"/>
                      <a:pt x="22150" y="9670"/>
                      <a:pt x="22150" y="21600"/>
                    </a:cubicBezTo>
                    <a:cubicBezTo>
                      <a:pt x="22150" y="31539"/>
                      <a:pt x="15366" y="40196"/>
                      <a:pt x="5715" y="42573"/>
                    </a:cubicBezTo>
                    <a:lnTo>
                      <a:pt x="550"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68" name="Arc 40"/>
              <p:cNvSpPr>
                <a:spLocks/>
              </p:cNvSpPr>
              <p:nvPr/>
            </p:nvSpPr>
            <p:spPr bwMode="auto">
              <a:xfrm rot="21540000">
                <a:off x="1902" y="1709"/>
                <a:ext cx="2084" cy="556"/>
              </a:xfrm>
              <a:custGeom>
                <a:avLst/>
                <a:gdLst>
                  <a:gd name="G0" fmla="+- 16791 0 0"/>
                  <a:gd name="G1" fmla="+- 21600 0 0"/>
                  <a:gd name="G2" fmla="+- 21600 0 0"/>
                  <a:gd name="T0" fmla="*/ 0 w 34700"/>
                  <a:gd name="T1" fmla="*/ 8013 h 21600"/>
                  <a:gd name="T2" fmla="*/ 34700 w 34700"/>
                  <a:gd name="T3" fmla="*/ 9525 h 21600"/>
                  <a:gd name="T4" fmla="*/ 16791 w 34700"/>
                  <a:gd name="T5" fmla="*/ 21600 h 21600"/>
                </a:gdLst>
                <a:ahLst/>
                <a:cxnLst>
                  <a:cxn ang="0">
                    <a:pos x="T0" y="T1"/>
                  </a:cxn>
                  <a:cxn ang="0">
                    <a:pos x="T2" y="T3"/>
                  </a:cxn>
                  <a:cxn ang="0">
                    <a:pos x="T4" y="T5"/>
                  </a:cxn>
                </a:cxnLst>
                <a:rect l="0" t="0" r="r" b="b"/>
                <a:pathLst>
                  <a:path w="34700" h="21600" fill="none" extrusionOk="0">
                    <a:moveTo>
                      <a:pt x="-1" y="8012"/>
                    </a:moveTo>
                    <a:cubicBezTo>
                      <a:pt x="4100" y="2944"/>
                      <a:pt x="10271" y="-1"/>
                      <a:pt x="16791" y="0"/>
                    </a:cubicBezTo>
                    <a:cubicBezTo>
                      <a:pt x="23973" y="0"/>
                      <a:pt x="30685" y="3569"/>
                      <a:pt x="34700" y="9524"/>
                    </a:cubicBezTo>
                  </a:path>
                  <a:path w="34700" h="21600" stroke="0" extrusionOk="0">
                    <a:moveTo>
                      <a:pt x="-1" y="8012"/>
                    </a:moveTo>
                    <a:cubicBezTo>
                      <a:pt x="4100" y="2944"/>
                      <a:pt x="10271" y="-1"/>
                      <a:pt x="16791" y="0"/>
                    </a:cubicBezTo>
                    <a:cubicBezTo>
                      <a:pt x="23973" y="0"/>
                      <a:pt x="30685" y="3569"/>
                      <a:pt x="34700" y="9524"/>
                    </a:cubicBezTo>
                    <a:lnTo>
                      <a:pt x="16791"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69" name="Arc 41"/>
              <p:cNvSpPr>
                <a:spLocks/>
              </p:cNvSpPr>
              <p:nvPr/>
            </p:nvSpPr>
            <p:spPr bwMode="auto">
              <a:xfrm rot="10800000">
                <a:off x="1953" y="3005"/>
                <a:ext cx="2063" cy="240"/>
              </a:xfrm>
              <a:custGeom>
                <a:avLst/>
                <a:gdLst>
                  <a:gd name="G0" fmla="+- 18553 0 0"/>
                  <a:gd name="G1" fmla="+- 21600 0 0"/>
                  <a:gd name="G2" fmla="+- 21600 0 0"/>
                  <a:gd name="T0" fmla="*/ 0 w 35834"/>
                  <a:gd name="T1" fmla="*/ 10539 h 21600"/>
                  <a:gd name="T2" fmla="*/ 35834 w 35834"/>
                  <a:gd name="T3" fmla="*/ 8642 h 21600"/>
                  <a:gd name="T4" fmla="*/ 18553 w 35834"/>
                  <a:gd name="T5" fmla="*/ 21600 h 21600"/>
                </a:gdLst>
                <a:ahLst/>
                <a:cxnLst>
                  <a:cxn ang="0">
                    <a:pos x="T0" y="T1"/>
                  </a:cxn>
                  <a:cxn ang="0">
                    <a:pos x="T2" y="T3"/>
                  </a:cxn>
                  <a:cxn ang="0">
                    <a:pos x="T4" y="T5"/>
                  </a:cxn>
                </a:cxnLst>
                <a:rect l="0" t="0" r="r" b="b"/>
                <a:pathLst>
                  <a:path w="35834" h="21600" fill="none" extrusionOk="0">
                    <a:moveTo>
                      <a:pt x="-1" y="10538"/>
                    </a:moveTo>
                    <a:cubicBezTo>
                      <a:pt x="3896" y="4003"/>
                      <a:pt x="10944" y="-1"/>
                      <a:pt x="18553" y="0"/>
                    </a:cubicBezTo>
                    <a:cubicBezTo>
                      <a:pt x="25352" y="0"/>
                      <a:pt x="31755" y="3201"/>
                      <a:pt x="35834" y="8641"/>
                    </a:cubicBezTo>
                  </a:path>
                  <a:path w="35834" h="21600" stroke="0" extrusionOk="0">
                    <a:moveTo>
                      <a:pt x="-1" y="10538"/>
                    </a:moveTo>
                    <a:cubicBezTo>
                      <a:pt x="3896" y="4003"/>
                      <a:pt x="10944" y="-1"/>
                      <a:pt x="18553" y="0"/>
                    </a:cubicBezTo>
                    <a:cubicBezTo>
                      <a:pt x="25352" y="0"/>
                      <a:pt x="31755" y="3201"/>
                      <a:pt x="35834" y="8641"/>
                    </a:cubicBezTo>
                    <a:lnTo>
                      <a:pt x="18553"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70" name="Arc 42"/>
              <p:cNvSpPr>
                <a:spLocks/>
              </p:cNvSpPr>
              <p:nvPr/>
            </p:nvSpPr>
            <p:spPr bwMode="auto">
              <a:xfrm>
                <a:off x="4080" y="1900"/>
                <a:ext cx="1344" cy="5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48171" name="Arc 43"/>
              <p:cNvSpPr>
                <a:spLocks/>
              </p:cNvSpPr>
              <p:nvPr/>
            </p:nvSpPr>
            <p:spPr bwMode="auto">
              <a:xfrm rot="10800000">
                <a:off x="4129" y="2622"/>
                <a:ext cx="1344" cy="527"/>
              </a:xfrm>
              <a:custGeom>
                <a:avLst/>
                <a:gdLst>
                  <a:gd name="G0" fmla="+- 21600 0 0"/>
                  <a:gd name="G1" fmla="+- 0 0 0"/>
                  <a:gd name="G2" fmla="+- 21600 0 0"/>
                  <a:gd name="T0" fmla="*/ 20539 w 21600"/>
                  <a:gd name="T1" fmla="*/ 21574 h 21574"/>
                  <a:gd name="T2" fmla="*/ 0 w 21600"/>
                  <a:gd name="T3" fmla="*/ 0 h 21574"/>
                  <a:gd name="T4" fmla="*/ 21600 w 21600"/>
                  <a:gd name="T5" fmla="*/ 0 h 21574"/>
                </a:gdLst>
                <a:ahLst/>
                <a:cxnLst>
                  <a:cxn ang="0">
                    <a:pos x="T0" y="T1"/>
                  </a:cxn>
                  <a:cxn ang="0">
                    <a:pos x="T2" y="T3"/>
                  </a:cxn>
                  <a:cxn ang="0">
                    <a:pos x="T4" y="T5"/>
                  </a:cxn>
                </a:cxnLst>
                <a:rect l="0" t="0" r="r" b="b"/>
                <a:pathLst>
                  <a:path w="21600" h="21574" fill="none" extrusionOk="0">
                    <a:moveTo>
                      <a:pt x="20539" y="21573"/>
                    </a:moveTo>
                    <a:cubicBezTo>
                      <a:pt x="9035" y="21008"/>
                      <a:pt x="0" y="11516"/>
                      <a:pt x="0" y="0"/>
                    </a:cubicBezTo>
                  </a:path>
                  <a:path w="21600" h="21574" stroke="0" extrusionOk="0">
                    <a:moveTo>
                      <a:pt x="20539" y="21573"/>
                    </a:moveTo>
                    <a:cubicBezTo>
                      <a:pt x="9035" y="21008"/>
                      <a:pt x="0" y="11516"/>
                      <a:pt x="0" y="0"/>
                    </a:cubicBezTo>
                    <a:lnTo>
                      <a:pt x="21600" y="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sp>
            <p:nvSpPr>
              <p:cNvPr id="48172" name="Arc 44"/>
              <p:cNvSpPr>
                <a:spLocks/>
              </p:cNvSpPr>
              <p:nvPr/>
            </p:nvSpPr>
            <p:spPr bwMode="auto">
              <a:xfrm rot="10680000">
                <a:off x="384" y="2643"/>
                <a:ext cx="1403" cy="551"/>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73" name="Arc 45"/>
              <p:cNvSpPr>
                <a:spLocks/>
              </p:cNvSpPr>
              <p:nvPr/>
            </p:nvSpPr>
            <p:spPr bwMode="auto">
              <a:xfrm>
                <a:off x="385" y="1900"/>
                <a:ext cx="1344" cy="5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74" name="Arc 46"/>
              <p:cNvSpPr>
                <a:spLocks/>
              </p:cNvSpPr>
              <p:nvPr/>
            </p:nvSpPr>
            <p:spPr bwMode="auto">
              <a:xfrm>
                <a:off x="2424" y="1421"/>
                <a:ext cx="566" cy="720"/>
              </a:xfrm>
              <a:custGeom>
                <a:avLst/>
                <a:gdLst>
                  <a:gd name="G0" fmla="+- 6356 0 0"/>
                  <a:gd name="G1" fmla="+- 21600 0 0"/>
                  <a:gd name="G2" fmla="+- 21600 0 0"/>
                  <a:gd name="T0" fmla="*/ 0 w 6826"/>
                  <a:gd name="T1" fmla="*/ 956 h 21600"/>
                  <a:gd name="T2" fmla="*/ 6826 w 6826"/>
                  <a:gd name="T3" fmla="*/ 5 h 21600"/>
                  <a:gd name="T4" fmla="*/ 6356 w 6826"/>
                  <a:gd name="T5" fmla="*/ 21600 h 21600"/>
                </a:gdLst>
                <a:ahLst/>
                <a:cxnLst>
                  <a:cxn ang="0">
                    <a:pos x="T0" y="T1"/>
                  </a:cxn>
                  <a:cxn ang="0">
                    <a:pos x="T2" y="T3"/>
                  </a:cxn>
                  <a:cxn ang="0">
                    <a:pos x="T4" y="T5"/>
                  </a:cxn>
                </a:cxnLst>
                <a:rect l="0" t="0" r="r" b="b"/>
                <a:pathLst>
                  <a:path w="6826" h="21600" fill="none" extrusionOk="0">
                    <a:moveTo>
                      <a:pt x="0" y="956"/>
                    </a:moveTo>
                    <a:cubicBezTo>
                      <a:pt x="2059" y="322"/>
                      <a:pt x="4201" y="-1"/>
                      <a:pt x="6356" y="0"/>
                    </a:cubicBezTo>
                    <a:cubicBezTo>
                      <a:pt x="6512" y="0"/>
                      <a:pt x="6669" y="1"/>
                      <a:pt x="6825" y="5"/>
                    </a:cubicBezTo>
                  </a:path>
                  <a:path w="6826" h="21600" stroke="0" extrusionOk="0">
                    <a:moveTo>
                      <a:pt x="0" y="956"/>
                    </a:moveTo>
                    <a:cubicBezTo>
                      <a:pt x="2059" y="322"/>
                      <a:pt x="4201" y="-1"/>
                      <a:pt x="6356" y="0"/>
                    </a:cubicBezTo>
                    <a:cubicBezTo>
                      <a:pt x="6512" y="0"/>
                      <a:pt x="6669" y="1"/>
                      <a:pt x="6825" y="5"/>
                    </a:cubicBezTo>
                    <a:lnTo>
                      <a:pt x="6356" y="2160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sp>
            <p:nvSpPr>
              <p:cNvPr id="48175" name="Arc 47"/>
              <p:cNvSpPr>
                <a:spLocks/>
              </p:cNvSpPr>
              <p:nvPr/>
            </p:nvSpPr>
            <p:spPr bwMode="auto">
              <a:xfrm>
                <a:off x="1585" y="1840"/>
                <a:ext cx="240" cy="445"/>
              </a:xfrm>
              <a:custGeom>
                <a:avLst/>
                <a:gdLst>
                  <a:gd name="G0" fmla="+- 21600 0 0"/>
                  <a:gd name="G1" fmla="+- 18442 0 0"/>
                  <a:gd name="G2" fmla="+- 21600 0 0"/>
                  <a:gd name="T0" fmla="*/ 21600 w 21600"/>
                  <a:gd name="T1" fmla="*/ 40042 h 40042"/>
                  <a:gd name="T2" fmla="*/ 10355 w 21600"/>
                  <a:gd name="T3" fmla="*/ 0 h 40042"/>
                  <a:gd name="T4" fmla="*/ 21600 w 21600"/>
                  <a:gd name="T5" fmla="*/ 18442 h 40042"/>
                </a:gdLst>
                <a:ahLst/>
                <a:cxnLst>
                  <a:cxn ang="0">
                    <a:pos x="T0" y="T1"/>
                  </a:cxn>
                  <a:cxn ang="0">
                    <a:pos x="T2" y="T3"/>
                  </a:cxn>
                  <a:cxn ang="0">
                    <a:pos x="T4" y="T5"/>
                  </a:cxn>
                </a:cxnLst>
                <a:rect l="0" t="0" r="r" b="b"/>
                <a:pathLst>
                  <a:path w="21600" h="40042" fill="none" extrusionOk="0">
                    <a:moveTo>
                      <a:pt x="21600" y="40042"/>
                    </a:moveTo>
                    <a:cubicBezTo>
                      <a:pt x="9670" y="40042"/>
                      <a:pt x="0" y="30371"/>
                      <a:pt x="0" y="18442"/>
                    </a:cubicBezTo>
                    <a:cubicBezTo>
                      <a:pt x="-1" y="10909"/>
                      <a:pt x="3923" y="3921"/>
                      <a:pt x="10354" y="-1"/>
                    </a:cubicBezTo>
                  </a:path>
                  <a:path w="21600" h="40042" stroke="0" extrusionOk="0">
                    <a:moveTo>
                      <a:pt x="21600" y="40042"/>
                    </a:moveTo>
                    <a:cubicBezTo>
                      <a:pt x="9670" y="40042"/>
                      <a:pt x="0" y="30371"/>
                      <a:pt x="0" y="18442"/>
                    </a:cubicBezTo>
                    <a:cubicBezTo>
                      <a:pt x="-1" y="10909"/>
                      <a:pt x="3923" y="3921"/>
                      <a:pt x="10354" y="-1"/>
                    </a:cubicBezTo>
                    <a:lnTo>
                      <a:pt x="21600" y="18442"/>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76" name="Arc 48"/>
              <p:cNvSpPr>
                <a:spLocks/>
              </p:cNvSpPr>
              <p:nvPr/>
            </p:nvSpPr>
            <p:spPr bwMode="auto">
              <a:xfrm>
                <a:off x="4128" y="1839"/>
                <a:ext cx="240" cy="445"/>
              </a:xfrm>
              <a:custGeom>
                <a:avLst/>
                <a:gdLst>
                  <a:gd name="G0" fmla="+- 0 0 0"/>
                  <a:gd name="G1" fmla="+- 18482 0 0"/>
                  <a:gd name="G2" fmla="+- 21600 0 0"/>
                  <a:gd name="T0" fmla="*/ 11179 w 21600"/>
                  <a:gd name="T1" fmla="*/ 0 h 40082"/>
                  <a:gd name="T2" fmla="*/ 0 w 21600"/>
                  <a:gd name="T3" fmla="*/ 40082 h 40082"/>
                  <a:gd name="T4" fmla="*/ 0 w 21600"/>
                  <a:gd name="T5" fmla="*/ 18482 h 40082"/>
                </a:gdLst>
                <a:ahLst/>
                <a:cxnLst>
                  <a:cxn ang="0">
                    <a:pos x="T0" y="T1"/>
                  </a:cxn>
                  <a:cxn ang="0">
                    <a:pos x="T2" y="T3"/>
                  </a:cxn>
                  <a:cxn ang="0">
                    <a:pos x="T4" y="T5"/>
                  </a:cxn>
                </a:cxnLst>
                <a:rect l="0" t="0" r="r" b="b"/>
                <a:pathLst>
                  <a:path w="21600" h="40082" fill="none" extrusionOk="0">
                    <a:moveTo>
                      <a:pt x="11179" y="-1"/>
                    </a:moveTo>
                    <a:cubicBezTo>
                      <a:pt x="17647" y="3912"/>
                      <a:pt x="21600" y="10922"/>
                      <a:pt x="21600" y="18482"/>
                    </a:cubicBezTo>
                    <a:cubicBezTo>
                      <a:pt x="21600" y="30411"/>
                      <a:pt x="11929" y="40081"/>
                      <a:pt x="0" y="40082"/>
                    </a:cubicBezTo>
                  </a:path>
                  <a:path w="21600" h="40082" stroke="0" extrusionOk="0">
                    <a:moveTo>
                      <a:pt x="11179" y="-1"/>
                    </a:moveTo>
                    <a:cubicBezTo>
                      <a:pt x="17647" y="3912"/>
                      <a:pt x="21600" y="10922"/>
                      <a:pt x="21600" y="18482"/>
                    </a:cubicBezTo>
                    <a:cubicBezTo>
                      <a:pt x="21600" y="30411"/>
                      <a:pt x="11929" y="40081"/>
                      <a:pt x="0" y="40082"/>
                    </a:cubicBezTo>
                    <a:lnTo>
                      <a:pt x="0" y="18482"/>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77" name="Arc 49"/>
              <p:cNvSpPr>
                <a:spLocks/>
              </p:cNvSpPr>
              <p:nvPr/>
            </p:nvSpPr>
            <p:spPr bwMode="auto">
              <a:xfrm rot="10800000">
                <a:off x="4033" y="2766"/>
                <a:ext cx="288" cy="395"/>
              </a:xfrm>
              <a:custGeom>
                <a:avLst/>
                <a:gdLst>
                  <a:gd name="G0" fmla="+- 21600 0 0"/>
                  <a:gd name="G1" fmla="+- 11434 0 0"/>
                  <a:gd name="G2" fmla="+- 21600 0 0"/>
                  <a:gd name="T0" fmla="*/ 18668 w 21600"/>
                  <a:gd name="T1" fmla="*/ 32834 h 32834"/>
                  <a:gd name="T2" fmla="*/ 3274 w 21600"/>
                  <a:gd name="T3" fmla="*/ 0 h 32834"/>
                  <a:gd name="T4" fmla="*/ 21600 w 21600"/>
                  <a:gd name="T5" fmla="*/ 11434 h 32834"/>
                </a:gdLst>
                <a:ahLst/>
                <a:cxnLst>
                  <a:cxn ang="0">
                    <a:pos x="T0" y="T1"/>
                  </a:cxn>
                  <a:cxn ang="0">
                    <a:pos x="T2" y="T3"/>
                  </a:cxn>
                  <a:cxn ang="0">
                    <a:pos x="T4" y="T5"/>
                  </a:cxn>
                </a:cxnLst>
                <a:rect l="0" t="0" r="r" b="b"/>
                <a:pathLst>
                  <a:path w="21600" h="32834" fill="none" extrusionOk="0">
                    <a:moveTo>
                      <a:pt x="18667" y="32834"/>
                    </a:moveTo>
                    <a:cubicBezTo>
                      <a:pt x="7971" y="31368"/>
                      <a:pt x="0" y="22230"/>
                      <a:pt x="0" y="11434"/>
                    </a:cubicBezTo>
                    <a:cubicBezTo>
                      <a:pt x="-1" y="7391"/>
                      <a:pt x="1134" y="3429"/>
                      <a:pt x="3274" y="0"/>
                    </a:cubicBezTo>
                  </a:path>
                  <a:path w="21600" h="32834" stroke="0" extrusionOk="0">
                    <a:moveTo>
                      <a:pt x="18667" y="32834"/>
                    </a:moveTo>
                    <a:cubicBezTo>
                      <a:pt x="7971" y="31368"/>
                      <a:pt x="0" y="22230"/>
                      <a:pt x="0" y="11434"/>
                    </a:cubicBezTo>
                    <a:cubicBezTo>
                      <a:pt x="-1" y="7391"/>
                      <a:pt x="1134" y="3429"/>
                      <a:pt x="3274" y="0"/>
                    </a:cubicBezTo>
                    <a:lnTo>
                      <a:pt x="21600" y="11434"/>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78" name="Arc 50"/>
              <p:cNvSpPr>
                <a:spLocks/>
              </p:cNvSpPr>
              <p:nvPr/>
            </p:nvSpPr>
            <p:spPr bwMode="auto">
              <a:xfrm rot="10800000">
                <a:off x="1536" y="2774"/>
                <a:ext cx="240" cy="419"/>
              </a:xfrm>
              <a:custGeom>
                <a:avLst/>
                <a:gdLst>
                  <a:gd name="G0" fmla="+- 0 0 0"/>
                  <a:gd name="G1" fmla="+- 14288 0 0"/>
                  <a:gd name="G2" fmla="+- 21600 0 0"/>
                  <a:gd name="T0" fmla="*/ 16199 w 21600"/>
                  <a:gd name="T1" fmla="*/ 0 h 35021"/>
                  <a:gd name="T2" fmla="*/ 6058 w 21600"/>
                  <a:gd name="T3" fmla="*/ 35021 h 35021"/>
                  <a:gd name="T4" fmla="*/ 0 w 21600"/>
                  <a:gd name="T5" fmla="*/ 14288 h 35021"/>
                </a:gdLst>
                <a:ahLst/>
                <a:cxnLst>
                  <a:cxn ang="0">
                    <a:pos x="T0" y="T1"/>
                  </a:cxn>
                  <a:cxn ang="0">
                    <a:pos x="T2" y="T3"/>
                  </a:cxn>
                  <a:cxn ang="0">
                    <a:pos x="T4" y="T5"/>
                  </a:cxn>
                </a:cxnLst>
                <a:rect l="0" t="0" r="r" b="b"/>
                <a:pathLst>
                  <a:path w="21600" h="35021" fill="none" extrusionOk="0">
                    <a:moveTo>
                      <a:pt x="16199" y="-1"/>
                    </a:moveTo>
                    <a:cubicBezTo>
                      <a:pt x="19679" y="3945"/>
                      <a:pt x="21600" y="9026"/>
                      <a:pt x="21600" y="14288"/>
                    </a:cubicBezTo>
                    <a:cubicBezTo>
                      <a:pt x="21600" y="23884"/>
                      <a:pt x="15269" y="32329"/>
                      <a:pt x="6058" y="35021"/>
                    </a:cubicBezTo>
                  </a:path>
                  <a:path w="21600" h="35021" stroke="0" extrusionOk="0">
                    <a:moveTo>
                      <a:pt x="16199" y="-1"/>
                    </a:moveTo>
                    <a:cubicBezTo>
                      <a:pt x="19679" y="3945"/>
                      <a:pt x="21600" y="9026"/>
                      <a:pt x="21600" y="14288"/>
                    </a:cubicBezTo>
                    <a:cubicBezTo>
                      <a:pt x="21600" y="23884"/>
                      <a:pt x="15269" y="32329"/>
                      <a:pt x="6058" y="35021"/>
                    </a:cubicBezTo>
                    <a:lnTo>
                      <a:pt x="0" y="14288"/>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79" name="Arc 51"/>
              <p:cNvSpPr>
                <a:spLocks/>
              </p:cNvSpPr>
              <p:nvPr/>
            </p:nvSpPr>
            <p:spPr bwMode="auto">
              <a:xfrm>
                <a:off x="1686" y="1565"/>
                <a:ext cx="2586" cy="624"/>
              </a:xfrm>
              <a:custGeom>
                <a:avLst/>
                <a:gdLst>
                  <a:gd name="G0" fmla="+- 18003 0 0"/>
                  <a:gd name="G1" fmla="+- 21600 0 0"/>
                  <a:gd name="G2" fmla="+- 21600 0 0"/>
                  <a:gd name="T0" fmla="*/ 0 w 36231"/>
                  <a:gd name="T1" fmla="*/ 9665 h 21600"/>
                  <a:gd name="T2" fmla="*/ 36231 w 36231"/>
                  <a:gd name="T3" fmla="*/ 10011 h 21600"/>
                  <a:gd name="T4" fmla="*/ 18003 w 36231"/>
                  <a:gd name="T5" fmla="*/ 21600 h 21600"/>
                </a:gdLst>
                <a:ahLst/>
                <a:cxnLst>
                  <a:cxn ang="0">
                    <a:pos x="T0" y="T1"/>
                  </a:cxn>
                  <a:cxn ang="0">
                    <a:pos x="T2" y="T3"/>
                  </a:cxn>
                  <a:cxn ang="0">
                    <a:pos x="T4" y="T5"/>
                  </a:cxn>
                </a:cxnLst>
                <a:rect l="0" t="0" r="r" b="b"/>
                <a:pathLst>
                  <a:path w="36231" h="21600" fill="none" extrusionOk="0">
                    <a:moveTo>
                      <a:pt x="-1" y="9664"/>
                    </a:moveTo>
                    <a:cubicBezTo>
                      <a:pt x="4001" y="3629"/>
                      <a:pt x="10761" y="-1"/>
                      <a:pt x="18003" y="0"/>
                    </a:cubicBezTo>
                    <a:cubicBezTo>
                      <a:pt x="25391" y="0"/>
                      <a:pt x="32266" y="3776"/>
                      <a:pt x="36230" y="10011"/>
                    </a:cubicBezTo>
                  </a:path>
                  <a:path w="36231" h="21600" stroke="0" extrusionOk="0">
                    <a:moveTo>
                      <a:pt x="-1" y="9664"/>
                    </a:moveTo>
                    <a:cubicBezTo>
                      <a:pt x="4001" y="3629"/>
                      <a:pt x="10761" y="-1"/>
                      <a:pt x="18003" y="0"/>
                    </a:cubicBezTo>
                    <a:cubicBezTo>
                      <a:pt x="25391" y="0"/>
                      <a:pt x="32266" y="3776"/>
                      <a:pt x="36230" y="10011"/>
                    </a:cubicBezTo>
                    <a:lnTo>
                      <a:pt x="18003"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80" name="Arc 52"/>
              <p:cNvSpPr>
                <a:spLocks/>
              </p:cNvSpPr>
              <p:nvPr/>
            </p:nvSpPr>
            <p:spPr bwMode="auto">
              <a:xfrm rot="10860000">
                <a:off x="1601" y="2862"/>
                <a:ext cx="2677" cy="576"/>
              </a:xfrm>
              <a:custGeom>
                <a:avLst/>
                <a:gdLst>
                  <a:gd name="G0" fmla="+- 18962 0 0"/>
                  <a:gd name="G1" fmla="+- 21600 0 0"/>
                  <a:gd name="G2" fmla="+- 21600 0 0"/>
                  <a:gd name="T0" fmla="*/ 0 w 36258"/>
                  <a:gd name="T1" fmla="*/ 11256 h 21600"/>
                  <a:gd name="T2" fmla="*/ 36258 w 36258"/>
                  <a:gd name="T3" fmla="*/ 8661 h 21600"/>
                  <a:gd name="T4" fmla="*/ 18962 w 36258"/>
                  <a:gd name="T5" fmla="*/ 21600 h 21600"/>
                </a:gdLst>
                <a:ahLst/>
                <a:cxnLst>
                  <a:cxn ang="0">
                    <a:pos x="T0" y="T1"/>
                  </a:cxn>
                  <a:cxn ang="0">
                    <a:pos x="T2" y="T3"/>
                  </a:cxn>
                  <a:cxn ang="0">
                    <a:pos x="T4" y="T5"/>
                  </a:cxn>
                </a:cxnLst>
                <a:rect l="0" t="0" r="r" b="b"/>
                <a:pathLst>
                  <a:path w="36258" h="21600" fill="none" extrusionOk="0">
                    <a:moveTo>
                      <a:pt x="-1" y="11255"/>
                    </a:moveTo>
                    <a:cubicBezTo>
                      <a:pt x="3785" y="4317"/>
                      <a:pt x="11057" y="-1"/>
                      <a:pt x="18962" y="0"/>
                    </a:cubicBezTo>
                    <a:cubicBezTo>
                      <a:pt x="25770" y="0"/>
                      <a:pt x="32179" y="3209"/>
                      <a:pt x="36257" y="8661"/>
                    </a:cubicBezTo>
                  </a:path>
                  <a:path w="36258" h="21600" stroke="0" extrusionOk="0">
                    <a:moveTo>
                      <a:pt x="-1" y="11255"/>
                    </a:moveTo>
                    <a:cubicBezTo>
                      <a:pt x="3785" y="4317"/>
                      <a:pt x="11057" y="-1"/>
                      <a:pt x="18962" y="0"/>
                    </a:cubicBezTo>
                    <a:cubicBezTo>
                      <a:pt x="25770" y="0"/>
                      <a:pt x="32179" y="3209"/>
                      <a:pt x="36257" y="8661"/>
                    </a:cubicBezTo>
                    <a:lnTo>
                      <a:pt x="18962"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81" name="Arc 53"/>
              <p:cNvSpPr>
                <a:spLocks/>
              </p:cNvSpPr>
              <p:nvPr/>
            </p:nvSpPr>
            <p:spPr bwMode="auto">
              <a:xfrm>
                <a:off x="4176" y="1756"/>
                <a:ext cx="864" cy="624"/>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48182" name="Arc 54"/>
              <p:cNvSpPr>
                <a:spLocks/>
              </p:cNvSpPr>
              <p:nvPr/>
            </p:nvSpPr>
            <p:spPr bwMode="auto">
              <a:xfrm>
                <a:off x="865" y="1756"/>
                <a:ext cx="864" cy="6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83" name="Arc 55"/>
              <p:cNvSpPr>
                <a:spLocks/>
              </p:cNvSpPr>
              <p:nvPr/>
            </p:nvSpPr>
            <p:spPr bwMode="auto">
              <a:xfrm rot="10800000">
                <a:off x="865" y="2668"/>
                <a:ext cx="919" cy="624"/>
              </a:xfrm>
              <a:custGeom>
                <a:avLst/>
                <a:gdLst>
                  <a:gd name="G0" fmla="+- 1377 0 0"/>
                  <a:gd name="G1" fmla="+- 0 0 0"/>
                  <a:gd name="G2" fmla="+- 21600 0 0"/>
                  <a:gd name="T0" fmla="*/ 22977 w 22977"/>
                  <a:gd name="T1" fmla="*/ 0 h 21600"/>
                  <a:gd name="T2" fmla="*/ 0 w 22977"/>
                  <a:gd name="T3" fmla="*/ 21556 h 21600"/>
                  <a:gd name="T4" fmla="*/ 1377 w 22977"/>
                  <a:gd name="T5" fmla="*/ 0 h 21600"/>
                </a:gdLst>
                <a:ahLst/>
                <a:cxnLst>
                  <a:cxn ang="0">
                    <a:pos x="T0" y="T1"/>
                  </a:cxn>
                  <a:cxn ang="0">
                    <a:pos x="T2" y="T3"/>
                  </a:cxn>
                  <a:cxn ang="0">
                    <a:pos x="T4" y="T5"/>
                  </a:cxn>
                </a:cxnLst>
                <a:rect l="0" t="0" r="r" b="b"/>
                <a:pathLst>
                  <a:path w="22977" h="21600" fill="none" extrusionOk="0">
                    <a:moveTo>
                      <a:pt x="22977" y="0"/>
                    </a:moveTo>
                    <a:cubicBezTo>
                      <a:pt x="22977" y="11929"/>
                      <a:pt x="13306" y="21600"/>
                      <a:pt x="1377" y="21600"/>
                    </a:cubicBezTo>
                    <a:cubicBezTo>
                      <a:pt x="917" y="21600"/>
                      <a:pt x="458" y="21585"/>
                      <a:pt x="-1" y="21556"/>
                    </a:cubicBezTo>
                  </a:path>
                  <a:path w="22977" h="21600" stroke="0" extrusionOk="0">
                    <a:moveTo>
                      <a:pt x="22977" y="0"/>
                    </a:moveTo>
                    <a:cubicBezTo>
                      <a:pt x="22977" y="11929"/>
                      <a:pt x="13306" y="21600"/>
                      <a:pt x="1377" y="21600"/>
                    </a:cubicBezTo>
                    <a:cubicBezTo>
                      <a:pt x="917" y="21600"/>
                      <a:pt x="458" y="21585"/>
                      <a:pt x="-1" y="21556"/>
                    </a:cubicBezTo>
                    <a:lnTo>
                      <a:pt x="1377"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84" name="Arc 56"/>
              <p:cNvSpPr>
                <a:spLocks/>
              </p:cNvSpPr>
              <p:nvPr/>
            </p:nvSpPr>
            <p:spPr bwMode="auto">
              <a:xfrm rot="10800000">
                <a:off x="4081" y="2668"/>
                <a:ext cx="864" cy="6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sp>
            <p:nvSpPr>
              <p:cNvPr id="48185" name="Arc 57"/>
              <p:cNvSpPr>
                <a:spLocks/>
              </p:cNvSpPr>
              <p:nvPr/>
            </p:nvSpPr>
            <p:spPr bwMode="auto">
              <a:xfrm>
                <a:off x="4128" y="2284"/>
                <a:ext cx="1268" cy="192"/>
              </a:xfrm>
              <a:custGeom>
                <a:avLst/>
                <a:gdLst>
                  <a:gd name="G0" fmla="+- 0 0 0"/>
                  <a:gd name="G1" fmla="+- 0 0 0"/>
                  <a:gd name="G2" fmla="+- 21600 0 0"/>
                  <a:gd name="T0" fmla="*/ 19682 w 19682"/>
                  <a:gd name="T1" fmla="*/ 8897 h 21600"/>
                  <a:gd name="T2" fmla="*/ 0 w 19682"/>
                  <a:gd name="T3" fmla="*/ 21600 h 21600"/>
                  <a:gd name="T4" fmla="*/ 0 w 19682"/>
                  <a:gd name="T5" fmla="*/ 0 h 21600"/>
                </a:gdLst>
                <a:ahLst/>
                <a:cxnLst>
                  <a:cxn ang="0">
                    <a:pos x="T0" y="T1"/>
                  </a:cxn>
                  <a:cxn ang="0">
                    <a:pos x="T2" y="T3"/>
                  </a:cxn>
                  <a:cxn ang="0">
                    <a:pos x="T4" y="T5"/>
                  </a:cxn>
                </a:cxnLst>
                <a:rect l="0" t="0" r="r" b="b"/>
                <a:pathLst>
                  <a:path w="19682" h="21600" fill="none" extrusionOk="0">
                    <a:moveTo>
                      <a:pt x="19682" y="8897"/>
                    </a:moveTo>
                    <a:cubicBezTo>
                      <a:pt x="16186" y="16630"/>
                      <a:pt x="8486" y="21599"/>
                      <a:pt x="0" y="21600"/>
                    </a:cubicBezTo>
                  </a:path>
                  <a:path w="19682" h="21600" stroke="0" extrusionOk="0">
                    <a:moveTo>
                      <a:pt x="19682" y="8897"/>
                    </a:moveTo>
                    <a:cubicBezTo>
                      <a:pt x="16186" y="16630"/>
                      <a:pt x="8486" y="21599"/>
                      <a:pt x="0" y="21600"/>
                    </a:cubicBezTo>
                    <a:lnTo>
                      <a:pt x="0" y="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48186" name="Arc 58"/>
              <p:cNvSpPr>
                <a:spLocks/>
              </p:cNvSpPr>
              <p:nvPr/>
            </p:nvSpPr>
            <p:spPr bwMode="auto">
              <a:xfrm rot="10800000">
                <a:off x="384" y="2574"/>
                <a:ext cx="1392" cy="191"/>
              </a:xfrm>
              <a:custGeom>
                <a:avLst/>
                <a:gdLst>
                  <a:gd name="G0" fmla="+- 0 0 0"/>
                  <a:gd name="G1" fmla="+- 0 0 0"/>
                  <a:gd name="G2" fmla="+- 21600 0 0"/>
                  <a:gd name="T0" fmla="*/ 21600 w 21600"/>
                  <a:gd name="T1" fmla="*/ 0 h 21528"/>
                  <a:gd name="T2" fmla="*/ 1757 w 21600"/>
                  <a:gd name="T3" fmla="*/ 21528 h 21528"/>
                  <a:gd name="T4" fmla="*/ 0 w 21600"/>
                  <a:gd name="T5" fmla="*/ 0 h 21528"/>
                </a:gdLst>
                <a:ahLst/>
                <a:cxnLst>
                  <a:cxn ang="0">
                    <a:pos x="T0" y="T1"/>
                  </a:cxn>
                  <a:cxn ang="0">
                    <a:pos x="T2" y="T3"/>
                  </a:cxn>
                  <a:cxn ang="0">
                    <a:pos x="T4" y="T5"/>
                  </a:cxn>
                </a:cxnLst>
                <a:rect l="0" t="0" r="r" b="b"/>
                <a:pathLst>
                  <a:path w="21600" h="21528" fill="none" extrusionOk="0">
                    <a:moveTo>
                      <a:pt x="21600" y="0"/>
                    </a:moveTo>
                    <a:cubicBezTo>
                      <a:pt x="21600" y="11248"/>
                      <a:pt x="12967" y="20613"/>
                      <a:pt x="1757" y="21528"/>
                    </a:cubicBezTo>
                  </a:path>
                  <a:path w="21600" h="21528" stroke="0" extrusionOk="0">
                    <a:moveTo>
                      <a:pt x="21600" y="0"/>
                    </a:moveTo>
                    <a:cubicBezTo>
                      <a:pt x="21600" y="11248"/>
                      <a:pt x="12967" y="20613"/>
                      <a:pt x="1757" y="21528"/>
                    </a:cubicBezTo>
                    <a:lnTo>
                      <a:pt x="0"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87" name="Arc 59"/>
              <p:cNvSpPr>
                <a:spLocks/>
              </p:cNvSpPr>
              <p:nvPr/>
            </p:nvSpPr>
            <p:spPr bwMode="auto">
              <a:xfrm>
                <a:off x="337" y="2284"/>
                <a:ext cx="1392" cy="19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48188" name="Freeform 60"/>
              <p:cNvSpPr>
                <a:spLocks/>
              </p:cNvSpPr>
              <p:nvPr/>
            </p:nvSpPr>
            <p:spPr bwMode="auto">
              <a:xfrm>
                <a:off x="3840" y="2137"/>
                <a:ext cx="337" cy="1204"/>
              </a:xfrm>
              <a:custGeom>
                <a:avLst/>
                <a:gdLst/>
                <a:ahLst/>
                <a:cxnLst>
                  <a:cxn ang="0">
                    <a:pos x="0" y="51"/>
                  </a:cxn>
                  <a:cxn ang="0">
                    <a:pos x="63" y="0"/>
                  </a:cxn>
                  <a:cxn ang="0">
                    <a:pos x="108" y="0"/>
                  </a:cxn>
                  <a:cxn ang="0">
                    <a:pos x="336" y="1203"/>
                  </a:cxn>
                  <a:cxn ang="0">
                    <a:pos x="336" y="1155"/>
                  </a:cxn>
                </a:cxnLst>
                <a:rect l="0" t="0" r="r" b="b"/>
                <a:pathLst>
                  <a:path w="337" h="1204">
                    <a:moveTo>
                      <a:pt x="0" y="51"/>
                    </a:moveTo>
                    <a:lnTo>
                      <a:pt x="63" y="0"/>
                    </a:lnTo>
                    <a:lnTo>
                      <a:pt x="108" y="0"/>
                    </a:lnTo>
                    <a:lnTo>
                      <a:pt x="336" y="1203"/>
                    </a:lnTo>
                    <a:lnTo>
                      <a:pt x="336" y="1155"/>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89" name="Freeform 61"/>
              <p:cNvSpPr>
                <a:spLocks/>
              </p:cNvSpPr>
              <p:nvPr/>
            </p:nvSpPr>
            <p:spPr bwMode="auto">
              <a:xfrm>
                <a:off x="1728"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48190" name="Arc 62"/>
              <p:cNvSpPr>
                <a:spLocks/>
              </p:cNvSpPr>
              <p:nvPr/>
            </p:nvSpPr>
            <p:spPr bwMode="auto">
              <a:xfrm>
                <a:off x="2459" y="1565"/>
                <a:ext cx="599" cy="624"/>
              </a:xfrm>
              <a:custGeom>
                <a:avLst/>
                <a:gdLst>
                  <a:gd name="G0" fmla="+- 7168 0 0"/>
                  <a:gd name="G1" fmla="+- 21600 0 0"/>
                  <a:gd name="G2" fmla="+- 21600 0 0"/>
                  <a:gd name="T0" fmla="*/ 0 w 8387"/>
                  <a:gd name="T1" fmla="*/ 1224 h 21600"/>
                  <a:gd name="T2" fmla="*/ 8387 w 8387"/>
                  <a:gd name="T3" fmla="*/ 34 h 21600"/>
                  <a:gd name="T4" fmla="*/ 7168 w 8387"/>
                  <a:gd name="T5" fmla="*/ 21600 h 21600"/>
                </a:gdLst>
                <a:ahLst/>
                <a:cxnLst>
                  <a:cxn ang="0">
                    <a:pos x="T0" y="T1"/>
                  </a:cxn>
                  <a:cxn ang="0">
                    <a:pos x="T2" y="T3"/>
                  </a:cxn>
                  <a:cxn ang="0">
                    <a:pos x="T4" y="T5"/>
                  </a:cxn>
                </a:cxnLst>
                <a:rect l="0" t="0" r="r" b="b"/>
                <a:pathLst>
                  <a:path w="8387" h="21600" fill="none" extrusionOk="0">
                    <a:moveTo>
                      <a:pt x="0" y="1224"/>
                    </a:moveTo>
                    <a:cubicBezTo>
                      <a:pt x="2302" y="413"/>
                      <a:pt x="4726" y="-1"/>
                      <a:pt x="7168" y="0"/>
                    </a:cubicBezTo>
                    <a:cubicBezTo>
                      <a:pt x="7574" y="0"/>
                      <a:pt x="7981" y="11"/>
                      <a:pt x="8386" y="34"/>
                    </a:cubicBezTo>
                  </a:path>
                  <a:path w="8387" h="21600" stroke="0" extrusionOk="0">
                    <a:moveTo>
                      <a:pt x="0" y="1224"/>
                    </a:moveTo>
                    <a:cubicBezTo>
                      <a:pt x="2302" y="413"/>
                      <a:pt x="4726" y="-1"/>
                      <a:pt x="7168" y="0"/>
                    </a:cubicBezTo>
                    <a:cubicBezTo>
                      <a:pt x="7574" y="0"/>
                      <a:pt x="7981" y="11"/>
                      <a:pt x="8386" y="34"/>
                    </a:cubicBezTo>
                    <a:lnTo>
                      <a:pt x="7168" y="2160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sp>
            <p:nvSpPr>
              <p:cNvPr id="48191" name="Arc 63"/>
              <p:cNvSpPr>
                <a:spLocks/>
              </p:cNvSpPr>
              <p:nvPr/>
            </p:nvSpPr>
            <p:spPr bwMode="auto">
              <a:xfrm rot="10800000">
                <a:off x="2845" y="3005"/>
                <a:ext cx="283" cy="240"/>
              </a:xfrm>
              <a:custGeom>
                <a:avLst/>
                <a:gdLst>
                  <a:gd name="G0" fmla="+- 2341 0 0"/>
                  <a:gd name="G1" fmla="+- 21600 0 0"/>
                  <a:gd name="G2" fmla="+- 21600 0 0"/>
                  <a:gd name="T0" fmla="*/ 0 w 4921"/>
                  <a:gd name="T1" fmla="*/ 127 h 21600"/>
                  <a:gd name="T2" fmla="*/ 4921 w 4921"/>
                  <a:gd name="T3" fmla="*/ 155 h 21600"/>
                  <a:gd name="T4" fmla="*/ 2341 w 4921"/>
                  <a:gd name="T5" fmla="*/ 21600 h 21600"/>
                </a:gdLst>
                <a:ahLst/>
                <a:cxnLst>
                  <a:cxn ang="0">
                    <a:pos x="T0" y="T1"/>
                  </a:cxn>
                  <a:cxn ang="0">
                    <a:pos x="T2" y="T3"/>
                  </a:cxn>
                  <a:cxn ang="0">
                    <a:pos x="T4" y="T5"/>
                  </a:cxn>
                </a:cxnLst>
                <a:rect l="0" t="0" r="r" b="b"/>
                <a:pathLst>
                  <a:path w="4921" h="21600" fill="none" extrusionOk="0">
                    <a:moveTo>
                      <a:pt x="0" y="127"/>
                    </a:moveTo>
                    <a:cubicBezTo>
                      <a:pt x="777" y="42"/>
                      <a:pt x="1558" y="-1"/>
                      <a:pt x="2341" y="0"/>
                    </a:cubicBezTo>
                    <a:cubicBezTo>
                      <a:pt x="3203" y="0"/>
                      <a:pt x="4064" y="51"/>
                      <a:pt x="4921" y="154"/>
                    </a:cubicBezTo>
                  </a:path>
                  <a:path w="4921" h="21600" stroke="0" extrusionOk="0">
                    <a:moveTo>
                      <a:pt x="0" y="127"/>
                    </a:moveTo>
                    <a:cubicBezTo>
                      <a:pt x="777" y="42"/>
                      <a:pt x="1558" y="-1"/>
                      <a:pt x="2341" y="0"/>
                    </a:cubicBezTo>
                    <a:cubicBezTo>
                      <a:pt x="3203" y="0"/>
                      <a:pt x="4064" y="51"/>
                      <a:pt x="4921" y="154"/>
                    </a:cubicBezTo>
                    <a:lnTo>
                      <a:pt x="2341" y="2160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48192" name="Line 64"/>
              <p:cNvSpPr>
                <a:spLocks noChangeShapeType="1"/>
              </p:cNvSpPr>
              <p:nvPr/>
            </p:nvSpPr>
            <p:spPr bwMode="auto">
              <a:xfrm flipV="1">
                <a:off x="1152" y="3724"/>
                <a:ext cx="384" cy="336"/>
              </a:xfrm>
              <a:prstGeom prst="line">
                <a:avLst/>
              </a:prstGeom>
              <a:noFill/>
              <a:ln w="50800">
                <a:solidFill>
                  <a:srgbClr val="00FF66"/>
                </a:solidFill>
                <a:round/>
                <a:headEnd type="none" w="sm" len="sm"/>
                <a:tailEnd type="stealth" w="med" len="lg"/>
              </a:ln>
              <a:effectLst/>
            </p:spPr>
            <p:txBody>
              <a:bodyPr wrap="none" anchor="ctr"/>
              <a:lstStyle/>
              <a:p>
                <a:endParaRPr lang="zh-CN" altLang="en-US"/>
              </a:p>
            </p:txBody>
          </p:sp>
          <p:sp>
            <p:nvSpPr>
              <p:cNvPr id="48193" name="Line 65"/>
              <p:cNvSpPr>
                <a:spLocks noChangeShapeType="1"/>
              </p:cNvSpPr>
              <p:nvPr/>
            </p:nvSpPr>
            <p:spPr bwMode="auto">
              <a:xfrm>
                <a:off x="4522" y="3589"/>
                <a:ext cx="422" cy="279"/>
              </a:xfrm>
              <a:prstGeom prst="line">
                <a:avLst/>
              </a:prstGeom>
              <a:noFill/>
              <a:ln w="50800">
                <a:solidFill>
                  <a:srgbClr val="00FF66"/>
                </a:solidFill>
                <a:round/>
                <a:headEnd type="none" w="sm" len="sm"/>
                <a:tailEnd type="stealth" w="med" len="lg"/>
              </a:ln>
              <a:effectLst/>
            </p:spPr>
            <p:txBody>
              <a:bodyPr wrap="none" anchor="ctr"/>
              <a:lstStyle/>
              <a:p>
                <a:endParaRPr lang="zh-CN" altLang="en-US"/>
              </a:p>
            </p:txBody>
          </p:sp>
          <p:sp>
            <p:nvSpPr>
              <p:cNvPr id="48194" name="Rectangle 66"/>
              <p:cNvSpPr>
                <a:spLocks noChangeArrowheads="1"/>
              </p:cNvSpPr>
              <p:nvPr/>
            </p:nvSpPr>
            <p:spPr bwMode="auto">
              <a:xfrm>
                <a:off x="4934" y="3579"/>
                <a:ext cx="208" cy="404"/>
              </a:xfrm>
              <a:prstGeom prst="rect">
                <a:avLst/>
              </a:prstGeom>
              <a:noFill/>
              <a:ln w="9525">
                <a:noFill/>
                <a:miter lim="800000"/>
                <a:headEnd/>
                <a:tailEnd/>
              </a:ln>
              <a:effectLst/>
            </p:spPr>
            <p:txBody>
              <a:bodyPr wrap="none" lIns="92075" tIns="46038" rIns="92075" bIns="46038">
                <a:spAutoFit/>
              </a:bodyPr>
              <a:lstStyle/>
              <a:p>
                <a:pPr eaLnBrk="0" hangingPunct="0"/>
                <a:r>
                  <a:rPr kumimoji="1" lang="en-US" altLang="zh-CN" sz="3600" i="1">
                    <a:solidFill>
                      <a:schemeClr val="accent2"/>
                    </a:solidFill>
                    <a:latin typeface="Bookman Old Style" pitchFamily="18" charset="0"/>
                  </a:rPr>
                  <a:t>I</a:t>
                </a:r>
              </a:p>
            </p:txBody>
          </p:sp>
          <p:sp>
            <p:nvSpPr>
              <p:cNvPr id="48195" name="Rectangle 67"/>
              <p:cNvSpPr>
                <a:spLocks noChangeArrowheads="1"/>
              </p:cNvSpPr>
              <p:nvPr/>
            </p:nvSpPr>
            <p:spPr bwMode="auto">
              <a:xfrm>
                <a:off x="1238" y="3915"/>
                <a:ext cx="208" cy="404"/>
              </a:xfrm>
              <a:prstGeom prst="rect">
                <a:avLst/>
              </a:prstGeom>
              <a:noFill/>
              <a:ln w="9525">
                <a:noFill/>
                <a:miter lim="800000"/>
                <a:headEnd/>
                <a:tailEnd/>
              </a:ln>
              <a:effectLst/>
            </p:spPr>
            <p:txBody>
              <a:bodyPr wrap="none" lIns="92075" tIns="46038" rIns="92075" bIns="46038">
                <a:spAutoFit/>
              </a:bodyPr>
              <a:lstStyle/>
              <a:p>
                <a:pPr eaLnBrk="0" hangingPunct="0"/>
                <a:r>
                  <a:rPr kumimoji="1" lang="en-US" altLang="zh-CN" sz="3600" i="1">
                    <a:solidFill>
                      <a:srgbClr val="00FF66"/>
                    </a:solidFill>
                    <a:latin typeface="Bookman Old Style" pitchFamily="18" charset="0"/>
                  </a:rPr>
                  <a:t>I</a:t>
                </a:r>
              </a:p>
            </p:txBody>
          </p:sp>
          <p:sp>
            <p:nvSpPr>
              <p:cNvPr id="48196" name="Arc 68"/>
              <p:cNvSpPr>
                <a:spLocks/>
              </p:cNvSpPr>
              <p:nvPr/>
            </p:nvSpPr>
            <p:spPr bwMode="auto">
              <a:xfrm rot="11040000">
                <a:off x="4048" y="2620"/>
                <a:ext cx="1252" cy="192"/>
              </a:xfrm>
              <a:custGeom>
                <a:avLst/>
                <a:gdLst>
                  <a:gd name="G0" fmla="+- 17450 0 0"/>
                  <a:gd name="G1" fmla="+- 0 0 0"/>
                  <a:gd name="G2" fmla="+- 21600 0 0"/>
                  <a:gd name="T0" fmla="*/ 19423 w 19423"/>
                  <a:gd name="T1" fmla="*/ 21510 h 21600"/>
                  <a:gd name="T2" fmla="*/ 0 w 19423"/>
                  <a:gd name="T3" fmla="*/ 12730 h 21600"/>
                  <a:gd name="T4" fmla="*/ 17450 w 19423"/>
                  <a:gd name="T5" fmla="*/ 0 h 21600"/>
                </a:gdLst>
                <a:ahLst/>
                <a:cxnLst>
                  <a:cxn ang="0">
                    <a:pos x="T0" y="T1"/>
                  </a:cxn>
                  <a:cxn ang="0">
                    <a:pos x="T2" y="T3"/>
                  </a:cxn>
                  <a:cxn ang="0">
                    <a:pos x="T4" y="T5"/>
                  </a:cxn>
                </a:cxnLst>
                <a:rect l="0" t="0" r="r" b="b"/>
                <a:pathLst>
                  <a:path w="19423" h="21600" fill="none" extrusionOk="0">
                    <a:moveTo>
                      <a:pt x="19422" y="21509"/>
                    </a:moveTo>
                    <a:cubicBezTo>
                      <a:pt x="18767" y="21569"/>
                      <a:pt x="18108" y="21599"/>
                      <a:pt x="17450" y="21600"/>
                    </a:cubicBezTo>
                    <a:cubicBezTo>
                      <a:pt x="10550" y="21600"/>
                      <a:pt x="4066" y="18303"/>
                      <a:pt x="-1" y="12730"/>
                    </a:cubicBezTo>
                  </a:path>
                  <a:path w="19423" h="21600" stroke="0" extrusionOk="0">
                    <a:moveTo>
                      <a:pt x="19422" y="21509"/>
                    </a:moveTo>
                    <a:cubicBezTo>
                      <a:pt x="18767" y="21569"/>
                      <a:pt x="18108" y="21599"/>
                      <a:pt x="17450" y="21600"/>
                    </a:cubicBezTo>
                    <a:cubicBezTo>
                      <a:pt x="10550" y="21600"/>
                      <a:pt x="4066" y="18303"/>
                      <a:pt x="-1" y="12730"/>
                    </a:cubicBezTo>
                    <a:lnTo>
                      <a:pt x="17450" y="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sp>
            <p:nvSpPr>
              <p:cNvPr id="48197" name="Rectangle 69"/>
              <p:cNvSpPr>
                <a:spLocks noChangeArrowheads="1"/>
              </p:cNvSpPr>
              <p:nvPr/>
            </p:nvSpPr>
            <p:spPr bwMode="auto">
              <a:xfrm>
                <a:off x="1712" y="533"/>
                <a:ext cx="2428" cy="404"/>
              </a:xfrm>
              <a:prstGeom prst="rect">
                <a:avLst/>
              </a:prstGeom>
              <a:noFill/>
              <a:ln w="9525">
                <a:noFill/>
                <a:miter lim="800000"/>
                <a:headEnd/>
                <a:tailEnd/>
              </a:ln>
              <a:effectLst/>
            </p:spPr>
            <p:txBody>
              <a:bodyPr wrap="none" lIns="92075" tIns="46038" rIns="92075" bIns="46038">
                <a:spAutoFit/>
              </a:bodyPr>
              <a:lstStyle/>
              <a:p>
                <a:pPr eaLnBrk="0" hangingPunct="0"/>
                <a:r>
                  <a:rPr kumimoji="1" lang="zh-CN" altLang="en-US" sz="3600" b="1">
                    <a:solidFill>
                      <a:schemeClr val="accent2"/>
                    </a:solidFill>
                    <a:latin typeface="Bookman Old Style" pitchFamily="18" charset="0"/>
                    <a:ea typeface="黑体" pitchFamily="2" charset="-122"/>
                  </a:rPr>
                  <a:t>通电螺线管的磁场</a:t>
                </a:r>
                <a:endParaRPr kumimoji="1" lang="zh-CN" altLang="en-US" sz="3600" b="1">
                  <a:solidFill>
                    <a:schemeClr val="accent2"/>
                  </a:solidFill>
                  <a:latin typeface="Bookman Old Style" pitchFamily="18" charset="0"/>
                </a:endParaRPr>
              </a:p>
            </p:txBody>
          </p:sp>
          <p:sp>
            <p:nvSpPr>
              <p:cNvPr id="48198" name="Arc 70"/>
              <p:cNvSpPr>
                <a:spLocks/>
              </p:cNvSpPr>
              <p:nvPr/>
            </p:nvSpPr>
            <p:spPr bwMode="auto">
              <a:xfrm rot="10800000">
                <a:off x="2822" y="2957"/>
                <a:ext cx="279" cy="720"/>
              </a:xfrm>
              <a:custGeom>
                <a:avLst/>
                <a:gdLst>
                  <a:gd name="G0" fmla="+- 1558 0 0"/>
                  <a:gd name="G1" fmla="+- 21600 0 0"/>
                  <a:gd name="G2" fmla="+- 21600 0 0"/>
                  <a:gd name="T0" fmla="*/ 0 w 3294"/>
                  <a:gd name="T1" fmla="*/ 56 h 21600"/>
                  <a:gd name="T2" fmla="*/ 3294 w 3294"/>
                  <a:gd name="T3" fmla="*/ 70 h 21600"/>
                  <a:gd name="T4" fmla="*/ 1558 w 3294"/>
                  <a:gd name="T5" fmla="*/ 21600 h 21600"/>
                </a:gdLst>
                <a:ahLst/>
                <a:cxnLst>
                  <a:cxn ang="0">
                    <a:pos x="T0" y="T1"/>
                  </a:cxn>
                  <a:cxn ang="0">
                    <a:pos x="T2" y="T3"/>
                  </a:cxn>
                  <a:cxn ang="0">
                    <a:pos x="T4" y="T5"/>
                  </a:cxn>
                </a:cxnLst>
                <a:rect l="0" t="0" r="r" b="b"/>
                <a:pathLst>
                  <a:path w="3294" h="21600" fill="none" extrusionOk="0">
                    <a:moveTo>
                      <a:pt x="0" y="56"/>
                    </a:moveTo>
                    <a:cubicBezTo>
                      <a:pt x="518" y="18"/>
                      <a:pt x="1038" y="-1"/>
                      <a:pt x="1558" y="0"/>
                    </a:cubicBezTo>
                    <a:cubicBezTo>
                      <a:pt x="2137" y="0"/>
                      <a:pt x="2716" y="23"/>
                      <a:pt x="3294" y="69"/>
                    </a:cubicBezTo>
                  </a:path>
                  <a:path w="3294" h="21600" stroke="0" extrusionOk="0">
                    <a:moveTo>
                      <a:pt x="0" y="56"/>
                    </a:moveTo>
                    <a:cubicBezTo>
                      <a:pt x="518" y="18"/>
                      <a:pt x="1038" y="-1"/>
                      <a:pt x="1558" y="0"/>
                    </a:cubicBezTo>
                    <a:cubicBezTo>
                      <a:pt x="2137" y="0"/>
                      <a:pt x="2716" y="23"/>
                      <a:pt x="3294" y="69"/>
                    </a:cubicBezTo>
                    <a:lnTo>
                      <a:pt x="1558" y="2160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48199" name="Arc 71"/>
              <p:cNvSpPr>
                <a:spLocks/>
              </p:cNvSpPr>
              <p:nvPr/>
            </p:nvSpPr>
            <p:spPr bwMode="auto">
              <a:xfrm rot="10860000">
                <a:off x="2686" y="2862"/>
                <a:ext cx="468" cy="576"/>
              </a:xfrm>
              <a:custGeom>
                <a:avLst/>
                <a:gdLst>
                  <a:gd name="G0" fmla="+- 3707 0 0"/>
                  <a:gd name="G1" fmla="+- 21600 0 0"/>
                  <a:gd name="G2" fmla="+- 21600 0 0"/>
                  <a:gd name="T0" fmla="*/ 0 w 6333"/>
                  <a:gd name="T1" fmla="*/ 320 h 21600"/>
                  <a:gd name="T2" fmla="*/ 6333 w 6333"/>
                  <a:gd name="T3" fmla="*/ 160 h 21600"/>
                  <a:gd name="T4" fmla="*/ 3707 w 6333"/>
                  <a:gd name="T5" fmla="*/ 21600 h 21600"/>
                </a:gdLst>
                <a:ahLst/>
                <a:cxnLst>
                  <a:cxn ang="0">
                    <a:pos x="T0" y="T1"/>
                  </a:cxn>
                  <a:cxn ang="0">
                    <a:pos x="T2" y="T3"/>
                  </a:cxn>
                  <a:cxn ang="0">
                    <a:pos x="T4" y="T5"/>
                  </a:cxn>
                </a:cxnLst>
                <a:rect l="0" t="0" r="r" b="b"/>
                <a:pathLst>
                  <a:path w="6333" h="21600" fill="none" extrusionOk="0">
                    <a:moveTo>
                      <a:pt x="0" y="320"/>
                    </a:moveTo>
                    <a:cubicBezTo>
                      <a:pt x="1224" y="107"/>
                      <a:pt x="2464" y="-1"/>
                      <a:pt x="3707" y="0"/>
                    </a:cubicBezTo>
                    <a:cubicBezTo>
                      <a:pt x="4584" y="0"/>
                      <a:pt x="5461" y="53"/>
                      <a:pt x="6332" y="160"/>
                    </a:cubicBezTo>
                  </a:path>
                  <a:path w="6333" h="21600" stroke="0" extrusionOk="0">
                    <a:moveTo>
                      <a:pt x="0" y="320"/>
                    </a:moveTo>
                    <a:cubicBezTo>
                      <a:pt x="1224" y="107"/>
                      <a:pt x="2464" y="-1"/>
                      <a:pt x="3707" y="0"/>
                    </a:cubicBezTo>
                    <a:cubicBezTo>
                      <a:pt x="4584" y="0"/>
                      <a:pt x="5461" y="53"/>
                      <a:pt x="6332" y="160"/>
                    </a:cubicBezTo>
                    <a:lnTo>
                      <a:pt x="3707" y="2160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48200" name="Arc 72"/>
              <p:cNvSpPr>
                <a:spLocks/>
              </p:cNvSpPr>
              <p:nvPr/>
            </p:nvSpPr>
            <p:spPr bwMode="auto">
              <a:xfrm rot="21540000">
                <a:off x="2751" y="1711"/>
                <a:ext cx="246" cy="556"/>
              </a:xfrm>
              <a:custGeom>
                <a:avLst/>
                <a:gdLst>
                  <a:gd name="G0" fmla="+- 2663 0 0"/>
                  <a:gd name="G1" fmla="+- 21600 0 0"/>
                  <a:gd name="G2" fmla="+- 21600 0 0"/>
                  <a:gd name="T0" fmla="*/ 0 w 4095"/>
                  <a:gd name="T1" fmla="*/ 165 h 21600"/>
                  <a:gd name="T2" fmla="*/ 4095 w 4095"/>
                  <a:gd name="T3" fmla="*/ 47 h 21600"/>
                  <a:gd name="T4" fmla="*/ 2663 w 4095"/>
                  <a:gd name="T5" fmla="*/ 21600 h 21600"/>
                </a:gdLst>
                <a:ahLst/>
                <a:cxnLst>
                  <a:cxn ang="0">
                    <a:pos x="T0" y="T1"/>
                  </a:cxn>
                  <a:cxn ang="0">
                    <a:pos x="T2" y="T3"/>
                  </a:cxn>
                  <a:cxn ang="0">
                    <a:pos x="T4" y="T5"/>
                  </a:cxn>
                </a:cxnLst>
                <a:rect l="0" t="0" r="r" b="b"/>
                <a:pathLst>
                  <a:path w="4095" h="21600" fill="none" extrusionOk="0">
                    <a:moveTo>
                      <a:pt x="-1" y="164"/>
                    </a:moveTo>
                    <a:cubicBezTo>
                      <a:pt x="883" y="55"/>
                      <a:pt x="1772" y="-1"/>
                      <a:pt x="2663" y="0"/>
                    </a:cubicBezTo>
                    <a:cubicBezTo>
                      <a:pt x="3140" y="0"/>
                      <a:pt x="3618" y="15"/>
                      <a:pt x="4094" y="47"/>
                    </a:cubicBezTo>
                  </a:path>
                  <a:path w="4095" h="21600" stroke="0" extrusionOk="0">
                    <a:moveTo>
                      <a:pt x="-1" y="164"/>
                    </a:moveTo>
                    <a:cubicBezTo>
                      <a:pt x="883" y="55"/>
                      <a:pt x="1772" y="-1"/>
                      <a:pt x="2663" y="0"/>
                    </a:cubicBezTo>
                    <a:cubicBezTo>
                      <a:pt x="3140" y="0"/>
                      <a:pt x="3618" y="15"/>
                      <a:pt x="4094" y="47"/>
                    </a:cubicBezTo>
                    <a:lnTo>
                      <a:pt x="2663" y="2160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grpSp>
        <p:sp>
          <p:nvSpPr>
            <p:cNvPr id="48201" name="Rectangle 73"/>
            <p:cNvSpPr>
              <a:spLocks noChangeArrowheads="1"/>
            </p:cNvSpPr>
            <p:nvPr/>
          </p:nvSpPr>
          <p:spPr bwMode="auto">
            <a:xfrm>
              <a:off x="2141" y="3439"/>
              <a:ext cx="1660" cy="623"/>
            </a:xfrm>
            <a:prstGeom prst="rect">
              <a:avLst/>
            </a:prstGeom>
            <a:solidFill>
              <a:schemeClr val="tx1"/>
            </a:solidFill>
            <a:ln w="9525">
              <a:noFill/>
              <a:miter lim="800000"/>
              <a:headEnd/>
              <a:tailEnd/>
            </a:ln>
          </p:spPr>
          <p:txBody>
            <a:bodyPr wrap="none" anchor="ctr"/>
            <a:lstStyle/>
            <a:p>
              <a:endParaRPr lang="zh-CN" altLang="en-US"/>
            </a:p>
          </p:txBody>
        </p:sp>
        <p:graphicFrame>
          <p:nvGraphicFramePr>
            <p:cNvPr id="48202" name="Object 74"/>
            <p:cNvGraphicFramePr>
              <a:graphicFrameLocks noChangeAspect="1"/>
            </p:cNvGraphicFramePr>
            <p:nvPr/>
          </p:nvGraphicFramePr>
          <p:xfrm>
            <a:off x="2392" y="3582"/>
            <a:ext cx="1218" cy="416"/>
          </p:xfrm>
          <a:graphic>
            <a:graphicData uri="http://schemas.openxmlformats.org/presentationml/2006/ole">
              <mc:AlternateContent xmlns:mc="http://schemas.openxmlformats.org/markup-compatibility/2006">
                <mc:Choice xmlns:v="urn:schemas-microsoft-com:vml" Requires="v">
                  <p:oleObj spid="_x0000_s66563" name="公式" r:id="rId3" imgW="888840" imgH="304560" progId="Equation.3">
                    <p:embed/>
                  </p:oleObj>
                </mc:Choice>
                <mc:Fallback>
                  <p:oleObj name="公式" r:id="rId3" imgW="888840" imgH="30456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 y="3582"/>
                          <a:ext cx="1218" cy="4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203" name="Line 75"/>
            <p:cNvSpPr>
              <a:spLocks noChangeShapeType="1"/>
            </p:cNvSpPr>
            <p:nvPr/>
          </p:nvSpPr>
          <p:spPr bwMode="auto">
            <a:xfrm>
              <a:off x="1064" y="2245"/>
              <a:ext cx="3775" cy="0"/>
            </a:xfrm>
            <a:prstGeom prst="line">
              <a:avLst/>
            </a:prstGeom>
            <a:noFill/>
            <a:ln w="19050">
              <a:solidFill>
                <a:schemeClr val="bg2"/>
              </a:solidFill>
              <a:prstDash val="dash"/>
              <a:round/>
              <a:headEnd/>
              <a:tailEnd/>
            </a:ln>
          </p:spPr>
          <p:txBody>
            <a:bodyPr wrap="none" anchor="ctr"/>
            <a:lstStyle/>
            <a:p>
              <a:endParaRPr lang="zh-CN" altLang="en-US"/>
            </a:p>
          </p:txBody>
        </p:sp>
        <p:sp>
          <p:nvSpPr>
            <p:cNvPr id="48204" name="Line 76"/>
            <p:cNvSpPr>
              <a:spLocks noChangeShapeType="1"/>
            </p:cNvSpPr>
            <p:nvPr/>
          </p:nvSpPr>
          <p:spPr bwMode="auto">
            <a:xfrm>
              <a:off x="2776" y="2239"/>
              <a:ext cx="896" cy="1"/>
            </a:xfrm>
            <a:prstGeom prst="line">
              <a:avLst/>
            </a:prstGeom>
            <a:noFill/>
            <a:ln w="38100">
              <a:solidFill>
                <a:schemeClr val="bg1"/>
              </a:solidFill>
              <a:round/>
              <a:headEnd/>
              <a:tailEnd type="triangle" w="med" len="med"/>
            </a:ln>
          </p:spPr>
          <p:txBody>
            <a:bodyPr wrap="none" anchor="ctr"/>
            <a:lstStyle/>
            <a:p>
              <a:endParaRPr lang="zh-CN" altLang="en-US"/>
            </a:p>
          </p:txBody>
        </p:sp>
        <p:sp>
          <p:nvSpPr>
            <p:cNvPr id="48205" name="Text Box 77"/>
            <p:cNvSpPr txBox="1">
              <a:spLocks noChangeArrowheads="1"/>
            </p:cNvSpPr>
            <p:nvPr/>
          </p:nvSpPr>
          <p:spPr bwMode="auto">
            <a:xfrm>
              <a:off x="3086" y="1871"/>
              <a:ext cx="609" cy="365"/>
            </a:xfrm>
            <a:prstGeom prst="rect">
              <a:avLst/>
            </a:prstGeom>
            <a:noFill/>
            <a:ln w="9525">
              <a:noFill/>
              <a:miter lim="800000"/>
              <a:headEnd/>
              <a:tailEnd/>
            </a:ln>
          </p:spPr>
          <p:txBody>
            <a:bodyPr>
              <a:spAutoFit/>
            </a:bodyPr>
            <a:lstStyle/>
            <a:p>
              <a:pPr>
                <a:spcBef>
                  <a:spcPct val="50000"/>
                </a:spcBef>
              </a:pPr>
              <a:r>
                <a:rPr kumimoji="1" lang="en-US" altLang="zh-CN" sz="3200" b="1">
                  <a:solidFill>
                    <a:schemeClr val="bg1"/>
                  </a:solidFill>
                  <a:latin typeface="Times New Roman" pitchFamily="18" charset="0"/>
                  <a:ea typeface="黑体" pitchFamily="2" charset="-122"/>
                </a:rPr>
                <a:t>B</a:t>
              </a:r>
            </a:p>
          </p:txBody>
        </p:sp>
      </p:gr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ChangeArrowheads="1"/>
          </p:cNvSpPr>
          <p:nvPr>
            <p:ph type="title"/>
          </p:nvPr>
        </p:nvSpPr>
        <p:spPr>
          <a:xfrm>
            <a:off x="0" y="152400"/>
            <a:ext cx="8763000" cy="762000"/>
          </a:xfrm>
        </p:spPr>
        <p:txBody>
          <a:bodyPr/>
          <a:lstStyle/>
          <a:p>
            <a:r>
              <a:rPr lang="zh-CN" altLang="en-US" sz="3600" b="0" dirty="0">
                <a:solidFill>
                  <a:schemeClr val="tx1"/>
                </a:solidFill>
                <a:latin typeface="黑体" pitchFamily="2" charset="-122"/>
              </a:rPr>
              <a:t>洛伦兹力</a:t>
            </a:r>
            <a:r>
              <a:rPr lang="en-US" altLang="zh-CN" sz="3600" b="0" dirty="0">
                <a:solidFill>
                  <a:schemeClr val="tx1"/>
                </a:solidFill>
                <a:latin typeface="黑体" pitchFamily="2" charset="-122"/>
              </a:rPr>
              <a:t>Lorentz force</a:t>
            </a:r>
          </a:p>
        </p:txBody>
      </p:sp>
      <p:sp>
        <p:nvSpPr>
          <p:cNvPr id="186371" name="Rectangle 3"/>
          <p:cNvSpPr>
            <a:spLocks noChangeArrowheads="1"/>
          </p:cNvSpPr>
          <p:nvPr/>
        </p:nvSpPr>
        <p:spPr bwMode="auto">
          <a:xfrm>
            <a:off x="755650" y="4041775"/>
            <a:ext cx="7740650" cy="2339975"/>
          </a:xfrm>
          <a:prstGeom prst="rect">
            <a:avLst/>
          </a:prstGeom>
          <a:noFill/>
          <a:ln w="9525">
            <a:noFill/>
            <a:miter lim="800000"/>
            <a:headEnd/>
            <a:tailEnd/>
          </a:ln>
          <a:effectLst/>
        </p:spPr>
        <p:txBody>
          <a:bodyPr/>
          <a:lstStyle/>
          <a:p>
            <a:pPr indent="381000">
              <a:lnSpc>
                <a:spcPct val="140000"/>
              </a:lnSpc>
              <a:spcBef>
                <a:spcPct val="20000"/>
              </a:spcBef>
              <a:buFont typeface="Wingdings" pitchFamily="2" charset="2"/>
              <a:buChar char="l"/>
            </a:pPr>
            <a:r>
              <a:rPr lang="zh-CN" altLang="en-US" sz="2800">
                <a:ea typeface="黑体" pitchFamily="2" charset="-122"/>
              </a:rPr>
              <a:t>当电荷沿磁场方向运动时，洛伦兹力为零；</a:t>
            </a:r>
          </a:p>
          <a:p>
            <a:pPr indent="381000">
              <a:lnSpc>
                <a:spcPct val="140000"/>
              </a:lnSpc>
              <a:spcBef>
                <a:spcPct val="20000"/>
              </a:spcBef>
              <a:buFont typeface="Wingdings" pitchFamily="2" charset="2"/>
              <a:buChar char="l"/>
            </a:pPr>
            <a:r>
              <a:rPr lang="zh-CN" altLang="en-US" sz="2800">
                <a:ea typeface="黑体" pitchFamily="2" charset="-122"/>
              </a:rPr>
              <a:t>当它沿着</a:t>
            </a:r>
            <a:r>
              <a:rPr lang="zh-CN" altLang="en-US" sz="2800">
                <a:solidFill>
                  <a:schemeClr val="hlink"/>
                </a:solidFill>
                <a:ea typeface="黑体" pitchFamily="2" charset="-122"/>
              </a:rPr>
              <a:t>与磁场垂直的方向</a:t>
            </a:r>
            <a:r>
              <a:rPr lang="zh-CN" altLang="en-US" sz="2800">
                <a:ea typeface="黑体" pitchFamily="2" charset="-122"/>
              </a:rPr>
              <a:t>运动时，洛伦兹力最大，</a:t>
            </a:r>
            <a:r>
              <a:rPr lang="en-US" altLang="zh-CN" sz="2800">
                <a:solidFill>
                  <a:schemeClr val="accent2"/>
                </a:solidFill>
                <a:ea typeface="黑体" pitchFamily="2" charset="-122"/>
              </a:rPr>
              <a:t>F</a:t>
            </a:r>
            <a:r>
              <a:rPr lang="en-US" altLang="zh-CN" sz="2800" baseline="-25000">
                <a:solidFill>
                  <a:schemeClr val="accent2"/>
                </a:solidFill>
                <a:ea typeface="黑体" pitchFamily="2" charset="-122"/>
              </a:rPr>
              <a:t>max</a:t>
            </a:r>
            <a:r>
              <a:rPr lang="en-US" altLang="zh-CN" sz="2800">
                <a:solidFill>
                  <a:schemeClr val="accent2"/>
                </a:solidFill>
                <a:ea typeface="黑体" pitchFamily="2" charset="-122"/>
              </a:rPr>
              <a:t>=qvB</a:t>
            </a:r>
            <a:r>
              <a:rPr lang="zh-CN" altLang="en-US" sz="2800">
                <a:ea typeface="黑体" pitchFamily="2" charset="-122"/>
                <a:sym typeface="Symbol" pitchFamily="18" charset="2"/>
              </a:rPr>
              <a:t>。</a:t>
            </a:r>
          </a:p>
        </p:txBody>
      </p:sp>
      <p:grpSp>
        <p:nvGrpSpPr>
          <p:cNvPr id="2" name="Group 5"/>
          <p:cNvGrpSpPr>
            <a:grpSpLocks/>
          </p:cNvGrpSpPr>
          <p:nvPr/>
        </p:nvGrpSpPr>
        <p:grpSpPr bwMode="auto">
          <a:xfrm>
            <a:off x="503238" y="908050"/>
            <a:ext cx="3327400" cy="2665413"/>
            <a:chOff x="317" y="572"/>
            <a:chExt cx="2096" cy="1679"/>
          </a:xfrm>
        </p:grpSpPr>
        <p:sp>
          <p:nvSpPr>
            <p:cNvPr id="186374" name="AutoShape 6"/>
            <p:cNvSpPr>
              <a:spLocks noChangeArrowheads="1"/>
            </p:cNvSpPr>
            <p:nvPr/>
          </p:nvSpPr>
          <p:spPr bwMode="auto">
            <a:xfrm>
              <a:off x="741" y="1263"/>
              <a:ext cx="1069" cy="494"/>
            </a:xfrm>
            <a:prstGeom prst="parallelogram">
              <a:avLst>
                <a:gd name="adj" fmla="val 96176"/>
              </a:avLst>
            </a:prstGeom>
            <a:solidFill>
              <a:srgbClr val="C0C0C0"/>
            </a:solidFill>
            <a:ln w="9525">
              <a:solidFill>
                <a:srgbClr val="000000"/>
              </a:solidFill>
              <a:miter lim="800000"/>
              <a:headEnd/>
              <a:tailEnd/>
            </a:ln>
          </p:spPr>
          <p:txBody>
            <a:bodyPr/>
            <a:lstStyle/>
            <a:p>
              <a:endParaRPr lang="zh-CN" altLang="en-US"/>
            </a:p>
          </p:txBody>
        </p:sp>
        <p:sp>
          <p:nvSpPr>
            <p:cNvPr id="186375" name="AutoShape 7"/>
            <p:cNvSpPr>
              <a:spLocks noChangeArrowheads="1"/>
            </p:cNvSpPr>
            <p:nvPr/>
          </p:nvSpPr>
          <p:spPr bwMode="auto">
            <a:xfrm>
              <a:off x="1335" y="1263"/>
              <a:ext cx="1069" cy="494"/>
            </a:xfrm>
            <a:prstGeom prst="parallelogram">
              <a:avLst>
                <a:gd name="adj" fmla="val 96176"/>
              </a:avLst>
            </a:prstGeom>
            <a:solidFill>
              <a:srgbClr val="C0C0C0"/>
            </a:solidFill>
            <a:ln w="9525">
              <a:solidFill>
                <a:srgbClr val="000000"/>
              </a:solidFill>
              <a:miter lim="800000"/>
              <a:headEnd/>
              <a:tailEnd/>
            </a:ln>
          </p:spPr>
          <p:txBody>
            <a:bodyPr/>
            <a:lstStyle/>
            <a:p>
              <a:endParaRPr lang="zh-CN" altLang="en-US"/>
            </a:p>
          </p:txBody>
        </p:sp>
        <p:sp>
          <p:nvSpPr>
            <p:cNvPr id="186376" name="Line 8"/>
            <p:cNvSpPr>
              <a:spLocks noChangeShapeType="1"/>
            </p:cNvSpPr>
            <p:nvPr/>
          </p:nvSpPr>
          <p:spPr bwMode="auto">
            <a:xfrm>
              <a:off x="1335" y="1757"/>
              <a:ext cx="475" cy="0"/>
            </a:xfrm>
            <a:prstGeom prst="line">
              <a:avLst/>
            </a:prstGeom>
            <a:noFill/>
            <a:ln w="38100">
              <a:solidFill>
                <a:srgbClr val="990000"/>
              </a:solidFill>
              <a:round/>
              <a:headEnd/>
              <a:tailEnd type="stealth" w="med" len="med"/>
            </a:ln>
          </p:spPr>
          <p:txBody>
            <a:bodyPr/>
            <a:lstStyle/>
            <a:p>
              <a:endParaRPr lang="zh-CN" altLang="en-US"/>
            </a:p>
          </p:txBody>
        </p:sp>
        <p:sp>
          <p:nvSpPr>
            <p:cNvPr id="186377" name="Text Box 9"/>
            <p:cNvSpPr txBox="1">
              <a:spLocks noChangeArrowheads="1"/>
            </p:cNvSpPr>
            <p:nvPr/>
          </p:nvSpPr>
          <p:spPr bwMode="auto">
            <a:xfrm>
              <a:off x="1216" y="1757"/>
              <a:ext cx="119" cy="198"/>
            </a:xfrm>
            <a:prstGeom prst="rect">
              <a:avLst/>
            </a:prstGeom>
            <a:noFill/>
            <a:ln w="9525">
              <a:noFill/>
              <a:miter lim="800000"/>
              <a:headEnd/>
              <a:tailEnd/>
            </a:ln>
          </p:spPr>
          <p:txBody>
            <a:bodyPr lIns="0" tIns="0" rIns="0" bIns="0"/>
            <a:lstStyle/>
            <a:p>
              <a:pPr algn="just"/>
              <a:r>
                <a:rPr kumimoji="1" lang="en-US" altLang="zh-CN" sz="2000" b="1">
                  <a:latin typeface="Times New Roman" pitchFamily="18" charset="0"/>
                </a:rPr>
                <a:t>q</a:t>
              </a:r>
            </a:p>
          </p:txBody>
        </p:sp>
        <p:sp>
          <p:nvSpPr>
            <p:cNvPr id="186378" name="Text Box 10"/>
            <p:cNvSpPr txBox="1">
              <a:spLocks noChangeArrowheads="1"/>
            </p:cNvSpPr>
            <p:nvPr/>
          </p:nvSpPr>
          <p:spPr bwMode="auto">
            <a:xfrm>
              <a:off x="1542" y="1826"/>
              <a:ext cx="871" cy="198"/>
            </a:xfrm>
            <a:prstGeom prst="rect">
              <a:avLst/>
            </a:prstGeom>
            <a:noFill/>
            <a:ln w="9525">
              <a:noFill/>
              <a:miter lim="800000"/>
              <a:headEnd/>
              <a:tailEnd/>
            </a:ln>
          </p:spPr>
          <p:txBody>
            <a:bodyPr lIns="0" tIns="0" rIns="0" bIns="0"/>
            <a:lstStyle/>
            <a:p>
              <a:pPr algn="just"/>
              <a:r>
                <a:rPr kumimoji="1" lang="en-US" altLang="zh-CN" sz="2000" b="1">
                  <a:latin typeface="Times New Roman" pitchFamily="18" charset="0"/>
                </a:rPr>
                <a:t>F</a:t>
              </a:r>
              <a:r>
                <a:rPr kumimoji="1" lang="zh-CN" altLang="en-US" sz="2000" b="1" i="1">
                  <a:latin typeface="Times New Roman" pitchFamily="18" charset="0"/>
                </a:rPr>
                <a:t>（</a:t>
              </a:r>
              <a:r>
                <a:rPr kumimoji="1" lang="en-US" altLang="zh-CN" sz="2000" b="1">
                  <a:latin typeface="Times New Roman" pitchFamily="18" charset="0"/>
                </a:rPr>
                <a:t>q</a:t>
              </a:r>
              <a:r>
                <a:rPr kumimoji="1" lang="en-US" altLang="zh-CN" sz="2000" b="1" i="1">
                  <a:latin typeface="Times New Roman" pitchFamily="18" charset="0"/>
                </a:rPr>
                <a:t>&gt;0</a:t>
              </a:r>
              <a:r>
                <a:rPr kumimoji="1" lang="zh-CN" altLang="en-US" sz="2000" b="1" i="1">
                  <a:latin typeface="Times New Roman" pitchFamily="18" charset="0"/>
                </a:rPr>
                <a:t>）</a:t>
              </a:r>
              <a:endParaRPr kumimoji="1" lang="zh-CN" altLang="en-US" sz="2000" b="1">
                <a:latin typeface="Times New Roman" pitchFamily="18" charset="0"/>
              </a:endParaRPr>
            </a:p>
          </p:txBody>
        </p:sp>
        <p:sp>
          <p:nvSpPr>
            <p:cNvPr id="186379" name="Text Box 11"/>
            <p:cNvSpPr txBox="1">
              <a:spLocks noChangeArrowheads="1"/>
            </p:cNvSpPr>
            <p:nvPr/>
          </p:nvSpPr>
          <p:spPr bwMode="auto">
            <a:xfrm>
              <a:off x="1098" y="1362"/>
              <a:ext cx="237" cy="198"/>
            </a:xfrm>
            <a:prstGeom prst="rect">
              <a:avLst/>
            </a:prstGeom>
            <a:noFill/>
            <a:ln w="9525">
              <a:noFill/>
              <a:miter lim="800000"/>
              <a:headEnd/>
              <a:tailEnd/>
            </a:ln>
          </p:spPr>
          <p:txBody>
            <a:bodyPr lIns="0" tIns="0" rIns="0" bIns="0"/>
            <a:lstStyle/>
            <a:p>
              <a:pPr algn="just"/>
              <a:r>
                <a:rPr kumimoji="1" lang="en-US" altLang="zh-CN" sz="2000" b="1">
                  <a:latin typeface="Times New Roman" pitchFamily="18" charset="0"/>
                </a:rPr>
                <a:t>B</a:t>
              </a:r>
            </a:p>
          </p:txBody>
        </p:sp>
        <p:sp>
          <p:nvSpPr>
            <p:cNvPr id="186380" name="Text Box 12"/>
            <p:cNvSpPr txBox="1">
              <a:spLocks noChangeArrowheads="1"/>
            </p:cNvSpPr>
            <p:nvPr/>
          </p:nvSpPr>
          <p:spPr bwMode="auto">
            <a:xfrm>
              <a:off x="504" y="2053"/>
              <a:ext cx="1900" cy="198"/>
            </a:xfrm>
            <a:prstGeom prst="rect">
              <a:avLst/>
            </a:prstGeom>
            <a:noFill/>
            <a:ln w="9525">
              <a:noFill/>
              <a:miter lim="800000"/>
              <a:headEnd/>
              <a:tailEnd/>
            </a:ln>
          </p:spPr>
          <p:txBody>
            <a:bodyPr lIns="0" tIns="0" rIns="0" bIns="0"/>
            <a:lstStyle/>
            <a:p>
              <a:pPr algn="just"/>
              <a:endParaRPr kumimoji="1" lang="zh-CN" altLang="zh-CN" sz="2000" b="1">
                <a:latin typeface="Times New Roman" pitchFamily="18" charset="0"/>
              </a:endParaRPr>
            </a:p>
          </p:txBody>
        </p:sp>
        <p:sp>
          <p:nvSpPr>
            <p:cNvPr id="186381" name="Line 13"/>
            <p:cNvSpPr>
              <a:spLocks noChangeShapeType="1"/>
            </p:cNvSpPr>
            <p:nvPr/>
          </p:nvSpPr>
          <p:spPr bwMode="auto">
            <a:xfrm flipH="1">
              <a:off x="860" y="1757"/>
              <a:ext cx="475" cy="0"/>
            </a:xfrm>
            <a:prstGeom prst="line">
              <a:avLst/>
            </a:prstGeom>
            <a:noFill/>
            <a:ln w="38100">
              <a:solidFill>
                <a:srgbClr val="990000"/>
              </a:solidFill>
              <a:round/>
              <a:headEnd/>
              <a:tailEnd type="stealth" w="med" len="med"/>
            </a:ln>
          </p:spPr>
          <p:txBody>
            <a:bodyPr/>
            <a:lstStyle/>
            <a:p>
              <a:endParaRPr lang="zh-CN" altLang="en-US"/>
            </a:p>
          </p:txBody>
        </p:sp>
        <p:sp>
          <p:nvSpPr>
            <p:cNvPr id="186382" name="Text Box 14"/>
            <p:cNvSpPr txBox="1">
              <a:spLocks noChangeArrowheads="1"/>
            </p:cNvSpPr>
            <p:nvPr/>
          </p:nvSpPr>
          <p:spPr bwMode="auto">
            <a:xfrm>
              <a:off x="317" y="1826"/>
              <a:ext cx="703" cy="198"/>
            </a:xfrm>
            <a:prstGeom prst="rect">
              <a:avLst/>
            </a:prstGeom>
            <a:noFill/>
            <a:ln w="9525">
              <a:noFill/>
              <a:miter lim="800000"/>
              <a:headEnd/>
              <a:tailEnd/>
            </a:ln>
          </p:spPr>
          <p:txBody>
            <a:bodyPr lIns="0" tIns="0" rIns="0" bIns="0"/>
            <a:lstStyle/>
            <a:p>
              <a:pPr algn="just"/>
              <a:r>
                <a:rPr kumimoji="1" lang="zh-CN" altLang="en-US" sz="2000" b="1" i="1">
                  <a:latin typeface="Times New Roman" pitchFamily="18" charset="0"/>
                </a:rPr>
                <a:t>（</a:t>
              </a:r>
              <a:r>
                <a:rPr kumimoji="1" lang="en-US" altLang="zh-CN" sz="2000" b="1">
                  <a:latin typeface="Times New Roman" pitchFamily="18" charset="0"/>
                </a:rPr>
                <a:t>q</a:t>
              </a:r>
              <a:r>
                <a:rPr kumimoji="1" lang="en-US" altLang="zh-CN" sz="2000" b="1" i="1">
                  <a:latin typeface="Times New Roman" pitchFamily="18" charset="0"/>
                </a:rPr>
                <a:t>&lt;0</a:t>
              </a:r>
              <a:r>
                <a:rPr kumimoji="1" lang="zh-CN" altLang="en-US" sz="2000" b="1" i="1">
                  <a:latin typeface="Times New Roman" pitchFamily="18" charset="0"/>
                </a:rPr>
                <a:t>）</a:t>
              </a:r>
              <a:r>
                <a:rPr kumimoji="1" lang="zh-CN" altLang="en-US" sz="1000">
                  <a:latin typeface="Times New Roman" pitchFamily="18" charset="0"/>
                </a:rPr>
                <a:t> </a:t>
              </a:r>
              <a:r>
                <a:rPr kumimoji="1" lang="en-US" altLang="zh-CN" sz="2000" b="1">
                  <a:latin typeface="Times New Roman" pitchFamily="18" charset="0"/>
                </a:rPr>
                <a:t>F</a:t>
              </a:r>
            </a:p>
          </p:txBody>
        </p:sp>
        <p:sp>
          <p:nvSpPr>
            <p:cNvPr id="186383" name="AutoShape 15"/>
            <p:cNvSpPr>
              <a:spLocks noChangeArrowheads="1"/>
            </p:cNvSpPr>
            <p:nvPr/>
          </p:nvSpPr>
          <p:spPr bwMode="auto">
            <a:xfrm rot="16200000" flipH="1">
              <a:off x="1079" y="1026"/>
              <a:ext cx="987" cy="475"/>
            </a:xfrm>
            <a:prstGeom prst="parallelogram">
              <a:avLst>
                <a:gd name="adj" fmla="val 100961"/>
              </a:avLst>
            </a:prstGeom>
            <a:solidFill>
              <a:srgbClr val="FFFFFF"/>
            </a:solidFill>
            <a:ln w="9525">
              <a:noFill/>
              <a:miter lim="800000"/>
              <a:headEnd/>
              <a:tailEnd/>
            </a:ln>
          </p:spPr>
          <p:txBody>
            <a:bodyPr/>
            <a:lstStyle/>
            <a:p>
              <a:endParaRPr lang="zh-CN" altLang="en-US"/>
            </a:p>
          </p:txBody>
        </p:sp>
        <p:sp>
          <p:nvSpPr>
            <p:cNvPr id="186384" name="AutoShape 16"/>
            <p:cNvSpPr>
              <a:spLocks noChangeArrowheads="1"/>
            </p:cNvSpPr>
            <p:nvPr/>
          </p:nvSpPr>
          <p:spPr bwMode="auto">
            <a:xfrm>
              <a:off x="1275" y="1684"/>
              <a:ext cx="119" cy="99"/>
            </a:xfrm>
            <a:prstGeom prst="flowChartOr">
              <a:avLst/>
            </a:prstGeom>
            <a:solidFill>
              <a:srgbClr val="FFFFFF"/>
            </a:solidFill>
            <a:ln w="38100">
              <a:solidFill>
                <a:srgbClr val="0000FF"/>
              </a:solidFill>
              <a:round/>
              <a:headEnd/>
              <a:tailEnd/>
            </a:ln>
          </p:spPr>
          <p:txBody>
            <a:bodyPr/>
            <a:lstStyle/>
            <a:p>
              <a:endParaRPr lang="zh-CN" altLang="en-US"/>
            </a:p>
          </p:txBody>
        </p:sp>
        <p:sp>
          <p:nvSpPr>
            <p:cNvPr id="186385" name="Freeform 17"/>
            <p:cNvSpPr>
              <a:spLocks/>
            </p:cNvSpPr>
            <p:nvPr/>
          </p:nvSpPr>
          <p:spPr bwMode="auto">
            <a:xfrm>
              <a:off x="1335" y="1237"/>
              <a:ext cx="218" cy="520"/>
            </a:xfrm>
            <a:custGeom>
              <a:avLst/>
              <a:gdLst/>
              <a:ahLst/>
              <a:cxnLst>
                <a:cxn ang="0">
                  <a:pos x="0" y="822"/>
                </a:cxn>
                <a:cxn ang="0">
                  <a:pos x="330" y="0"/>
                </a:cxn>
              </a:cxnLst>
              <a:rect l="0" t="0" r="r" b="b"/>
              <a:pathLst>
                <a:path w="330" h="822">
                  <a:moveTo>
                    <a:pt x="0" y="822"/>
                  </a:moveTo>
                  <a:lnTo>
                    <a:pt x="330" y="0"/>
                  </a:lnTo>
                </a:path>
              </a:pathLst>
            </a:custGeom>
            <a:noFill/>
            <a:ln w="38100" cmpd="sng">
              <a:solidFill>
                <a:srgbClr val="000000"/>
              </a:solidFill>
              <a:round/>
              <a:headEnd type="none" w="med" len="med"/>
              <a:tailEnd type="stealth" w="med" len="med"/>
            </a:ln>
          </p:spPr>
          <p:txBody>
            <a:bodyPr/>
            <a:lstStyle/>
            <a:p>
              <a:endParaRPr lang="zh-CN" altLang="en-US"/>
            </a:p>
          </p:txBody>
        </p:sp>
        <p:sp>
          <p:nvSpPr>
            <p:cNvPr id="186386" name="Text Box 18"/>
            <p:cNvSpPr txBox="1">
              <a:spLocks noChangeArrowheads="1"/>
            </p:cNvSpPr>
            <p:nvPr/>
          </p:nvSpPr>
          <p:spPr bwMode="auto">
            <a:xfrm>
              <a:off x="1454" y="1066"/>
              <a:ext cx="237" cy="197"/>
            </a:xfrm>
            <a:prstGeom prst="rect">
              <a:avLst/>
            </a:prstGeom>
            <a:noFill/>
            <a:ln w="9525">
              <a:noFill/>
              <a:miter lim="800000"/>
              <a:headEnd/>
              <a:tailEnd/>
            </a:ln>
          </p:spPr>
          <p:txBody>
            <a:bodyPr lIns="0" tIns="0" rIns="0" bIns="0"/>
            <a:lstStyle/>
            <a:p>
              <a:pPr algn="just"/>
              <a:r>
                <a:rPr kumimoji="1" lang="en-US" altLang="zh-CN" sz="2000" b="1">
                  <a:latin typeface="Times New Roman" pitchFamily="18" charset="0"/>
                </a:rPr>
                <a:t>v</a:t>
              </a:r>
            </a:p>
          </p:txBody>
        </p:sp>
        <p:sp>
          <p:nvSpPr>
            <p:cNvPr id="186387" name="Text Box 19"/>
            <p:cNvSpPr txBox="1">
              <a:spLocks noChangeArrowheads="1"/>
            </p:cNvSpPr>
            <p:nvPr/>
          </p:nvSpPr>
          <p:spPr bwMode="auto">
            <a:xfrm>
              <a:off x="1338" y="1207"/>
              <a:ext cx="119" cy="198"/>
            </a:xfrm>
            <a:prstGeom prst="rect">
              <a:avLst/>
            </a:prstGeom>
            <a:noFill/>
            <a:ln w="9525">
              <a:noFill/>
              <a:miter lim="800000"/>
              <a:headEnd/>
              <a:tailEnd/>
            </a:ln>
          </p:spPr>
          <p:txBody>
            <a:bodyPr lIns="0" tIns="0" rIns="0" bIns="0"/>
            <a:lstStyle/>
            <a:p>
              <a:pPr algn="just"/>
              <a:r>
                <a:rPr kumimoji="1" lang="en-US" altLang="zh-CN" sz="2000" b="1">
                  <a:latin typeface="Times New Roman" pitchFamily="18" charset="0"/>
                  <a:sym typeface="Symbol" pitchFamily="18" charset="2"/>
                </a:rPr>
                <a:t> </a:t>
              </a:r>
              <a:endParaRPr kumimoji="1" lang="en-US" altLang="zh-CN" sz="2000" b="1">
                <a:latin typeface="Times New Roman" pitchFamily="18" charset="0"/>
              </a:endParaRPr>
            </a:p>
          </p:txBody>
        </p:sp>
        <p:sp>
          <p:nvSpPr>
            <p:cNvPr id="186388" name="Line 20"/>
            <p:cNvSpPr>
              <a:spLocks noChangeShapeType="1"/>
            </p:cNvSpPr>
            <p:nvPr/>
          </p:nvSpPr>
          <p:spPr bwMode="auto">
            <a:xfrm flipV="1">
              <a:off x="1335" y="1165"/>
              <a:ext cx="0" cy="592"/>
            </a:xfrm>
            <a:prstGeom prst="line">
              <a:avLst/>
            </a:prstGeom>
            <a:noFill/>
            <a:ln w="38100">
              <a:solidFill>
                <a:srgbClr val="000000"/>
              </a:solidFill>
              <a:round/>
              <a:headEnd/>
              <a:tailEnd type="stealth" w="med" len="med"/>
            </a:ln>
          </p:spPr>
          <p:txBody>
            <a:bodyPr/>
            <a:lstStyle/>
            <a:p>
              <a:endParaRPr lang="zh-CN" altLang="en-US"/>
            </a:p>
          </p:txBody>
        </p:sp>
        <p:grpSp>
          <p:nvGrpSpPr>
            <p:cNvPr id="3" name="Group 21"/>
            <p:cNvGrpSpPr>
              <a:grpSpLocks/>
            </p:cNvGrpSpPr>
            <p:nvPr/>
          </p:nvGrpSpPr>
          <p:grpSpPr bwMode="auto">
            <a:xfrm>
              <a:off x="1335" y="572"/>
              <a:ext cx="475" cy="1185"/>
              <a:chOff x="7920" y="10800"/>
              <a:chExt cx="720" cy="1872"/>
            </a:xfrm>
          </p:grpSpPr>
          <p:grpSp>
            <p:nvGrpSpPr>
              <p:cNvPr id="4" name="Group 22"/>
              <p:cNvGrpSpPr>
                <a:grpSpLocks/>
              </p:cNvGrpSpPr>
              <p:nvPr/>
            </p:nvGrpSpPr>
            <p:grpSpPr bwMode="auto">
              <a:xfrm>
                <a:off x="7920" y="10800"/>
                <a:ext cx="720" cy="1872"/>
                <a:chOff x="7920" y="10800"/>
                <a:chExt cx="720" cy="1872"/>
              </a:xfrm>
            </p:grpSpPr>
            <p:sp>
              <p:nvSpPr>
                <p:cNvPr id="186391" name="Line 23"/>
                <p:cNvSpPr>
                  <a:spLocks noChangeShapeType="1"/>
                </p:cNvSpPr>
                <p:nvPr/>
              </p:nvSpPr>
              <p:spPr bwMode="auto">
                <a:xfrm>
                  <a:off x="7920" y="11580"/>
                  <a:ext cx="0" cy="1092"/>
                </a:xfrm>
                <a:prstGeom prst="line">
                  <a:avLst/>
                </a:prstGeom>
                <a:noFill/>
                <a:ln w="9525">
                  <a:solidFill>
                    <a:srgbClr val="000000"/>
                  </a:solidFill>
                  <a:round/>
                  <a:headEnd/>
                  <a:tailEnd/>
                </a:ln>
              </p:spPr>
              <p:txBody>
                <a:bodyPr/>
                <a:lstStyle/>
                <a:p>
                  <a:endParaRPr lang="zh-CN" altLang="en-US"/>
                </a:p>
              </p:txBody>
            </p:sp>
            <p:sp>
              <p:nvSpPr>
                <p:cNvPr id="186392" name="Line 24"/>
                <p:cNvSpPr>
                  <a:spLocks noChangeShapeType="1"/>
                </p:cNvSpPr>
                <p:nvPr/>
              </p:nvSpPr>
              <p:spPr bwMode="auto">
                <a:xfrm>
                  <a:off x="8640" y="10800"/>
                  <a:ext cx="0" cy="1092"/>
                </a:xfrm>
                <a:prstGeom prst="line">
                  <a:avLst/>
                </a:prstGeom>
                <a:noFill/>
                <a:ln w="9525">
                  <a:solidFill>
                    <a:srgbClr val="000000"/>
                  </a:solidFill>
                  <a:round/>
                  <a:headEnd/>
                  <a:tailEnd/>
                </a:ln>
              </p:spPr>
              <p:txBody>
                <a:bodyPr/>
                <a:lstStyle/>
                <a:p>
                  <a:endParaRPr lang="zh-CN" altLang="en-US"/>
                </a:p>
              </p:txBody>
            </p:sp>
            <p:sp>
              <p:nvSpPr>
                <p:cNvPr id="186393" name="Line 25"/>
                <p:cNvSpPr>
                  <a:spLocks noChangeShapeType="1"/>
                </p:cNvSpPr>
                <p:nvPr/>
              </p:nvSpPr>
              <p:spPr bwMode="auto">
                <a:xfrm flipV="1">
                  <a:off x="7920" y="10800"/>
                  <a:ext cx="720" cy="780"/>
                </a:xfrm>
                <a:prstGeom prst="line">
                  <a:avLst/>
                </a:prstGeom>
                <a:noFill/>
                <a:ln w="9525">
                  <a:solidFill>
                    <a:srgbClr val="000000"/>
                  </a:solidFill>
                  <a:round/>
                  <a:headEnd/>
                  <a:tailEnd/>
                </a:ln>
              </p:spPr>
              <p:txBody>
                <a:bodyPr/>
                <a:lstStyle/>
                <a:p>
                  <a:endParaRPr lang="zh-CN" altLang="en-US"/>
                </a:p>
              </p:txBody>
            </p:sp>
          </p:grpSp>
          <p:sp>
            <p:nvSpPr>
              <p:cNvPr id="186394" name="Line 26"/>
              <p:cNvSpPr>
                <a:spLocks noChangeShapeType="1"/>
              </p:cNvSpPr>
              <p:nvPr/>
            </p:nvSpPr>
            <p:spPr bwMode="auto">
              <a:xfrm flipV="1">
                <a:off x="7920" y="11892"/>
                <a:ext cx="720" cy="780"/>
              </a:xfrm>
              <a:prstGeom prst="line">
                <a:avLst/>
              </a:prstGeom>
              <a:noFill/>
              <a:ln w="9525">
                <a:solidFill>
                  <a:srgbClr val="000000"/>
                </a:solidFill>
                <a:round/>
                <a:headEnd/>
                <a:tailEnd/>
              </a:ln>
            </p:spPr>
            <p:txBody>
              <a:bodyPr/>
              <a:lstStyle/>
              <a:p>
                <a:endParaRPr lang="zh-CN" altLang="en-US"/>
              </a:p>
            </p:txBody>
          </p:sp>
        </p:grpSp>
      </p:grpSp>
      <p:sp>
        <p:nvSpPr>
          <p:cNvPr id="186395" name="Rectangle 27"/>
          <p:cNvSpPr>
            <a:spLocks noChangeArrowheads="1"/>
          </p:cNvSpPr>
          <p:nvPr/>
        </p:nvSpPr>
        <p:spPr bwMode="auto">
          <a:xfrm>
            <a:off x="4211638" y="1268413"/>
            <a:ext cx="4645025" cy="2139950"/>
          </a:xfrm>
          <a:prstGeom prst="rect">
            <a:avLst/>
          </a:prstGeom>
          <a:noFill/>
          <a:ln w="9525">
            <a:noFill/>
            <a:miter lim="800000"/>
            <a:headEnd/>
            <a:tailEnd/>
          </a:ln>
          <a:effectLst/>
        </p:spPr>
        <p:txBody>
          <a:bodyPr>
            <a:spAutoFit/>
          </a:bodyPr>
          <a:lstStyle/>
          <a:p>
            <a:pPr algn="just">
              <a:lnSpc>
                <a:spcPct val="140000"/>
              </a:lnSpc>
              <a:spcBef>
                <a:spcPct val="20000"/>
              </a:spcBef>
            </a:pPr>
            <a:r>
              <a:rPr kumimoji="1" lang="en-US" altLang="zh-CN" sz="3200" dirty="0">
                <a:latin typeface="Times New Roman" pitchFamily="18" charset="0"/>
              </a:rPr>
              <a:t> </a:t>
            </a:r>
            <a:r>
              <a:rPr kumimoji="1" lang="zh-CN" altLang="en-US" sz="3200" b="1" dirty="0">
                <a:latin typeface="Times New Roman" pitchFamily="18" charset="0"/>
              </a:rPr>
              <a:t>运动电荷在磁场中要受到磁场力的作用，称为</a:t>
            </a:r>
            <a:r>
              <a:rPr kumimoji="1" lang="zh-CN" altLang="en-US" sz="3200" b="1" dirty="0">
                <a:solidFill>
                  <a:schemeClr val="accent2"/>
                </a:solidFill>
                <a:latin typeface="Times New Roman" pitchFamily="18" charset="0"/>
                <a:ea typeface="黑体" pitchFamily="2" charset="-122"/>
              </a:rPr>
              <a:t>洛伦兹力</a:t>
            </a:r>
            <a:r>
              <a:rPr kumimoji="1" lang="zh-CN" altLang="en-US" sz="3200" b="1" dirty="0">
                <a:latin typeface="Times New Roman"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86395"/>
                                        </p:tgtEl>
                                        <p:attrNameLst>
                                          <p:attrName>style.visibility</p:attrName>
                                        </p:attrNameLst>
                                      </p:cBhvr>
                                      <p:to>
                                        <p:strVal val="visible"/>
                                      </p:to>
                                    </p:set>
                                    <p:animEffect transition="in" filter="blinds(horizontal)">
                                      <p:cBhvr>
                                        <p:cTn id="11" dur="500"/>
                                        <p:tgtEl>
                                          <p:spTgt spid="186395"/>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86371">
                                            <p:txEl>
                                              <p:pRg st="0" end="0"/>
                                            </p:txEl>
                                          </p:spTgt>
                                        </p:tgtEl>
                                        <p:attrNameLst>
                                          <p:attrName>style.visibility</p:attrName>
                                        </p:attrNameLst>
                                      </p:cBhvr>
                                      <p:to>
                                        <p:strVal val="visible"/>
                                      </p:to>
                                    </p:set>
                                    <p:animEffect transition="in" filter="blinds(horizontal)">
                                      <p:cBhvr>
                                        <p:cTn id="16" dur="500"/>
                                        <p:tgtEl>
                                          <p:spTgt spid="18637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86371">
                                            <p:txEl>
                                              <p:pRg st="1" end="1"/>
                                            </p:txEl>
                                          </p:spTgt>
                                        </p:tgtEl>
                                        <p:attrNameLst>
                                          <p:attrName>style.visibility</p:attrName>
                                        </p:attrNameLst>
                                      </p:cBhvr>
                                      <p:to>
                                        <p:strVal val="visible"/>
                                      </p:to>
                                    </p:set>
                                    <p:animEffect transition="in" filter="blinds(horizontal)">
                                      <p:cBhvr>
                                        <p:cTn id="21" dur="500"/>
                                        <p:tgtEl>
                                          <p:spTgt spid="18637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9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ChangeArrowheads="1"/>
          </p:cNvSpPr>
          <p:nvPr/>
        </p:nvSpPr>
        <p:spPr bwMode="auto">
          <a:xfrm>
            <a:off x="179388" y="152400"/>
            <a:ext cx="8964612" cy="1616075"/>
          </a:xfrm>
          <a:prstGeom prst="rect">
            <a:avLst/>
          </a:prstGeom>
          <a:noFill/>
          <a:ln w="9525">
            <a:noFill/>
            <a:miter lim="800000"/>
            <a:headEnd/>
            <a:tailEnd/>
          </a:ln>
          <a:effectLst/>
        </p:spPr>
        <p:txBody>
          <a:bodyPr/>
          <a:lstStyle/>
          <a:p>
            <a:pPr indent="381000">
              <a:lnSpc>
                <a:spcPct val="120000"/>
              </a:lnSpc>
              <a:spcBef>
                <a:spcPct val="20000"/>
              </a:spcBef>
            </a:pPr>
            <a:r>
              <a:rPr lang="en-US" altLang="zh-CN" sz="2400">
                <a:ea typeface="黑体" pitchFamily="2" charset="-122"/>
              </a:rPr>
              <a:t> </a:t>
            </a:r>
            <a:r>
              <a:rPr lang="zh-CN" altLang="en-US" sz="2800">
                <a:ea typeface="黑体" pitchFamily="2" charset="-122"/>
              </a:rPr>
              <a:t>带电粒子速度与磁场方向成</a:t>
            </a:r>
            <a:r>
              <a:rPr lang="zh-CN" altLang="en-US" sz="2800">
                <a:ea typeface="黑体" pitchFamily="2" charset="-122"/>
                <a:sym typeface="Symbol" pitchFamily="18" charset="2"/>
              </a:rPr>
              <a:t>角时，可分解为</a:t>
            </a:r>
            <a:r>
              <a:rPr lang="en-US" altLang="zh-CN" sz="2800" i="1">
                <a:ea typeface="黑体" pitchFamily="2" charset="-122"/>
                <a:sym typeface="Symbol" pitchFamily="18" charset="2"/>
              </a:rPr>
              <a:t>v</a:t>
            </a:r>
            <a:r>
              <a:rPr lang="en-US" altLang="zh-CN" sz="2800">
                <a:ea typeface="黑体" pitchFamily="2" charset="-122"/>
                <a:sym typeface="Symbol" pitchFamily="18" charset="2"/>
              </a:rPr>
              <a:t>cos</a:t>
            </a:r>
            <a:r>
              <a:rPr lang="en-US" altLang="zh-CN" sz="2800" i="1">
                <a:ea typeface="黑体" pitchFamily="2" charset="-122"/>
                <a:sym typeface="Symbol" pitchFamily="18" charset="2"/>
              </a:rPr>
              <a:t></a:t>
            </a:r>
            <a:r>
              <a:rPr lang="en-US" altLang="zh-CN" sz="2800">
                <a:ea typeface="黑体" pitchFamily="2" charset="-122"/>
                <a:sym typeface="Symbol" pitchFamily="18" charset="2"/>
              </a:rPr>
              <a:t> </a:t>
            </a:r>
            <a:r>
              <a:rPr lang="zh-CN" altLang="en-US" sz="2800">
                <a:ea typeface="黑体" pitchFamily="2" charset="-122"/>
                <a:sym typeface="Symbol" pitchFamily="18" charset="2"/>
              </a:rPr>
              <a:t>、</a:t>
            </a:r>
            <a:r>
              <a:rPr lang="en-US" altLang="zh-CN" sz="2800" i="1">
                <a:ea typeface="黑体" pitchFamily="2" charset="-122"/>
                <a:sym typeface="Symbol" pitchFamily="18" charset="2"/>
              </a:rPr>
              <a:t>v</a:t>
            </a:r>
            <a:r>
              <a:rPr lang="en-US" altLang="zh-CN" sz="2800">
                <a:ea typeface="黑体" pitchFamily="2" charset="-122"/>
                <a:sym typeface="Symbol" pitchFamily="18" charset="2"/>
              </a:rPr>
              <a:t>sin </a:t>
            </a:r>
            <a:r>
              <a:rPr lang="en-US" altLang="zh-CN" sz="2800" i="1">
                <a:ea typeface="黑体" pitchFamily="2" charset="-122"/>
                <a:sym typeface="Symbol" pitchFamily="18" charset="2"/>
              </a:rPr>
              <a:t></a:t>
            </a:r>
            <a:r>
              <a:rPr lang="zh-CN" altLang="en-US" sz="2800">
                <a:ea typeface="黑体" pitchFamily="2" charset="-122"/>
                <a:sym typeface="Symbol" pitchFamily="18" charset="2"/>
              </a:rPr>
              <a:t>两个分量， </a:t>
            </a:r>
            <a:r>
              <a:rPr lang="en-US" altLang="zh-CN" sz="2800" i="1">
                <a:ea typeface="黑体" pitchFamily="2" charset="-122"/>
                <a:sym typeface="Symbol" pitchFamily="18" charset="2"/>
              </a:rPr>
              <a:t>v</a:t>
            </a:r>
            <a:r>
              <a:rPr lang="en-US" altLang="zh-CN" sz="2800">
                <a:ea typeface="黑体" pitchFamily="2" charset="-122"/>
                <a:sym typeface="Symbol" pitchFamily="18" charset="2"/>
              </a:rPr>
              <a:t>cos </a:t>
            </a:r>
            <a:r>
              <a:rPr lang="en-US" altLang="zh-CN" sz="2800" i="1">
                <a:ea typeface="黑体" pitchFamily="2" charset="-122"/>
                <a:sym typeface="Symbol" pitchFamily="18" charset="2"/>
              </a:rPr>
              <a:t></a:t>
            </a:r>
            <a:r>
              <a:rPr lang="en-US" altLang="zh-CN" sz="2800">
                <a:ea typeface="黑体" pitchFamily="2" charset="-122"/>
                <a:sym typeface="Symbol" pitchFamily="18" charset="2"/>
              </a:rPr>
              <a:t> </a:t>
            </a:r>
            <a:r>
              <a:rPr lang="zh-CN" altLang="en-US" sz="2800">
                <a:ea typeface="黑体" pitchFamily="2" charset="-122"/>
                <a:sym typeface="Symbol" pitchFamily="18" charset="2"/>
              </a:rPr>
              <a:t>与磁感应强度平行，对</a:t>
            </a:r>
            <a:r>
              <a:rPr lang="zh-CN" altLang="en-US" sz="2800">
                <a:ea typeface="黑体" pitchFamily="2" charset="-122"/>
              </a:rPr>
              <a:t>洛伦兹力无贡献。</a:t>
            </a:r>
          </a:p>
        </p:txBody>
      </p:sp>
      <p:sp>
        <p:nvSpPr>
          <p:cNvPr id="188419" name="Rectangle 3"/>
          <p:cNvSpPr>
            <a:spLocks noChangeArrowheads="1"/>
          </p:cNvSpPr>
          <p:nvPr/>
        </p:nvSpPr>
        <p:spPr bwMode="auto">
          <a:xfrm>
            <a:off x="323850" y="2636838"/>
            <a:ext cx="3095625" cy="519112"/>
          </a:xfrm>
          <a:prstGeom prst="rect">
            <a:avLst/>
          </a:prstGeom>
          <a:noFill/>
          <a:ln w="9525">
            <a:noFill/>
            <a:miter lim="800000"/>
            <a:headEnd/>
            <a:tailEnd/>
          </a:ln>
          <a:effectLst/>
        </p:spPr>
        <p:txBody>
          <a:bodyPr>
            <a:spAutoFit/>
          </a:bodyPr>
          <a:lstStyle/>
          <a:p>
            <a:pPr algn="ctr">
              <a:buFont typeface="Wingdings" pitchFamily="2" charset="2"/>
              <a:buChar char="l"/>
            </a:pPr>
            <a:r>
              <a:rPr kumimoji="1" lang="zh-CN" altLang="en-US" sz="2800" b="1">
                <a:solidFill>
                  <a:srgbClr val="0000FF"/>
                </a:solidFill>
                <a:latin typeface="Times New Roman" pitchFamily="18" charset="0"/>
                <a:ea typeface="黑体" pitchFamily="2" charset="-122"/>
              </a:rPr>
              <a:t>洛伦兹力大小</a:t>
            </a:r>
            <a:r>
              <a:rPr kumimoji="1" lang="zh-CN" altLang="en-US" sz="2800" b="1">
                <a:solidFill>
                  <a:srgbClr val="0000FF"/>
                </a:solidFill>
                <a:latin typeface="Times New Roman" pitchFamily="18" charset="0"/>
              </a:rPr>
              <a:t>：</a:t>
            </a:r>
          </a:p>
        </p:txBody>
      </p:sp>
      <p:graphicFrame>
        <p:nvGraphicFramePr>
          <p:cNvPr id="188421" name="Object 5"/>
          <p:cNvGraphicFramePr>
            <a:graphicFrameLocks noChangeAspect="1"/>
          </p:cNvGraphicFramePr>
          <p:nvPr/>
        </p:nvGraphicFramePr>
        <p:xfrm>
          <a:off x="3059113" y="1420813"/>
          <a:ext cx="2371725" cy="804862"/>
        </p:xfrm>
        <a:graphic>
          <a:graphicData uri="http://schemas.openxmlformats.org/presentationml/2006/ole">
            <mc:AlternateContent xmlns:mc="http://schemas.openxmlformats.org/markup-compatibility/2006">
              <mc:Choice xmlns:v="urn:schemas-microsoft-com:vml" Requires="v">
                <p:oleObj spid="_x0000_s67589" name="公式" r:id="rId3" imgW="711000" imgH="241200" progId="Equation.3">
                  <p:embed/>
                </p:oleObj>
              </mc:Choice>
              <mc:Fallback>
                <p:oleObj name="公式" r:id="rId3" imgW="71100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420813"/>
                        <a:ext cx="2371725" cy="804862"/>
                      </a:xfrm>
                      <a:prstGeom prst="rect">
                        <a:avLst/>
                      </a:prstGeom>
                      <a:solidFill>
                        <a:srgbClr val="FFFF99"/>
                      </a:solidFill>
                      <a:ln w="9525">
                        <a:solidFill>
                          <a:srgbClr val="FF3300"/>
                        </a:solidFill>
                        <a:miter lim="800000"/>
                        <a:headEnd/>
                        <a:tailEnd/>
                      </a:ln>
                    </p:spPr>
                  </p:pic>
                </p:oleObj>
              </mc:Fallback>
            </mc:AlternateContent>
          </a:graphicData>
        </a:graphic>
      </p:graphicFrame>
      <p:graphicFrame>
        <p:nvGraphicFramePr>
          <p:cNvPr id="188422" name="Object 6"/>
          <p:cNvGraphicFramePr>
            <a:graphicFrameLocks noChangeAspect="1"/>
          </p:cNvGraphicFramePr>
          <p:nvPr/>
        </p:nvGraphicFramePr>
        <p:xfrm>
          <a:off x="755650" y="3321050"/>
          <a:ext cx="2843213" cy="668338"/>
        </p:xfrm>
        <a:graphic>
          <a:graphicData uri="http://schemas.openxmlformats.org/presentationml/2006/ole">
            <mc:AlternateContent xmlns:mc="http://schemas.openxmlformats.org/markup-compatibility/2006">
              <mc:Choice xmlns:v="urn:schemas-microsoft-com:vml" Requires="v">
                <p:oleObj spid="_x0000_s67590" name="公式" r:id="rId5" imgW="863280" imgH="203040" progId="Equation.3">
                  <p:embed/>
                </p:oleObj>
              </mc:Choice>
              <mc:Fallback>
                <p:oleObj name="公式" r:id="rId5" imgW="863280" imgH="203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650" y="3321050"/>
                        <a:ext cx="2843213" cy="668338"/>
                      </a:xfrm>
                      <a:prstGeom prst="rect">
                        <a:avLst/>
                      </a:prstGeom>
                      <a:solidFill>
                        <a:srgbClr val="FFFF99"/>
                      </a:solidFill>
                      <a:ln w="9525">
                        <a:solidFill>
                          <a:srgbClr val="FF3300"/>
                        </a:solidFill>
                        <a:miter lim="800000"/>
                        <a:headEnd/>
                        <a:tailEnd/>
                      </a:ln>
                    </p:spPr>
                  </p:pic>
                </p:oleObj>
              </mc:Fallback>
            </mc:AlternateContent>
          </a:graphicData>
        </a:graphic>
      </p:graphicFrame>
      <p:sp>
        <p:nvSpPr>
          <p:cNvPr id="188423" name="Rectangle 7"/>
          <p:cNvSpPr>
            <a:spLocks noChangeArrowheads="1"/>
          </p:cNvSpPr>
          <p:nvPr/>
        </p:nvSpPr>
        <p:spPr bwMode="auto">
          <a:xfrm>
            <a:off x="287338" y="4113213"/>
            <a:ext cx="8856662" cy="2143125"/>
          </a:xfrm>
          <a:prstGeom prst="rect">
            <a:avLst/>
          </a:prstGeom>
          <a:noFill/>
          <a:ln w="9525">
            <a:noFill/>
            <a:miter lim="800000"/>
            <a:headEnd/>
            <a:tailEnd/>
          </a:ln>
          <a:effectLst/>
        </p:spPr>
        <p:txBody>
          <a:bodyPr>
            <a:spAutoFit/>
          </a:bodyPr>
          <a:lstStyle/>
          <a:p>
            <a:pPr algn="just">
              <a:lnSpc>
                <a:spcPct val="110000"/>
              </a:lnSpc>
              <a:spcBef>
                <a:spcPct val="20000"/>
              </a:spcBef>
              <a:buFont typeface="Wingdings" pitchFamily="2" charset="2"/>
              <a:buChar char="l"/>
            </a:pPr>
            <a:r>
              <a:rPr kumimoji="1" lang="zh-CN" altLang="en-US" sz="2800" b="1">
                <a:solidFill>
                  <a:srgbClr val="0000FF"/>
                </a:solidFill>
                <a:latin typeface="黑体" pitchFamily="2" charset="-122"/>
                <a:ea typeface="黑体" pitchFamily="2" charset="-122"/>
              </a:rPr>
              <a:t>洛伦兹力的方向：</a:t>
            </a:r>
            <a:r>
              <a:rPr kumimoji="1" lang="zh-CN" altLang="en-US" sz="2800" b="1">
                <a:latin typeface="Times New Roman" pitchFamily="18" charset="0"/>
              </a:rPr>
              <a:t>右手螺旋法则</a:t>
            </a:r>
            <a:endParaRPr kumimoji="1" lang="zh-CN" altLang="en-US" sz="2800" b="1">
              <a:solidFill>
                <a:schemeClr val="accent2"/>
              </a:solidFill>
              <a:latin typeface="黑体" pitchFamily="2" charset="-122"/>
              <a:ea typeface="黑体" pitchFamily="2" charset="-122"/>
            </a:endParaRPr>
          </a:p>
          <a:p>
            <a:pPr lvl="1" algn="just">
              <a:lnSpc>
                <a:spcPct val="110000"/>
              </a:lnSpc>
              <a:spcBef>
                <a:spcPct val="20000"/>
              </a:spcBef>
              <a:buFontTx/>
              <a:buChar char="•"/>
            </a:pPr>
            <a:r>
              <a:rPr kumimoji="1" lang="zh-CN" altLang="en-US" sz="2800" b="1">
                <a:solidFill>
                  <a:srgbClr val="0000FF"/>
                </a:solidFill>
                <a:latin typeface="黑体" pitchFamily="2" charset="-122"/>
                <a:ea typeface="黑体" pitchFamily="2" charset="-122"/>
              </a:rPr>
              <a:t> </a:t>
            </a:r>
            <a:r>
              <a:rPr kumimoji="1" lang="en-US" altLang="zh-CN" sz="2800" b="1" i="1">
                <a:solidFill>
                  <a:srgbClr val="0000FF"/>
                </a:solidFill>
                <a:latin typeface="Times New Roman" pitchFamily="18" charset="0"/>
                <a:ea typeface="黑体" pitchFamily="2" charset="-122"/>
              </a:rPr>
              <a:t>F</a:t>
            </a:r>
            <a:r>
              <a:rPr kumimoji="1" lang="zh-CN" altLang="en-US" sz="2800" b="1">
                <a:solidFill>
                  <a:srgbClr val="0000FF"/>
                </a:solidFill>
                <a:latin typeface="Times New Roman" pitchFamily="18" charset="0"/>
                <a:ea typeface="黑体" pitchFamily="2" charset="-122"/>
              </a:rPr>
              <a:t>垂直于</a:t>
            </a:r>
            <a:r>
              <a:rPr kumimoji="1" lang="en-US" altLang="zh-CN" sz="2800" b="1" i="1">
                <a:solidFill>
                  <a:srgbClr val="0000FF"/>
                </a:solidFill>
                <a:latin typeface="Times New Roman" pitchFamily="18" charset="0"/>
                <a:ea typeface="黑体" pitchFamily="2" charset="-122"/>
              </a:rPr>
              <a:t>v</a:t>
            </a:r>
            <a:r>
              <a:rPr kumimoji="1" lang="zh-CN" altLang="en-US" sz="2800" b="1">
                <a:solidFill>
                  <a:srgbClr val="0000FF"/>
                </a:solidFill>
                <a:latin typeface="Times New Roman" pitchFamily="18" charset="0"/>
                <a:ea typeface="黑体" pitchFamily="2" charset="-122"/>
              </a:rPr>
              <a:t>和</a:t>
            </a:r>
            <a:r>
              <a:rPr kumimoji="1" lang="en-US" altLang="zh-CN" sz="2800" b="1" i="1">
                <a:solidFill>
                  <a:srgbClr val="0000FF"/>
                </a:solidFill>
                <a:latin typeface="Times New Roman" pitchFamily="18" charset="0"/>
                <a:ea typeface="黑体" pitchFamily="2" charset="-122"/>
              </a:rPr>
              <a:t>B</a:t>
            </a:r>
            <a:r>
              <a:rPr kumimoji="1" lang="zh-CN" altLang="en-US" sz="2800" b="1">
                <a:solidFill>
                  <a:srgbClr val="0000FF"/>
                </a:solidFill>
                <a:latin typeface="Times New Roman" pitchFamily="18" charset="0"/>
                <a:ea typeface="黑体" pitchFamily="2" charset="-122"/>
              </a:rPr>
              <a:t>所决定的平面</a:t>
            </a:r>
          </a:p>
          <a:p>
            <a:pPr lvl="1" algn="just">
              <a:lnSpc>
                <a:spcPct val="110000"/>
              </a:lnSpc>
              <a:spcBef>
                <a:spcPct val="20000"/>
              </a:spcBef>
              <a:buFontTx/>
              <a:buChar char="•"/>
            </a:pPr>
            <a:r>
              <a:rPr kumimoji="1" lang="zh-CN" altLang="en-US" sz="2800" b="1">
                <a:latin typeface="Times New Roman" pitchFamily="18" charset="0"/>
              </a:rPr>
              <a:t>  指向判定：右手四指由</a:t>
            </a:r>
            <a:r>
              <a:rPr kumimoji="1" lang="en-US" altLang="zh-CN" sz="2800" b="1" i="1">
                <a:solidFill>
                  <a:srgbClr val="0000FF"/>
                </a:solidFill>
                <a:latin typeface="Times New Roman" pitchFamily="18" charset="0"/>
                <a:ea typeface="黑体" pitchFamily="2" charset="-122"/>
              </a:rPr>
              <a:t>v</a:t>
            </a:r>
            <a:r>
              <a:rPr kumimoji="1" lang="zh-CN" altLang="en-US" sz="2800" b="1">
                <a:solidFill>
                  <a:srgbClr val="0000FF"/>
                </a:solidFill>
                <a:latin typeface="Times New Roman" pitchFamily="18" charset="0"/>
                <a:ea typeface="黑体" pitchFamily="2" charset="-122"/>
              </a:rPr>
              <a:t>经小于</a:t>
            </a:r>
            <a:r>
              <a:rPr kumimoji="1" lang="zh-CN" altLang="en-US" sz="2800" b="1">
                <a:solidFill>
                  <a:srgbClr val="0000FF"/>
                </a:solidFill>
                <a:latin typeface="Times New Roman" pitchFamily="18" charset="0"/>
                <a:ea typeface="黑体" pitchFamily="2" charset="-122"/>
                <a:sym typeface="Symbol" pitchFamily="18" charset="2"/>
              </a:rPr>
              <a:t>的角度转向</a:t>
            </a:r>
            <a:r>
              <a:rPr kumimoji="1" lang="en-US" altLang="zh-CN" sz="2800" b="1" i="1">
                <a:solidFill>
                  <a:srgbClr val="0000FF"/>
                </a:solidFill>
                <a:latin typeface="Times New Roman" pitchFamily="18" charset="0"/>
                <a:ea typeface="黑体" pitchFamily="2" charset="-122"/>
                <a:sym typeface="Symbol" pitchFamily="18" charset="2"/>
              </a:rPr>
              <a:t>B</a:t>
            </a:r>
            <a:r>
              <a:rPr kumimoji="1" lang="zh-CN" altLang="en-US" sz="2800" b="1">
                <a:latin typeface="Times New Roman" pitchFamily="18" charset="0"/>
                <a:sym typeface="Symbol" pitchFamily="18" charset="2"/>
              </a:rPr>
              <a:t>时，拇指所指为</a:t>
            </a:r>
            <a:r>
              <a:rPr kumimoji="1" lang="zh-CN" altLang="en-US" sz="2800" b="1">
                <a:latin typeface="Times New Roman" pitchFamily="18" charset="0"/>
              </a:rPr>
              <a:t>洛伦兹力的方向。</a:t>
            </a:r>
            <a:r>
              <a:rPr kumimoji="1" lang="en-US" altLang="zh-CN" sz="2800" b="1">
                <a:solidFill>
                  <a:srgbClr val="0000FF"/>
                </a:solidFill>
                <a:latin typeface="Times New Roman" pitchFamily="18" charset="0"/>
              </a:rPr>
              <a:t>(</a:t>
            </a:r>
            <a:r>
              <a:rPr kumimoji="1" lang="zh-CN" altLang="en-US" sz="2800" b="1">
                <a:solidFill>
                  <a:srgbClr val="0000FF"/>
                </a:solidFill>
                <a:latin typeface="Times New Roman" pitchFamily="18" charset="0"/>
                <a:ea typeface="黑体" pitchFamily="2" charset="-122"/>
              </a:rPr>
              <a:t>负电荷与之相反</a:t>
            </a:r>
            <a:r>
              <a:rPr kumimoji="1" lang="zh-CN" altLang="en-US" sz="2800" b="1">
                <a:solidFill>
                  <a:srgbClr val="0000FF"/>
                </a:solidFill>
                <a:latin typeface="Times New Roman" pitchFamily="18" charset="0"/>
              </a:rPr>
              <a:t>）</a:t>
            </a:r>
          </a:p>
        </p:txBody>
      </p:sp>
      <p:sp>
        <p:nvSpPr>
          <p:cNvPr id="188424" name="AutoShape 8"/>
          <p:cNvSpPr>
            <a:spLocks noChangeArrowheads="1"/>
          </p:cNvSpPr>
          <p:nvPr/>
        </p:nvSpPr>
        <p:spPr bwMode="auto">
          <a:xfrm>
            <a:off x="5821363" y="2473325"/>
            <a:ext cx="1697037" cy="784225"/>
          </a:xfrm>
          <a:prstGeom prst="parallelogram">
            <a:avLst>
              <a:gd name="adj" fmla="val 96176"/>
            </a:avLst>
          </a:prstGeom>
          <a:solidFill>
            <a:srgbClr val="C0C0C0"/>
          </a:solidFill>
          <a:ln w="9525">
            <a:solidFill>
              <a:srgbClr val="000000"/>
            </a:solidFill>
            <a:miter lim="800000"/>
            <a:headEnd/>
            <a:tailEnd/>
          </a:ln>
        </p:spPr>
        <p:txBody>
          <a:bodyPr/>
          <a:lstStyle/>
          <a:p>
            <a:endParaRPr lang="zh-CN" altLang="en-US"/>
          </a:p>
        </p:txBody>
      </p:sp>
      <p:sp>
        <p:nvSpPr>
          <p:cNvPr id="188425" name="AutoShape 9"/>
          <p:cNvSpPr>
            <a:spLocks noChangeArrowheads="1"/>
          </p:cNvSpPr>
          <p:nvPr/>
        </p:nvSpPr>
        <p:spPr bwMode="auto">
          <a:xfrm>
            <a:off x="6764338" y="2473325"/>
            <a:ext cx="1697037" cy="784225"/>
          </a:xfrm>
          <a:prstGeom prst="parallelogram">
            <a:avLst>
              <a:gd name="adj" fmla="val 96176"/>
            </a:avLst>
          </a:prstGeom>
          <a:solidFill>
            <a:srgbClr val="C0C0C0"/>
          </a:solidFill>
          <a:ln w="9525">
            <a:solidFill>
              <a:srgbClr val="000000"/>
            </a:solidFill>
            <a:miter lim="800000"/>
            <a:headEnd/>
            <a:tailEnd/>
          </a:ln>
        </p:spPr>
        <p:txBody>
          <a:bodyPr/>
          <a:lstStyle/>
          <a:p>
            <a:endParaRPr lang="zh-CN" altLang="en-US"/>
          </a:p>
        </p:txBody>
      </p:sp>
      <p:sp>
        <p:nvSpPr>
          <p:cNvPr id="188426" name="Line 10"/>
          <p:cNvSpPr>
            <a:spLocks noChangeShapeType="1"/>
          </p:cNvSpPr>
          <p:nvPr/>
        </p:nvSpPr>
        <p:spPr bwMode="auto">
          <a:xfrm>
            <a:off x="6764338" y="3257550"/>
            <a:ext cx="754062" cy="0"/>
          </a:xfrm>
          <a:prstGeom prst="line">
            <a:avLst/>
          </a:prstGeom>
          <a:noFill/>
          <a:ln w="38100">
            <a:solidFill>
              <a:srgbClr val="990000"/>
            </a:solidFill>
            <a:round/>
            <a:headEnd/>
            <a:tailEnd type="stealth" w="med" len="med"/>
          </a:ln>
        </p:spPr>
        <p:txBody>
          <a:bodyPr/>
          <a:lstStyle/>
          <a:p>
            <a:endParaRPr lang="zh-CN" altLang="en-US"/>
          </a:p>
        </p:txBody>
      </p:sp>
      <p:sp>
        <p:nvSpPr>
          <p:cNvPr id="188427" name="Text Box 11"/>
          <p:cNvSpPr txBox="1">
            <a:spLocks noChangeArrowheads="1"/>
          </p:cNvSpPr>
          <p:nvPr/>
        </p:nvSpPr>
        <p:spPr bwMode="auto">
          <a:xfrm>
            <a:off x="6575425" y="3257550"/>
            <a:ext cx="188913" cy="314325"/>
          </a:xfrm>
          <a:prstGeom prst="rect">
            <a:avLst/>
          </a:prstGeom>
          <a:noFill/>
          <a:ln w="9525">
            <a:noFill/>
            <a:miter lim="800000"/>
            <a:headEnd/>
            <a:tailEnd/>
          </a:ln>
        </p:spPr>
        <p:txBody>
          <a:bodyPr lIns="0" tIns="0" rIns="0" bIns="0"/>
          <a:lstStyle/>
          <a:p>
            <a:pPr algn="just"/>
            <a:r>
              <a:rPr kumimoji="1" lang="en-US" altLang="zh-CN" sz="2000" b="1">
                <a:latin typeface="Times New Roman" pitchFamily="18" charset="0"/>
              </a:rPr>
              <a:t>q</a:t>
            </a:r>
          </a:p>
        </p:txBody>
      </p:sp>
      <p:sp>
        <p:nvSpPr>
          <p:cNvPr id="188428" name="Text Box 12"/>
          <p:cNvSpPr txBox="1">
            <a:spLocks noChangeArrowheads="1"/>
          </p:cNvSpPr>
          <p:nvPr/>
        </p:nvSpPr>
        <p:spPr bwMode="auto">
          <a:xfrm>
            <a:off x="7092950" y="3367088"/>
            <a:ext cx="1382713" cy="314325"/>
          </a:xfrm>
          <a:prstGeom prst="rect">
            <a:avLst/>
          </a:prstGeom>
          <a:noFill/>
          <a:ln w="9525">
            <a:noFill/>
            <a:miter lim="800000"/>
            <a:headEnd/>
            <a:tailEnd/>
          </a:ln>
        </p:spPr>
        <p:txBody>
          <a:bodyPr lIns="0" tIns="0" rIns="0" bIns="0"/>
          <a:lstStyle/>
          <a:p>
            <a:pPr algn="just"/>
            <a:r>
              <a:rPr kumimoji="1" lang="en-US" altLang="zh-CN" sz="2000" b="1">
                <a:latin typeface="Times New Roman" pitchFamily="18" charset="0"/>
              </a:rPr>
              <a:t>F</a:t>
            </a:r>
            <a:r>
              <a:rPr kumimoji="1" lang="zh-CN" altLang="en-US" sz="2000" b="1" i="1">
                <a:latin typeface="Times New Roman" pitchFamily="18" charset="0"/>
              </a:rPr>
              <a:t>（</a:t>
            </a:r>
            <a:r>
              <a:rPr kumimoji="1" lang="en-US" altLang="zh-CN" sz="2000" b="1">
                <a:latin typeface="Times New Roman" pitchFamily="18" charset="0"/>
              </a:rPr>
              <a:t>q</a:t>
            </a:r>
            <a:r>
              <a:rPr kumimoji="1" lang="en-US" altLang="zh-CN" sz="2000" b="1" i="1">
                <a:latin typeface="Times New Roman" pitchFamily="18" charset="0"/>
              </a:rPr>
              <a:t>&gt;0</a:t>
            </a:r>
            <a:r>
              <a:rPr kumimoji="1" lang="zh-CN" altLang="en-US" sz="2000" b="1" i="1">
                <a:latin typeface="Times New Roman" pitchFamily="18" charset="0"/>
              </a:rPr>
              <a:t>）</a:t>
            </a:r>
            <a:endParaRPr kumimoji="1" lang="zh-CN" altLang="en-US" sz="2000" b="1">
              <a:latin typeface="Times New Roman" pitchFamily="18" charset="0"/>
            </a:endParaRPr>
          </a:p>
        </p:txBody>
      </p:sp>
      <p:sp>
        <p:nvSpPr>
          <p:cNvPr id="188429" name="Text Box 13"/>
          <p:cNvSpPr txBox="1">
            <a:spLocks noChangeArrowheads="1"/>
          </p:cNvSpPr>
          <p:nvPr/>
        </p:nvSpPr>
        <p:spPr bwMode="auto">
          <a:xfrm>
            <a:off x="6388100" y="2630488"/>
            <a:ext cx="376238" cy="314325"/>
          </a:xfrm>
          <a:prstGeom prst="rect">
            <a:avLst/>
          </a:prstGeom>
          <a:noFill/>
          <a:ln w="9525">
            <a:noFill/>
            <a:miter lim="800000"/>
            <a:headEnd/>
            <a:tailEnd/>
          </a:ln>
        </p:spPr>
        <p:txBody>
          <a:bodyPr lIns="0" tIns="0" rIns="0" bIns="0"/>
          <a:lstStyle/>
          <a:p>
            <a:pPr algn="just"/>
            <a:r>
              <a:rPr kumimoji="1" lang="en-US" altLang="zh-CN" sz="2000" b="1">
                <a:latin typeface="Times New Roman" pitchFamily="18" charset="0"/>
              </a:rPr>
              <a:t>B</a:t>
            </a:r>
          </a:p>
        </p:txBody>
      </p:sp>
      <p:sp>
        <p:nvSpPr>
          <p:cNvPr id="188430" name="Text Box 14"/>
          <p:cNvSpPr txBox="1">
            <a:spLocks noChangeArrowheads="1"/>
          </p:cNvSpPr>
          <p:nvPr/>
        </p:nvSpPr>
        <p:spPr bwMode="auto">
          <a:xfrm>
            <a:off x="5192713" y="3979863"/>
            <a:ext cx="3016250" cy="314325"/>
          </a:xfrm>
          <a:prstGeom prst="rect">
            <a:avLst/>
          </a:prstGeom>
          <a:noFill/>
          <a:ln w="9525">
            <a:noFill/>
            <a:miter lim="800000"/>
            <a:headEnd/>
            <a:tailEnd/>
          </a:ln>
        </p:spPr>
        <p:txBody>
          <a:bodyPr lIns="0" tIns="0" rIns="0" bIns="0"/>
          <a:lstStyle/>
          <a:p>
            <a:pPr algn="just"/>
            <a:endParaRPr kumimoji="1" lang="zh-CN" altLang="zh-CN" sz="2000" b="1">
              <a:latin typeface="Times New Roman" pitchFamily="18" charset="0"/>
            </a:endParaRPr>
          </a:p>
        </p:txBody>
      </p:sp>
      <p:sp>
        <p:nvSpPr>
          <p:cNvPr id="188431" name="Line 15"/>
          <p:cNvSpPr>
            <a:spLocks noChangeShapeType="1"/>
          </p:cNvSpPr>
          <p:nvPr/>
        </p:nvSpPr>
        <p:spPr bwMode="auto">
          <a:xfrm flipH="1">
            <a:off x="6010275" y="3257550"/>
            <a:ext cx="754063" cy="0"/>
          </a:xfrm>
          <a:prstGeom prst="line">
            <a:avLst/>
          </a:prstGeom>
          <a:noFill/>
          <a:ln w="38100">
            <a:solidFill>
              <a:srgbClr val="990000"/>
            </a:solidFill>
            <a:round/>
            <a:headEnd/>
            <a:tailEnd type="stealth" w="med" len="med"/>
          </a:ln>
        </p:spPr>
        <p:txBody>
          <a:bodyPr/>
          <a:lstStyle/>
          <a:p>
            <a:endParaRPr lang="zh-CN" altLang="en-US"/>
          </a:p>
        </p:txBody>
      </p:sp>
      <p:sp>
        <p:nvSpPr>
          <p:cNvPr id="188432" name="Text Box 16"/>
          <p:cNvSpPr txBox="1">
            <a:spLocks noChangeArrowheads="1"/>
          </p:cNvSpPr>
          <p:nvPr/>
        </p:nvSpPr>
        <p:spPr bwMode="auto">
          <a:xfrm>
            <a:off x="5256213" y="3392488"/>
            <a:ext cx="1116012" cy="314325"/>
          </a:xfrm>
          <a:prstGeom prst="rect">
            <a:avLst/>
          </a:prstGeom>
          <a:noFill/>
          <a:ln w="9525">
            <a:noFill/>
            <a:miter lim="800000"/>
            <a:headEnd/>
            <a:tailEnd/>
          </a:ln>
        </p:spPr>
        <p:txBody>
          <a:bodyPr lIns="0" tIns="0" rIns="0" bIns="0"/>
          <a:lstStyle/>
          <a:p>
            <a:pPr algn="just"/>
            <a:r>
              <a:rPr kumimoji="1" lang="zh-CN" altLang="en-US" sz="2000" b="1" i="1">
                <a:latin typeface="Times New Roman" pitchFamily="18" charset="0"/>
              </a:rPr>
              <a:t>（</a:t>
            </a:r>
            <a:r>
              <a:rPr kumimoji="1" lang="en-US" altLang="zh-CN" sz="2000" b="1">
                <a:latin typeface="Times New Roman" pitchFamily="18" charset="0"/>
              </a:rPr>
              <a:t>q</a:t>
            </a:r>
            <a:r>
              <a:rPr kumimoji="1" lang="en-US" altLang="zh-CN" sz="2000" b="1" i="1">
                <a:latin typeface="Times New Roman" pitchFamily="18" charset="0"/>
              </a:rPr>
              <a:t>&lt;0</a:t>
            </a:r>
            <a:r>
              <a:rPr kumimoji="1" lang="zh-CN" altLang="en-US" sz="2000" b="1" i="1">
                <a:latin typeface="Times New Roman" pitchFamily="18" charset="0"/>
              </a:rPr>
              <a:t>）</a:t>
            </a:r>
            <a:r>
              <a:rPr kumimoji="1" lang="zh-CN" altLang="en-US" sz="1000">
                <a:latin typeface="Times New Roman" pitchFamily="18" charset="0"/>
              </a:rPr>
              <a:t> </a:t>
            </a:r>
            <a:r>
              <a:rPr kumimoji="1" lang="en-US" altLang="zh-CN" sz="2000" b="1">
                <a:latin typeface="Times New Roman" pitchFamily="18" charset="0"/>
              </a:rPr>
              <a:t>F</a:t>
            </a:r>
          </a:p>
        </p:txBody>
      </p:sp>
      <p:sp>
        <p:nvSpPr>
          <p:cNvPr id="188433" name="AutoShape 17"/>
          <p:cNvSpPr>
            <a:spLocks noChangeArrowheads="1"/>
          </p:cNvSpPr>
          <p:nvPr/>
        </p:nvSpPr>
        <p:spPr bwMode="auto">
          <a:xfrm rot="16200000" flipH="1">
            <a:off x="6361113" y="2106613"/>
            <a:ext cx="1566862" cy="754062"/>
          </a:xfrm>
          <a:prstGeom prst="parallelogram">
            <a:avLst>
              <a:gd name="adj" fmla="val 100961"/>
            </a:avLst>
          </a:prstGeom>
          <a:solidFill>
            <a:srgbClr val="FFFFFF"/>
          </a:solidFill>
          <a:ln w="9525">
            <a:noFill/>
            <a:miter lim="800000"/>
            <a:headEnd/>
            <a:tailEnd/>
          </a:ln>
        </p:spPr>
        <p:txBody>
          <a:bodyPr/>
          <a:lstStyle/>
          <a:p>
            <a:endParaRPr lang="zh-CN" altLang="en-US"/>
          </a:p>
        </p:txBody>
      </p:sp>
      <p:sp>
        <p:nvSpPr>
          <p:cNvPr id="188434" name="AutoShape 18"/>
          <p:cNvSpPr>
            <a:spLocks noChangeArrowheads="1"/>
          </p:cNvSpPr>
          <p:nvPr/>
        </p:nvSpPr>
        <p:spPr bwMode="auto">
          <a:xfrm>
            <a:off x="6669088" y="3141663"/>
            <a:ext cx="188912" cy="157162"/>
          </a:xfrm>
          <a:prstGeom prst="flowChartOr">
            <a:avLst/>
          </a:prstGeom>
          <a:solidFill>
            <a:srgbClr val="FFFFFF"/>
          </a:solidFill>
          <a:ln w="38100">
            <a:solidFill>
              <a:srgbClr val="0000FF"/>
            </a:solidFill>
            <a:round/>
            <a:headEnd/>
            <a:tailEnd/>
          </a:ln>
        </p:spPr>
        <p:txBody>
          <a:bodyPr/>
          <a:lstStyle/>
          <a:p>
            <a:endParaRPr lang="zh-CN" altLang="en-US"/>
          </a:p>
        </p:txBody>
      </p:sp>
      <p:sp>
        <p:nvSpPr>
          <p:cNvPr id="188435" name="Freeform 19"/>
          <p:cNvSpPr>
            <a:spLocks/>
          </p:cNvSpPr>
          <p:nvPr/>
        </p:nvSpPr>
        <p:spPr bwMode="auto">
          <a:xfrm>
            <a:off x="6764338" y="2432050"/>
            <a:ext cx="346075" cy="825500"/>
          </a:xfrm>
          <a:custGeom>
            <a:avLst/>
            <a:gdLst/>
            <a:ahLst/>
            <a:cxnLst>
              <a:cxn ang="0">
                <a:pos x="0" y="822"/>
              </a:cxn>
              <a:cxn ang="0">
                <a:pos x="330" y="0"/>
              </a:cxn>
            </a:cxnLst>
            <a:rect l="0" t="0" r="r" b="b"/>
            <a:pathLst>
              <a:path w="330" h="822">
                <a:moveTo>
                  <a:pt x="0" y="822"/>
                </a:moveTo>
                <a:lnTo>
                  <a:pt x="330" y="0"/>
                </a:lnTo>
              </a:path>
            </a:pathLst>
          </a:custGeom>
          <a:noFill/>
          <a:ln w="38100" cmpd="sng">
            <a:solidFill>
              <a:srgbClr val="000000"/>
            </a:solidFill>
            <a:round/>
            <a:headEnd type="none" w="med" len="med"/>
            <a:tailEnd type="stealth" w="med" len="med"/>
          </a:ln>
        </p:spPr>
        <p:txBody>
          <a:bodyPr/>
          <a:lstStyle/>
          <a:p>
            <a:endParaRPr lang="zh-CN" altLang="en-US"/>
          </a:p>
        </p:txBody>
      </p:sp>
      <p:sp>
        <p:nvSpPr>
          <p:cNvPr id="188436" name="Text Box 20"/>
          <p:cNvSpPr txBox="1">
            <a:spLocks noChangeArrowheads="1"/>
          </p:cNvSpPr>
          <p:nvPr/>
        </p:nvSpPr>
        <p:spPr bwMode="auto">
          <a:xfrm>
            <a:off x="6953250" y="2160588"/>
            <a:ext cx="376238" cy="312737"/>
          </a:xfrm>
          <a:prstGeom prst="rect">
            <a:avLst/>
          </a:prstGeom>
          <a:noFill/>
          <a:ln w="9525">
            <a:noFill/>
            <a:miter lim="800000"/>
            <a:headEnd/>
            <a:tailEnd/>
          </a:ln>
        </p:spPr>
        <p:txBody>
          <a:bodyPr lIns="0" tIns="0" rIns="0" bIns="0"/>
          <a:lstStyle/>
          <a:p>
            <a:pPr algn="just"/>
            <a:r>
              <a:rPr kumimoji="1" lang="en-US" altLang="zh-CN" sz="2000" b="1">
                <a:latin typeface="Times New Roman" pitchFamily="18" charset="0"/>
              </a:rPr>
              <a:t>v</a:t>
            </a:r>
          </a:p>
        </p:txBody>
      </p:sp>
      <p:sp>
        <p:nvSpPr>
          <p:cNvPr id="188437" name="Text Box 21"/>
          <p:cNvSpPr txBox="1">
            <a:spLocks noChangeArrowheads="1"/>
          </p:cNvSpPr>
          <p:nvPr/>
        </p:nvSpPr>
        <p:spPr bwMode="auto">
          <a:xfrm>
            <a:off x="6769100" y="2384425"/>
            <a:ext cx="188913" cy="314325"/>
          </a:xfrm>
          <a:prstGeom prst="rect">
            <a:avLst/>
          </a:prstGeom>
          <a:noFill/>
          <a:ln w="9525">
            <a:noFill/>
            <a:miter lim="800000"/>
            <a:headEnd/>
            <a:tailEnd/>
          </a:ln>
        </p:spPr>
        <p:txBody>
          <a:bodyPr lIns="0" tIns="0" rIns="0" bIns="0"/>
          <a:lstStyle/>
          <a:p>
            <a:pPr algn="just"/>
            <a:r>
              <a:rPr kumimoji="1" lang="en-US" altLang="zh-CN" sz="2000" b="1">
                <a:latin typeface="Times New Roman" pitchFamily="18" charset="0"/>
                <a:sym typeface="Symbol" pitchFamily="18" charset="2"/>
              </a:rPr>
              <a:t> </a:t>
            </a:r>
            <a:endParaRPr kumimoji="1" lang="en-US" altLang="zh-CN" sz="2000" b="1">
              <a:latin typeface="Times New Roman" pitchFamily="18" charset="0"/>
            </a:endParaRPr>
          </a:p>
        </p:txBody>
      </p:sp>
      <p:sp>
        <p:nvSpPr>
          <p:cNvPr id="188438" name="Line 22"/>
          <p:cNvSpPr>
            <a:spLocks noChangeShapeType="1"/>
          </p:cNvSpPr>
          <p:nvPr/>
        </p:nvSpPr>
        <p:spPr bwMode="auto">
          <a:xfrm flipV="1">
            <a:off x="6764338" y="2317750"/>
            <a:ext cx="0" cy="939800"/>
          </a:xfrm>
          <a:prstGeom prst="line">
            <a:avLst/>
          </a:prstGeom>
          <a:noFill/>
          <a:ln w="38100">
            <a:solidFill>
              <a:srgbClr val="000000"/>
            </a:solidFill>
            <a:round/>
            <a:headEnd/>
            <a:tailEnd type="stealth" w="med" len="med"/>
          </a:ln>
        </p:spPr>
        <p:txBody>
          <a:bodyPr/>
          <a:lstStyle/>
          <a:p>
            <a:endParaRPr lang="zh-CN" altLang="en-US"/>
          </a:p>
        </p:txBody>
      </p:sp>
      <p:grpSp>
        <p:nvGrpSpPr>
          <p:cNvPr id="2" name="Group 23"/>
          <p:cNvGrpSpPr>
            <a:grpSpLocks/>
          </p:cNvGrpSpPr>
          <p:nvPr/>
        </p:nvGrpSpPr>
        <p:grpSpPr bwMode="auto">
          <a:xfrm>
            <a:off x="6764338" y="1376363"/>
            <a:ext cx="754062" cy="1881187"/>
            <a:chOff x="7920" y="10800"/>
            <a:chExt cx="720" cy="1872"/>
          </a:xfrm>
        </p:grpSpPr>
        <p:grpSp>
          <p:nvGrpSpPr>
            <p:cNvPr id="3" name="Group 24"/>
            <p:cNvGrpSpPr>
              <a:grpSpLocks/>
            </p:cNvGrpSpPr>
            <p:nvPr/>
          </p:nvGrpSpPr>
          <p:grpSpPr bwMode="auto">
            <a:xfrm>
              <a:off x="7920" y="10800"/>
              <a:ext cx="720" cy="1872"/>
              <a:chOff x="7920" y="10800"/>
              <a:chExt cx="720" cy="1872"/>
            </a:xfrm>
          </p:grpSpPr>
          <p:sp>
            <p:nvSpPr>
              <p:cNvPr id="188441" name="Line 25"/>
              <p:cNvSpPr>
                <a:spLocks noChangeShapeType="1"/>
              </p:cNvSpPr>
              <p:nvPr/>
            </p:nvSpPr>
            <p:spPr bwMode="auto">
              <a:xfrm>
                <a:off x="7920" y="11580"/>
                <a:ext cx="0" cy="1092"/>
              </a:xfrm>
              <a:prstGeom prst="line">
                <a:avLst/>
              </a:prstGeom>
              <a:noFill/>
              <a:ln w="9525">
                <a:solidFill>
                  <a:srgbClr val="000000"/>
                </a:solidFill>
                <a:round/>
                <a:headEnd/>
                <a:tailEnd/>
              </a:ln>
            </p:spPr>
            <p:txBody>
              <a:bodyPr/>
              <a:lstStyle/>
              <a:p>
                <a:endParaRPr lang="zh-CN" altLang="en-US"/>
              </a:p>
            </p:txBody>
          </p:sp>
          <p:sp>
            <p:nvSpPr>
              <p:cNvPr id="188442" name="Line 26"/>
              <p:cNvSpPr>
                <a:spLocks noChangeShapeType="1"/>
              </p:cNvSpPr>
              <p:nvPr/>
            </p:nvSpPr>
            <p:spPr bwMode="auto">
              <a:xfrm>
                <a:off x="8640" y="10800"/>
                <a:ext cx="0" cy="1092"/>
              </a:xfrm>
              <a:prstGeom prst="line">
                <a:avLst/>
              </a:prstGeom>
              <a:noFill/>
              <a:ln w="9525">
                <a:solidFill>
                  <a:srgbClr val="000000"/>
                </a:solidFill>
                <a:round/>
                <a:headEnd/>
                <a:tailEnd/>
              </a:ln>
            </p:spPr>
            <p:txBody>
              <a:bodyPr/>
              <a:lstStyle/>
              <a:p>
                <a:endParaRPr lang="zh-CN" altLang="en-US"/>
              </a:p>
            </p:txBody>
          </p:sp>
          <p:sp>
            <p:nvSpPr>
              <p:cNvPr id="188443" name="Line 27"/>
              <p:cNvSpPr>
                <a:spLocks noChangeShapeType="1"/>
              </p:cNvSpPr>
              <p:nvPr/>
            </p:nvSpPr>
            <p:spPr bwMode="auto">
              <a:xfrm flipV="1">
                <a:off x="7920" y="10800"/>
                <a:ext cx="720" cy="780"/>
              </a:xfrm>
              <a:prstGeom prst="line">
                <a:avLst/>
              </a:prstGeom>
              <a:noFill/>
              <a:ln w="9525">
                <a:solidFill>
                  <a:srgbClr val="000000"/>
                </a:solidFill>
                <a:round/>
                <a:headEnd/>
                <a:tailEnd/>
              </a:ln>
            </p:spPr>
            <p:txBody>
              <a:bodyPr/>
              <a:lstStyle/>
              <a:p>
                <a:endParaRPr lang="zh-CN" altLang="en-US"/>
              </a:p>
            </p:txBody>
          </p:sp>
        </p:grpSp>
        <p:sp>
          <p:nvSpPr>
            <p:cNvPr id="188444" name="Line 28"/>
            <p:cNvSpPr>
              <a:spLocks noChangeShapeType="1"/>
            </p:cNvSpPr>
            <p:nvPr/>
          </p:nvSpPr>
          <p:spPr bwMode="auto">
            <a:xfrm flipV="1">
              <a:off x="7920" y="11892"/>
              <a:ext cx="720" cy="780"/>
            </a:xfrm>
            <a:prstGeom prst="line">
              <a:avLst/>
            </a:prstGeom>
            <a:noFill/>
            <a:ln w="9525">
              <a:solidFill>
                <a:srgbClr val="000000"/>
              </a:solidFill>
              <a:round/>
              <a:headEnd/>
              <a:tailEnd/>
            </a:ln>
          </p:spPr>
          <p:txBody>
            <a:bodyPr/>
            <a:lstStyle/>
            <a:p>
              <a:endParaRPr lang="zh-CN" altLang="en-US"/>
            </a:p>
          </p:txBody>
        </p:sp>
      </p:grpSp>
      <p:sp>
        <p:nvSpPr>
          <p:cNvPr id="188445" name="Line 29"/>
          <p:cNvSpPr>
            <a:spLocks noChangeShapeType="1"/>
          </p:cNvSpPr>
          <p:nvPr/>
        </p:nvSpPr>
        <p:spPr bwMode="auto">
          <a:xfrm flipH="1" flipV="1">
            <a:off x="6769100" y="2671763"/>
            <a:ext cx="0" cy="576262"/>
          </a:xfrm>
          <a:prstGeom prst="line">
            <a:avLst/>
          </a:prstGeom>
          <a:noFill/>
          <a:ln w="38100">
            <a:solidFill>
              <a:srgbClr val="0000FF"/>
            </a:solidFill>
            <a:round/>
            <a:headEnd/>
            <a:tailEnd type="triangle" w="med" len="med"/>
          </a:ln>
          <a:effectLst/>
        </p:spPr>
        <p:txBody>
          <a:bodyPr/>
          <a:lstStyle/>
          <a:p>
            <a:endParaRPr lang="zh-CN" altLang="en-US"/>
          </a:p>
        </p:txBody>
      </p:sp>
      <p:sp>
        <p:nvSpPr>
          <p:cNvPr id="188446" name="Line 30"/>
          <p:cNvSpPr>
            <a:spLocks noChangeShapeType="1"/>
          </p:cNvSpPr>
          <p:nvPr/>
        </p:nvSpPr>
        <p:spPr bwMode="auto">
          <a:xfrm flipV="1">
            <a:off x="6840538" y="2816225"/>
            <a:ext cx="360362" cy="360363"/>
          </a:xfrm>
          <a:prstGeom prst="line">
            <a:avLst/>
          </a:prstGeom>
          <a:noFill/>
          <a:ln w="38100">
            <a:solidFill>
              <a:srgbClr val="0000FF"/>
            </a:solidFill>
            <a:round/>
            <a:headEnd/>
            <a:tailEnd type="triangle" w="med" len="med"/>
          </a:ln>
          <a:effectLst/>
        </p:spPr>
        <p:txBody>
          <a:bodyPr/>
          <a:lstStyle/>
          <a:p>
            <a:endParaRPr lang="zh-CN" altLang="en-US"/>
          </a:p>
        </p:txBody>
      </p:sp>
      <p:graphicFrame>
        <p:nvGraphicFramePr>
          <p:cNvPr id="188447" name="Object 31"/>
          <p:cNvGraphicFramePr>
            <a:graphicFrameLocks noChangeAspect="1"/>
          </p:cNvGraphicFramePr>
          <p:nvPr/>
        </p:nvGraphicFramePr>
        <p:xfrm>
          <a:off x="7704138" y="1952625"/>
          <a:ext cx="1008062" cy="428625"/>
        </p:xfrm>
        <a:graphic>
          <a:graphicData uri="http://schemas.openxmlformats.org/presentationml/2006/ole">
            <mc:AlternateContent xmlns:mc="http://schemas.openxmlformats.org/markup-compatibility/2006">
              <mc:Choice xmlns:v="urn:schemas-microsoft-com:vml" Requires="v">
                <p:oleObj spid="_x0000_s67591" name="公式" r:id="rId7" imgW="419040" imgH="177480" progId="Equation.3">
                  <p:embed/>
                </p:oleObj>
              </mc:Choice>
              <mc:Fallback>
                <p:oleObj name="公式" r:id="rId7" imgW="419040" imgH="177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4138" y="1952625"/>
                        <a:ext cx="1008062" cy="428625"/>
                      </a:xfrm>
                      <a:prstGeom prst="rect">
                        <a:avLst/>
                      </a:prstGeom>
                      <a:solidFill>
                        <a:srgbClr val="FFFF99"/>
                      </a:solidFill>
                      <a:ln w="9525">
                        <a:solidFill>
                          <a:srgbClr val="FF00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8418"/>
                                        </p:tgtEl>
                                        <p:attrNameLst>
                                          <p:attrName>style.visibility</p:attrName>
                                        </p:attrNameLst>
                                      </p:cBhvr>
                                      <p:to>
                                        <p:strVal val="visible"/>
                                      </p:to>
                                    </p:set>
                                    <p:animEffect transition="in" filter="blinds(horizontal)">
                                      <p:cBhvr>
                                        <p:cTn id="7" dur="500"/>
                                        <p:tgtEl>
                                          <p:spTgt spid="18841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8445"/>
                                        </p:tgtEl>
                                        <p:attrNameLst>
                                          <p:attrName>style.visibility</p:attrName>
                                        </p:attrNameLst>
                                      </p:cBhvr>
                                      <p:to>
                                        <p:strVal val="visible"/>
                                      </p:to>
                                    </p:set>
                                    <p:animEffect transition="in" filter="blinds(horizontal)">
                                      <p:cBhvr>
                                        <p:cTn id="12" dur="500"/>
                                        <p:tgtEl>
                                          <p:spTgt spid="18844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8446"/>
                                        </p:tgtEl>
                                        <p:attrNameLst>
                                          <p:attrName>style.visibility</p:attrName>
                                        </p:attrNameLst>
                                      </p:cBhvr>
                                      <p:to>
                                        <p:strVal val="visible"/>
                                      </p:to>
                                    </p:set>
                                    <p:animEffect transition="in" filter="blinds(horizontal)">
                                      <p:cBhvr>
                                        <p:cTn id="15" dur="500"/>
                                        <p:tgtEl>
                                          <p:spTgt spid="188446"/>
                                        </p:tgtEl>
                                      </p:cBhvr>
                                    </p:animEffect>
                                  </p:childTnLst>
                                </p:cTn>
                              </p:par>
                            </p:childTnLst>
                          </p:cTn>
                        </p:par>
                        <p:par>
                          <p:cTn id="16" fill="hold">
                            <p:stCondLst>
                              <p:cond delay="500"/>
                            </p:stCondLst>
                            <p:childTnLst>
                              <p:par>
                                <p:cTn id="17" presetID="3" presetClass="entr" presetSubtype="10" fill="hold" nodeType="afterEffect">
                                  <p:stCondLst>
                                    <p:cond delay="0"/>
                                  </p:stCondLst>
                                  <p:childTnLst>
                                    <p:set>
                                      <p:cBhvr>
                                        <p:cTn id="18" dur="1" fill="hold">
                                          <p:stCondLst>
                                            <p:cond delay="0"/>
                                          </p:stCondLst>
                                        </p:cTn>
                                        <p:tgtEl>
                                          <p:spTgt spid="188447"/>
                                        </p:tgtEl>
                                        <p:attrNameLst>
                                          <p:attrName>style.visibility</p:attrName>
                                        </p:attrNameLst>
                                      </p:cBhvr>
                                      <p:to>
                                        <p:strVal val="visible"/>
                                      </p:to>
                                    </p:set>
                                    <p:animEffect transition="in" filter="blinds(horizontal)">
                                      <p:cBhvr>
                                        <p:cTn id="19" dur="500"/>
                                        <p:tgtEl>
                                          <p:spTgt spid="18844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88421"/>
                                        </p:tgtEl>
                                        <p:attrNameLst>
                                          <p:attrName>style.visibility</p:attrName>
                                        </p:attrNameLst>
                                      </p:cBhvr>
                                      <p:to>
                                        <p:strVal val="visible"/>
                                      </p:to>
                                    </p:set>
                                    <p:animEffect transition="in" filter="blinds(horizontal)">
                                      <p:cBhvr>
                                        <p:cTn id="24" dur="500"/>
                                        <p:tgtEl>
                                          <p:spTgt spid="18842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88419"/>
                                        </p:tgtEl>
                                        <p:attrNameLst>
                                          <p:attrName>style.visibility</p:attrName>
                                        </p:attrNameLst>
                                      </p:cBhvr>
                                      <p:to>
                                        <p:strVal val="visible"/>
                                      </p:to>
                                    </p:set>
                                    <p:animEffect transition="in" filter="blinds(horizontal)">
                                      <p:cBhvr>
                                        <p:cTn id="29" dur="500"/>
                                        <p:tgtEl>
                                          <p:spTgt spid="188419"/>
                                        </p:tgtEl>
                                      </p:cBhvr>
                                    </p:animEffect>
                                  </p:childTnLst>
                                </p:cTn>
                              </p:par>
                            </p:childTnLst>
                          </p:cTn>
                        </p:par>
                        <p:par>
                          <p:cTn id="30" fill="hold">
                            <p:stCondLst>
                              <p:cond delay="500"/>
                            </p:stCondLst>
                            <p:childTnLst>
                              <p:par>
                                <p:cTn id="31" presetID="3" presetClass="entr" presetSubtype="10" fill="hold" nodeType="afterEffect">
                                  <p:stCondLst>
                                    <p:cond delay="0"/>
                                  </p:stCondLst>
                                  <p:childTnLst>
                                    <p:set>
                                      <p:cBhvr>
                                        <p:cTn id="32" dur="1" fill="hold">
                                          <p:stCondLst>
                                            <p:cond delay="0"/>
                                          </p:stCondLst>
                                        </p:cTn>
                                        <p:tgtEl>
                                          <p:spTgt spid="188422"/>
                                        </p:tgtEl>
                                        <p:attrNameLst>
                                          <p:attrName>style.visibility</p:attrName>
                                        </p:attrNameLst>
                                      </p:cBhvr>
                                      <p:to>
                                        <p:strVal val="visible"/>
                                      </p:to>
                                    </p:set>
                                    <p:animEffect transition="in" filter="blinds(horizontal)">
                                      <p:cBhvr>
                                        <p:cTn id="33" dur="500"/>
                                        <p:tgtEl>
                                          <p:spTgt spid="18842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88423">
                                            <p:txEl>
                                              <p:pRg st="0" end="0"/>
                                            </p:txEl>
                                          </p:spTgt>
                                        </p:tgtEl>
                                        <p:attrNameLst>
                                          <p:attrName>style.visibility</p:attrName>
                                        </p:attrNameLst>
                                      </p:cBhvr>
                                      <p:to>
                                        <p:strVal val="visible"/>
                                      </p:to>
                                    </p:set>
                                    <p:animEffect transition="in" filter="blinds(horizontal)">
                                      <p:cBhvr>
                                        <p:cTn id="38" dur="500"/>
                                        <p:tgtEl>
                                          <p:spTgt spid="188423">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88423">
                                            <p:txEl>
                                              <p:pRg st="1" end="1"/>
                                            </p:txEl>
                                          </p:spTgt>
                                        </p:tgtEl>
                                        <p:attrNameLst>
                                          <p:attrName>style.visibility</p:attrName>
                                        </p:attrNameLst>
                                      </p:cBhvr>
                                      <p:to>
                                        <p:strVal val="visible"/>
                                      </p:to>
                                    </p:set>
                                    <p:animEffect transition="in" filter="blinds(horizontal)">
                                      <p:cBhvr>
                                        <p:cTn id="43" dur="500"/>
                                        <p:tgtEl>
                                          <p:spTgt spid="188423">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188423">
                                            <p:txEl>
                                              <p:pRg st="2" end="2"/>
                                            </p:txEl>
                                          </p:spTgt>
                                        </p:tgtEl>
                                        <p:attrNameLst>
                                          <p:attrName>style.visibility</p:attrName>
                                        </p:attrNameLst>
                                      </p:cBhvr>
                                      <p:to>
                                        <p:strVal val="visible"/>
                                      </p:to>
                                    </p:set>
                                    <p:animEffect transition="in" filter="blinds(horizontal)">
                                      <p:cBhvr>
                                        <p:cTn id="48" dur="500"/>
                                        <p:tgtEl>
                                          <p:spTgt spid="188423">
                                            <p:txEl>
                                              <p:pRg st="2" end="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188431"/>
                                        </p:tgtEl>
                                        <p:attrNameLst>
                                          <p:attrName>style.visibility</p:attrName>
                                        </p:attrNameLst>
                                      </p:cBhvr>
                                      <p:to>
                                        <p:strVal val="visible"/>
                                      </p:to>
                                    </p:set>
                                    <p:animEffect transition="in" filter="blinds(horizontal)">
                                      <p:cBhvr>
                                        <p:cTn id="53" dur="500"/>
                                        <p:tgtEl>
                                          <p:spTgt spid="188431"/>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88432"/>
                                        </p:tgtEl>
                                        <p:attrNameLst>
                                          <p:attrName>style.visibility</p:attrName>
                                        </p:attrNameLst>
                                      </p:cBhvr>
                                      <p:to>
                                        <p:strVal val="visible"/>
                                      </p:to>
                                    </p:set>
                                    <p:animEffect transition="in" filter="blinds(horizontal)">
                                      <p:cBhvr>
                                        <p:cTn id="56" dur="500"/>
                                        <p:tgtEl>
                                          <p:spTgt spid="188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8" grpId="0"/>
      <p:bldP spid="188419" grpId="0"/>
      <p:bldP spid="188431" grpId="0" animBg="1"/>
      <p:bldP spid="188432" grpId="0"/>
      <p:bldP spid="188445" grpId="0" animBg="1"/>
      <p:bldP spid="18844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ChangeArrowheads="1"/>
          </p:cNvSpPr>
          <p:nvPr/>
        </p:nvSpPr>
        <p:spPr bwMode="auto">
          <a:xfrm>
            <a:off x="215900" y="4508500"/>
            <a:ext cx="8640763" cy="1758950"/>
          </a:xfrm>
          <a:prstGeom prst="rect">
            <a:avLst/>
          </a:prstGeom>
          <a:noFill/>
          <a:ln w="9525">
            <a:noFill/>
            <a:miter lim="800000"/>
            <a:headEnd/>
            <a:tailEnd/>
          </a:ln>
          <a:effectLst/>
        </p:spPr>
        <p:txBody>
          <a:bodyPr>
            <a:spAutoFit/>
          </a:bodyPr>
          <a:lstStyle/>
          <a:p>
            <a:pPr algn="just" eaLnBrk="0" hangingPunct="0">
              <a:lnSpc>
                <a:spcPct val="130000"/>
              </a:lnSpc>
            </a:pPr>
            <a:r>
              <a:rPr kumimoji="1" lang="en-US" altLang="zh-CN" sz="2800" b="1">
                <a:solidFill>
                  <a:schemeClr val="accent2"/>
                </a:solidFill>
                <a:latin typeface="黑体" pitchFamily="2" charset="-122"/>
                <a:ea typeface="黑体" pitchFamily="2" charset="-122"/>
              </a:rPr>
              <a:t>  </a:t>
            </a:r>
            <a:r>
              <a:rPr kumimoji="1" lang="zh-CN" altLang="en-US" sz="2800" b="1">
                <a:solidFill>
                  <a:schemeClr val="accent2"/>
                </a:solidFill>
                <a:latin typeface="黑体" pitchFamily="2" charset="-122"/>
                <a:ea typeface="黑体" pitchFamily="2" charset="-122"/>
              </a:rPr>
              <a:t>（</a:t>
            </a:r>
            <a:r>
              <a:rPr kumimoji="1" lang="en-US" altLang="zh-CN" sz="2800" b="1">
                <a:solidFill>
                  <a:schemeClr val="accent2"/>
                </a:solidFill>
                <a:latin typeface="黑体" pitchFamily="2" charset="-122"/>
                <a:ea typeface="黑体" pitchFamily="2" charset="-122"/>
              </a:rPr>
              <a:t>2</a:t>
            </a:r>
            <a:r>
              <a:rPr kumimoji="1" lang="zh-CN" altLang="en-US" sz="2800" b="1">
                <a:solidFill>
                  <a:schemeClr val="accent2"/>
                </a:solidFill>
                <a:latin typeface="黑体" pitchFamily="2" charset="-122"/>
                <a:ea typeface="黑体" pitchFamily="2" charset="-122"/>
              </a:rPr>
              <a:t>）左手法则</a:t>
            </a:r>
          </a:p>
          <a:p>
            <a:pPr algn="just" eaLnBrk="0" hangingPunct="0">
              <a:lnSpc>
                <a:spcPct val="130000"/>
              </a:lnSpc>
            </a:pPr>
            <a:r>
              <a:rPr kumimoji="1" lang="zh-CN" altLang="en-US" sz="2800" b="1">
                <a:latin typeface="Times New Roman" pitchFamily="18" charset="0"/>
              </a:rPr>
              <a:t>      左手四指指向</a:t>
            </a:r>
            <a:r>
              <a:rPr kumimoji="1" lang="en-US" altLang="zh-CN" sz="2800" b="1" i="1">
                <a:latin typeface="Times New Roman" pitchFamily="18" charset="0"/>
              </a:rPr>
              <a:t>v</a:t>
            </a:r>
            <a:r>
              <a:rPr kumimoji="1" lang="zh-CN" altLang="en-US" sz="2800" b="1">
                <a:latin typeface="Times New Roman" pitchFamily="18" charset="0"/>
              </a:rPr>
              <a:t>的方向，让磁力线垂直通过掌心，其拇指方向即为</a:t>
            </a:r>
            <a:r>
              <a:rPr kumimoji="1" lang="en-US" altLang="zh-CN" sz="2800" b="1" i="1">
                <a:latin typeface="Times New Roman" pitchFamily="18" charset="0"/>
              </a:rPr>
              <a:t>F</a:t>
            </a:r>
            <a:r>
              <a:rPr kumimoji="1" lang="zh-CN" altLang="en-US" sz="2800" b="1">
                <a:latin typeface="Times New Roman" pitchFamily="18" charset="0"/>
              </a:rPr>
              <a:t>方向。</a:t>
            </a:r>
          </a:p>
        </p:txBody>
      </p:sp>
      <p:sp>
        <p:nvSpPr>
          <p:cNvPr id="189443" name="Rectangle 3"/>
          <p:cNvSpPr>
            <a:spLocks noChangeArrowheads="1"/>
          </p:cNvSpPr>
          <p:nvPr/>
        </p:nvSpPr>
        <p:spPr bwMode="auto">
          <a:xfrm>
            <a:off x="3419475" y="296863"/>
            <a:ext cx="3276600" cy="579437"/>
          </a:xfrm>
          <a:prstGeom prst="rect">
            <a:avLst/>
          </a:prstGeom>
          <a:noFill/>
          <a:ln w="9525">
            <a:noFill/>
            <a:miter lim="800000"/>
            <a:headEnd/>
            <a:tailEnd/>
          </a:ln>
          <a:effectLst/>
        </p:spPr>
        <p:txBody>
          <a:bodyPr>
            <a:spAutoFit/>
          </a:bodyPr>
          <a:lstStyle/>
          <a:p>
            <a:pPr algn="just" eaLnBrk="0" hangingPunct="0"/>
            <a:r>
              <a:rPr kumimoji="1" lang="zh-CN" altLang="en-US" sz="3200" b="1">
                <a:solidFill>
                  <a:schemeClr val="tx2"/>
                </a:solidFill>
                <a:latin typeface="Times New Roman" pitchFamily="18" charset="0"/>
                <a:ea typeface="黑体" pitchFamily="2" charset="-122"/>
              </a:rPr>
              <a:t>洛伦兹力的方向</a:t>
            </a:r>
          </a:p>
        </p:txBody>
      </p:sp>
      <p:grpSp>
        <p:nvGrpSpPr>
          <p:cNvPr id="2" name="Group 4"/>
          <p:cNvGrpSpPr>
            <a:grpSpLocks/>
          </p:cNvGrpSpPr>
          <p:nvPr/>
        </p:nvGrpSpPr>
        <p:grpSpPr bwMode="auto">
          <a:xfrm>
            <a:off x="5256213" y="1736725"/>
            <a:ext cx="3048000" cy="2133600"/>
            <a:chOff x="624" y="1440"/>
            <a:chExt cx="1920" cy="1344"/>
          </a:xfrm>
        </p:grpSpPr>
        <p:sp>
          <p:nvSpPr>
            <p:cNvPr id="189445" name="Line 5"/>
            <p:cNvSpPr>
              <a:spLocks noChangeShapeType="1"/>
            </p:cNvSpPr>
            <p:nvPr/>
          </p:nvSpPr>
          <p:spPr bwMode="auto">
            <a:xfrm flipV="1">
              <a:off x="672" y="2160"/>
              <a:ext cx="336" cy="576"/>
            </a:xfrm>
            <a:prstGeom prst="line">
              <a:avLst/>
            </a:prstGeom>
            <a:noFill/>
            <a:ln w="57150" cap="rnd">
              <a:solidFill>
                <a:srgbClr val="FF0000"/>
              </a:solidFill>
              <a:prstDash val="sysDot"/>
              <a:round/>
              <a:headEnd/>
              <a:tailEnd type="triangle" w="med" len="med"/>
            </a:ln>
            <a:effectLst/>
          </p:spPr>
          <p:txBody>
            <a:bodyPr/>
            <a:lstStyle/>
            <a:p>
              <a:endParaRPr lang="zh-CN" altLang="en-US"/>
            </a:p>
          </p:txBody>
        </p:sp>
        <p:grpSp>
          <p:nvGrpSpPr>
            <p:cNvPr id="3" name="Group 6"/>
            <p:cNvGrpSpPr>
              <a:grpSpLocks/>
            </p:cNvGrpSpPr>
            <p:nvPr/>
          </p:nvGrpSpPr>
          <p:grpSpPr bwMode="auto">
            <a:xfrm>
              <a:off x="624" y="1440"/>
              <a:ext cx="1920" cy="1344"/>
              <a:chOff x="624" y="1440"/>
              <a:chExt cx="1920" cy="1344"/>
            </a:xfrm>
          </p:grpSpPr>
          <p:sp>
            <p:nvSpPr>
              <p:cNvPr id="189447" name="Line 7"/>
              <p:cNvSpPr>
                <a:spLocks noChangeShapeType="1"/>
              </p:cNvSpPr>
              <p:nvPr/>
            </p:nvSpPr>
            <p:spPr bwMode="auto">
              <a:xfrm>
                <a:off x="624" y="2784"/>
                <a:ext cx="1920" cy="0"/>
              </a:xfrm>
              <a:prstGeom prst="line">
                <a:avLst/>
              </a:prstGeom>
              <a:noFill/>
              <a:ln w="38100">
                <a:solidFill>
                  <a:srgbClr val="000000"/>
                </a:solidFill>
                <a:round/>
                <a:headEnd/>
                <a:tailEnd type="triangle" w="med" len="med"/>
              </a:ln>
              <a:effectLst/>
            </p:spPr>
            <p:txBody>
              <a:bodyPr/>
              <a:lstStyle/>
              <a:p>
                <a:endParaRPr lang="zh-CN" altLang="en-US"/>
              </a:p>
            </p:txBody>
          </p:sp>
          <p:sp>
            <p:nvSpPr>
              <p:cNvPr id="189448" name="Line 8"/>
              <p:cNvSpPr>
                <a:spLocks noChangeShapeType="1"/>
              </p:cNvSpPr>
              <p:nvPr/>
            </p:nvSpPr>
            <p:spPr bwMode="auto">
              <a:xfrm flipV="1">
                <a:off x="624" y="1488"/>
                <a:ext cx="0" cy="1296"/>
              </a:xfrm>
              <a:prstGeom prst="line">
                <a:avLst/>
              </a:prstGeom>
              <a:noFill/>
              <a:ln w="38100">
                <a:solidFill>
                  <a:srgbClr val="000000"/>
                </a:solidFill>
                <a:round/>
                <a:headEnd/>
                <a:tailEnd type="triangle" w="med" len="med"/>
              </a:ln>
              <a:effectLst/>
            </p:spPr>
            <p:txBody>
              <a:bodyPr/>
              <a:lstStyle/>
              <a:p>
                <a:endParaRPr lang="zh-CN" altLang="en-US"/>
              </a:p>
            </p:txBody>
          </p:sp>
          <p:sp>
            <p:nvSpPr>
              <p:cNvPr id="189449" name="Text Box 9"/>
              <p:cNvSpPr txBox="1">
                <a:spLocks noChangeArrowheads="1"/>
              </p:cNvSpPr>
              <p:nvPr/>
            </p:nvSpPr>
            <p:spPr bwMode="auto">
              <a:xfrm>
                <a:off x="768" y="1440"/>
                <a:ext cx="240" cy="365"/>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b="1" i="1">
                    <a:latin typeface="Times New Roman" pitchFamily="18" charset="0"/>
                  </a:rPr>
                  <a:t>v</a:t>
                </a:r>
              </a:p>
            </p:txBody>
          </p:sp>
          <p:sp>
            <p:nvSpPr>
              <p:cNvPr id="189450" name="Text Box 10"/>
              <p:cNvSpPr txBox="1">
                <a:spLocks noChangeArrowheads="1"/>
              </p:cNvSpPr>
              <p:nvPr/>
            </p:nvSpPr>
            <p:spPr bwMode="auto">
              <a:xfrm>
                <a:off x="2112" y="2256"/>
                <a:ext cx="240" cy="365"/>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b="1" i="1">
                    <a:latin typeface="Times New Roman" pitchFamily="18" charset="0"/>
                  </a:rPr>
                  <a:t>B</a:t>
                </a:r>
              </a:p>
            </p:txBody>
          </p:sp>
          <p:sp>
            <p:nvSpPr>
              <p:cNvPr id="189451" name="Text Box 11"/>
              <p:cNvSpPr txBox="1">
                <a:spLocks noChangeArrowheads="1"/>
              </p:cNvSpPr>
              <p:nvPr/>
            </p:nvSpPr>
            <p:spPr bwMode="auto">
              <a:xfrm>
                <a:off x="1296" y="1968"/>
                <a:ext cx="240" cy="365"/>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b="1" i="1">
                    <a:solidFill>
                      <a:srgbClr val="FF0000"/>
                    </a:solidFill>
                    <a:latin typeface="Times New Roman" pitchFamily="18" charset="0"/>
                  </a:rPr>
                  <a:t>F</a:t>
                </a:r>
              </a:p>
            </p:txBody>
          </p:sp>
        </p:grpSp>
      </p:grpSp>
      <p:sp>
        <p:nvSpPr>
          <p:cNvPr id="189454" name="Rectangle 14"/>
          <p:cNvSpPr>
            <a:spLocks noChangeArrowheads="1"/>
          </p:cNvSpPr>
          <p:nvPr/>
        </p:nvSpPr>
        <p:spPr bwMode="auto">
          <a:xfrm>
            <a:off x="358775" y="1125538"/>
            <a:ext cx="4535488" cy="2314575"/>
          </a:xfrm>
          <a:prstGeom prst="rect">
            <a:avLst/>
          </a:prstGeom>
          <a:noFill/>
          <a:ln w="9525">
            <a:noFill/>
            <a:miter lim="800000"/>
            <a:headEnd/>
            <a:tailEnd/>
          </a:ln>
          <a:effectLst/>
        </p:spPr>
        <p:txBody>
          <a:bodyPr>
            <a:spAutoFit/>
          </a:bodyPr>
          <a:lstStyle/>
          <a:p>
            <a:pPr algn="just" eaLnBrk="0" hangingPunct="0">
              <a:lnSpc>
                <a:spcPct val="130000"/>
              </a:lnSpc>
            </a:pPr>
            <a:r>
              <a:rPr kumimoji="1" lang="en-US" altLang="zh-CN" sz="2800">
                <a:latin typeface="黑体" pitchFamily="2" charset="-122"/>
                <a:ea typeface="黑体" pitchFamily="2" charset="-122"/>
              </a:rPr>
              <a:t> </a:t>
            </a:r>
            <a:r>
              <a:rPr kumimoji="1" lang="zh-CN" altLang="en-US" sz="2800" b="1">
                <a:solidFill>
                  <a:schemeClr val="accent2"/>
                </a:solidFill>
                <a:latin typeface="黑体" pitchFamily="2" charset="-122"/>
                <a:ea typeface="黑体" pitchFamily="2" charset="-122"/>
              </a:rPr>
              <a:t>（</a:t>
            </a:r>
            <a:r>
              <a:rPr kumimoji="1" lang="en-US" altLang="zh-CN" sz="2800" b="1">
                <a:solidFill>
                  <a:schemeClr val="accent2"/>
                </a:solidFill>
                <a:latin typeface="黑体" pitchFamily="2" charset="-122"/>
                <a:ea typeface="黑体" pitchFamily="2" charset="-122"/>
              </a:rPr>
              <a:t>1</a:t>
            </a:r>
            <a:r>
              <a:rPr kumimoji="1" lang="zh-CN" altLang="en-US" sz="2800" b="1">
                <a:solidFill>
                  <a:schemeClr val="accent2"/>
                </a:solidFill>
                <a:latin typeface="黑体" pitchFamily="2" charset="-122"/>
                <a:ea typeface="黑体" pitchFamily="2" charset="-122"/>
              </a:rPr>
              <a:t>）右手螺旋法则</a:t>
            </a:r>
          </a:p>
          <a:p>
            <a:pPr algn="just" eaLnBrk="0" hangingPunct="0">
              <a:lnSpc>
                <a:spcPct val="130000"/>
              </a:lnSpc>
            </a:pPr>
            <a:r>
              <a:rPr kumimoji="1" lang="zh-CN" altLang="en-US" sz="2800" b="1">
                <a:latin typeface="Times New Roman" pitchFamily="18" charset="0"/>
              </a:rPr>
              <a:t>    右手四指指向</a:t>
            </a:r>
            <a:r>
              <a:rPr kumimoji="1" lang="en-US" altLang="zh-CN" sz="2800" b="1" i="1">
                <a:latin typeface="Times New Roman" pitchFamily="18" charset="0"/>
              </a:rPr>
              <a:t>v</a:t>
            </a:r>
            <a:r>
              <a:rPr kumimoji="1" lang="zh-CN" altLang="en-US" sz="2800" b="1">
                <a:latin typeface="Times New Roman" pitchFamily="18" charset="0"/>
              </a:rPr>
              <a:t>的方向，沿</a:t>
            </a:r>
            <a:r>
              <a:rPr kumimoji="1" lang="en-US" altLang="zh-CN" sz="2800" b="1" i="1">
                <a:latin typeface="Times New Roman" pitchFamily="18" charset="0"/>
              </a:rPr>
              <a:t>v</a:t>
            </a:r>
            <a:r>
              <a:rPr kumimoji="1" lang="zh-CN" altLang="en-US" sz="2800" b="1">
                <a:solidFill>
                  <a:srgbClr val="0000FF"/>
                </a:solidFill>
                <a:latin typeface="黑体" pitchFamily="2" charset="-122"/>
                <a:ea typeface="黑体" pitchFamily="2" charset="-122"/>
              </a:rPr>
              <a:t>经小于</a:t>
            </a:r>
            <a:r>
              <a:rPr kumimoji="1" lang="zh-CN" altLang="en-US" sz="2800" b="1">
                <a:solidFill>
                  <a:srgbClr val="0000FF"/>
                </a:solidFill>
                <a:latin typeface="黑体" pitchFamily="2" charset="-122"/>
                <a:ea typeface="黑体" pitchFamily="2" charset="-122"/>
                <a:sym typeface="Symbol" pitchFamily="18" charset="2"/>
              </a:rPr>
              <a:t>的角度</a:t>
            </a:r>
            <a:r>
              <a:rPr kumimoji="1" lang="zh-CN" altLang="en-US" sz="2800" b="1">
                <a:latin typeface="Times New Roman" pitchFamily="18" charset="0"/>
              </a:rPr>
              <a:t>绕向</a:t>
            </a:r>
            <a:r>
              <a:rPr kumimoji="1" lang="en-US" altLang="zh-CN" sz="2800" b="1" i="1">
                <a:latin typeface="Times New Roman" pitchFamily="18" charset="0"/>
              </a:rPr>
              <a:t>B</a:t>
            </a:r>
            <a:r>
              <a:rPr kumimoji="1" lang="zh-CN" altLang="en-US" sz="2800" b="1">
                <a:latin typeface="Times New Roman" pitchFamily="18" charset="0"/>
              </a:rPr>
              <a:t>，其拇指方向即为</a:t>
            </a:r>
            <a:r>
              <a:rPr kumimoji="1" lang="en-US" altLang="zh-CN" sz="2800" b="1" i="1">
                <a:latin typeface="Times New Roman" pitchFamily="18" charset="0"/>
              </a:rPr>
              <a:t>F</a:t>
            </a:r>
            <a:r>
              <a:rPr kumimoji="1" lang="zh-CN" altLang="en-US" sz="2800" b="1">
                <a:latin typeface="Times New Roman" pitchFamily="18" charset="0"/>
              </a:rPr>
              <a:t>方向。</a:t>
            </a:r>
          </a:p>
        </p:txBody>
      </p:sp>
      <p:graphicFrame>
        <p:nvGraphicFramePr>
          <p:cNvPr id="189456" name="Object 16"/>
          <p:cNvGraphicFramePr>
            <a:graphicFrameLocks noGrp="1" noChangeAspect="1"/>
          </p:cNvGraphicFramePr>
          <p:nvPr>
            <p:ph/>
          </p:nvPr>
        </p:nvGraphicFramePr>
        <p:xfrm>
          <a:off x="1116013" y="3500438"/>
          <a:ext cx="2881312" cy="977900"/>
        </p:xfrm>
        <a:graphic>
          <a:graphicData uri="http://schemas.openxmlformats.org/presentationml/2006/ole">
            <mc:AlternateContent xmlns:mc="http://schemas.openxmlformats.org/markup-compatibility/2006">
              <mc:Choice xmlns:v="urn:schemas-microsoft-com:vml" Requires="v">
                <p:oleObj spid="_x0000_s68611" name="公式" r:id="rId3" imgW="711000" imgH="241200" progId="Equation.3">
                  <p:embed/>
                </p:oleObj>
              </mc:Choice>
              <mc:Fallback>
                <p:oleObj name="公式" r:id="rId3" imgW="71100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500438"/>
                        <a:ext cx="2881312" cy="977900"/>
                      </a:xfrm>
                      <a:prstGeom prst="rect">
                        <a:avLst/>
                      </a:prstGeom>
                      <a:solidFill>
                        <a:srgbClr val="FFFF99"/>
                      </a:solidFill>
                      <a:ln w="9525">
                        <a:solidFill>
                          <a:srgbClr val="FF3300"/>
                        </a:solidFill>
                        <a:miter lim="800000"/>
                        <a:headEnd/>
                        <a:tailEnd/>
                      </a:ln>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9454"/>
                                        </p:tgtEl>
                                        <p:attrNameLst>
                                          <p:attrName>style.visibility</p:attrName>
                                        </p:attrNameLst>
                                      </p:cBhvr>
                                      <p:to>
                                        <p:strVal val="visible"/>
                                      </p:to>
                                    </p:set>
                                    <p:animEffect transition="in" filter="blinds(horizontal)">
                                      <p:cBhvr>
                                        <p:cTn id="7" dur="500"/>
                                        <p:tgtEl>
                                          <p:spTgt spid="189454"/>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89456"/>
                                        </p:tgtEl>
                                        <p:attrNameLst>
                                          <p:attrName>style.visibility</p:attrName>
                                        </p:attrNameLst>
                                      </p:cBhvr>
                                      <p:to>
                                        <p:strVal val="visible"/>
                                      </p:to>
                                    </p:set>
                                    <p:animEffect transition="in" filter="blinds(horizontal)">
                                      <p:cBhvr>
                                        <p:cTn id="11" dur="500"/>
                                        <p:tgtEl>
                                          <p:spTgt spid="18945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89442"/>
                                        </p:tgtEl>
                                        <p:attrNameLst>
                                          <p:attrName>style.visibility</p:attrName>
                                        </p:attrNameLst>
                                      </p:cBhvr>
                                      <p:to>
                                        <p:strVal val="visible"/>
                                      </p:to>
                                    </p:set>
                                    <p:animEffect transition="in" filter="blinds(horizontal)">
                                      <p:cBhvr>
                                        <p:cTn id="16" dur="500"/>
                                        <p:tgtEl>
                                          <p:spTgt spid="189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2" grpId="0"/>
      <p:bldP spid="18945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ChangeArrowheads="1"/>
          </p:cNvSpPr>
          <p:nvPr>
            <p:ph type="body" sz="half" idx="1"/>
          </p:nvPr>
        </p:nvSpPr>
        <p:spPr>
          <a:xfrm>
            <a:off x="0" y="404813"/>
            <a:ext cx="9144000" cy="4932362"/>
          </a:xfrm>
        </p:spPr>
        <p:txBody>
          <a:bodyPr/>
          <a:lstStyle/>
          <a:p>
            <a:pPr marL="0" indent="381000">
              <a:lnSpc>
                <a:spcPct val="130000"/>
              </a:lnSpc>
              <a:buFontTx/>
              <a:buNone/>
            </a:pPr>
            <a:r>
              <a:rPr lang="zh-CN" altLang="en-US" b="0"/>
              <a:t>（</a:t>
            </a:r>
            <a:r>
              <a:rPr lang="en-US" altLang="zh-CN" b="0"/>
              <a:t>1</a:t>
            </a:r>
            <a:r>
              <a:rPr lang="zh-CN" altLang="en-US" b="0"/>
              <a:t>）</a:t>
            </a:r>
            <a:r>
              <a:rPr lang="en-US" altLang="zh-CN" b="0"/>
              <a:t>F</a:t>
            </a:r>
            <a:r>
              <a:rPr lang="en-US" altLang="zh-CN" b="0" baseline="-25000"/>
              <a:t>B</a:t>
            </a:r>
            <a:r>
              <a:rPr lang="zh-CN" altLang="en-US" b="0"/>
              <a:t>始终垂直于带电粒子的运动速度， </a:t>
            </a:r>
            <a:r>
              <a:rPr lang="zh-CN" altLang="en-US" b="0">
                <a:solidFill>
                  <a:schemeClr val="accent2"/>
                </a:solidFill>
              </a:rPr>
              <a:t>不做功</a:t>
            </a:r>
            <a:r>
              <a:rPr lang="zh-CN" altLang="en-US" b="0"/>
              <a:t>。</a:t>
            </a:r>
          </a:p>
          <a:p>
            <a:pPr marL="1276350" lvl="2">
              <a:lnSpc>
                <a:spcPct val="130000"/>
              </a:lnSpc>
            </a:pPr>
            <a:r>
              <a:rPr lang="zh-CN" altLang="en-US" sz="3200" b="0"/>
              <a:t>洛伦兹力只改变带电粒子的运动方向，不改变运动速度的大小。</a:t>
            </a:r>
          </a:p>
          <a:p>
            <a:pPr marL="1276350" lvl="2">
              <a:lnSpc>
                <a:spcPct val="130000"/>
              </a:lnSpc>
            </a:pPr>
            <a:r>
              <a:rPr lang="zh-CN" altLang="en-US" sz="3200" b="0"/>
              <a:t>运动电荷只受洛伦兹力作用时，将做</a:t>
            </a:r>
            <a:r>
              <a:rPr lang="zh-CN" altLang="en-US" sz="3200" b="0">
                <a:solidFill>
                  <a:srgbClr val="0000FF"/>
                </a:solidFill>
              </a:rPr>
              <a:t>圆周运动</a:t>
            </a:r>
            <a:r>
              <a:rPr lang="zh-CN" altLang="en-US" sz="3200" b="0"/>
              <a:t>。</a:t>
            </a:r>
            <a:endParaRPr lang="zh-CN" altLang="en-US" b="0"/>
          </a:p>
          <a:p>
            <a:pPr marL="0" indent="381000">
              <a:lnSpc>
                <a:spcPct val="130000"/>
              </a:lnSpc>
              <a:buFontTx/>
              <a:buNone/>
            </a:pPr>
            <a:r>
              <a:rPr lang="zh-CN" altLang="en-US" b="0"/>
              <a:t>（</a:t>
            </a:r>
            <a:r>
              <a:rPr lang="en-US" altLang="zh-CN" b="0"/>
              <a:t>2</a:t>
            </a:r>
            <a:r>
              <a:rPr lang="zh-CN" altLang="en-US" b="0"/>
              <a:t>）运动的电荷在</a:t>
            </a:r>
            <a:r>
              <a:rPr lang="zh-CN" altLang="en-US" b="0">
                <a:solidFill>
                  <a:srgbClr val="0000FF"/>
                </a:solidFill>
              </a:rPr>
              <a:t>电磁场</a:t>
            </a:r>
            <a:r>
              <a:rPr lang="zh-CN" altLang="en-US" b="0"/>
              <a:t>中，受到的合力为：</a:t>
            </a:r>
          </a:p>
        </p:txBody>
      </p:sp>
      <p:graphicFrame>
        <p:nvGraphicFramePr>
          <p:cNvPr id="190468" name="Object 4"/>
          <p:cNvGraphicFramePr>
            <a:graphicFrameLocks noGrp="1" noChangeAspect="1"/>
          </p:cNvGraphicFramePr>
          <p:nvPr>
            <p:ph sz="quarter" idx="3"/>
          </p:nvPr>
        </p:nvGraphicFramePr>
        <p:xfrm>
          <a:off x="2876550" y="5481638"/>
          <a:ext cx="3748088" cy="868362"/>
        </p:xfrm>
        <a:graphic>
          <a:graphicData uri="http://schemas.openxmlformats.org/presentationml/2006/ole">
            <mc:AlternateContent xmlns:mc="http://schemas.openxmlformats.org/markup-compatibility/2006">
              <mc:Choice xmlns:v="urn:schemas-microsoft-com:vml" Requires="v">
                <p:oleObj spid="_x0000_s69635" name="公式" r:id="rId3" imgW="1041120" imgH="241200" progId="Equation.3">
                  <p:embed/>
                </p:oleObj>
              </mc:Choice>
              <mc:Fallback>
                <p:oleObj name="公式" r:id="rId3" imgW="1041120" imgH="24120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6550" y="5481638"/>
                        <a:ext cx="3748088" cy="868362"/>
                      </a:xfrm>
                      <a:prstGeom prst="rect">
                        <a:avLst/>
                      </a:prstGeom>
                      <a:solidFill>
                        <a:srgbClr val="FFFF99"/>
                      </a:solidFill>
                      <a:ln w="9525">
                        <a:solidFill>
                          <a:srgbClr val="FF33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90466">
                                            <p:txEl>
                                              <p:pRg st="0" end="0"/>
                                            </p:txEl>
                                          </p:spTgt>
                                        </p:tgtEl>
                                        <p:attrNameLst>
                                          <p:attrName>style.visibility</p:attrName>
                                        </p:attrNameLst>
                                      </p:cBhvr>
                                      <p:to>
                                        <p:strVal val="visible"/>
                                      </p:to>
                                    </p:set>
                                    <p:animEffect transition="in" filter="blinds(horizontal)">
                                      <p:cBhvr>
                                        <p:cTn id="7" dur="500"/>
                                        <p:tgtEl>
                                          <p:spTgt spid="19046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0466">
                                            <p:txEl>
                                              <p:pRg st="1" end="1"/>
                                            </p:txEl>
                                          </p:spTgt>
                                        </p:tgtEl>
                                        <p:attrNameLst>
                                          <p:attrName>style.visibility</p:attrName>
                                        </p:attrNameLst>
                                      </p:cBhvr>
                                      <p:to>
                                        <p:strVal val="visible"/>
                                      </p:to>
                                    </p:set>
                                    <p:animEffect transition="in" filter="blinds(horizontal)">
                                      <p:cBhvr>
                                        <p:cTn id="12" dur="500"/>
                                        <p:tgtEl>
                                          <p:spTgt spid="19046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0466">
                                            <p:txEl>
                                              <p:pRg st="2" end="2"/>
                                            </p:txEl>
                                          </p:spTgt>
                                        </p:tgtEl>
                                        <p:attrNameLst>
                                          <p:attrName>style.visibility</p:attrName>
                                        </p:attrNameLst>
                                      </p:cBhvr>
                                      <p:to>
                                        <p:strVal val="visible"/>
                                      </p:to>
                                    </p:set>
                                    <p:animEffect transition="in" filter="blinds(horizontal)">
                                      <p:cBhvr>
                                        <p:cTn id="17" dur="500"/>
                                        <p:tgtEl>
                                          <p:spTgt spid="19046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0466">
                                            <p:txEl>
                                              <p:pRg st="3" end="3"/>
                                            </p:txEl>
                                          </p:spTgt>
                                        </p:tgtEl>
                                        <p:attrNameLst>
                                          <p:attrName>style.visibility</p:attrName>
                                        </p:attrNameLst>
                                      </p:cBhvr>
                                      <p:to>
                                        <p:strVal val="visible"/>
                                      </p:to>
                                    </p:set>
                                    <p:animEffect transition="in" filter="blinds(horizontal)">
                                      <p:cBhvr>
                                        <p:cTn id="22" dur="500"/>
                                        <p:tgtEl>
                                          <p:spTgt spid="19046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0468"/>
                                        </p:tgtEl>
                                        <p:attrNameLst>
                                          <p:attrName>style.visibility</p:attrName>
                                        </p:attrNameLst>
                                      </p:cBhvr>
                                      <p:to>
                                        <p:strVal val="visible"/>
                                      </p:to>
                                    </p:set>
                                    <p:animEffect transition="in" filter="blinds(horizontal)">
                                      <p:cBhvr>
                                        <p:cTn id="27" dur="500"/>
                                        <p:tgtEl>
                                          <p:spTgt spid="1904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900113" y="260350"/>
            <a:ext cx="7772400" cy="442913"/>
          </a:xfrm>
        </p:spPr>
        <p:txBody>
          <a:bodyPr>
            <a:normAutofit fontScale="90000"/>
          </a:bodyPr>
          <a:lstStyle/>
          <a:p>
            <a:r>
              <a:rPr lang="zh-CN" altLang="en-US" sz="3200" b="0"/>
              <a:t>洛伦兹力总结</a:t>
            </a:r>
          </a:p>
        </p:txBody>
      </p:sp>
      <p:sp>
        <p:nvSpPr>
          <p:cNvPr id="191491" name="Rectangle 3"/>
          <p:cNvSpPr>
            <a:spLocks noGrp="1" noChangeArrowheads="1"/>
          </p:cNvSpPr>
          <p:nvPr>
            <p:ph type="body" sz="half" idx="1"/>
          </p:nvPr>
        </p:nvSpPr>
        <p:spPr>
          <a:xfrm>
            <a:off x="0" y="836613"/>
            <a:ext cx="9144000" cy="5400675"/>
          </a:xfrm>
        </p:spPr>
        <p:txBody>
          <a:bodyPr/>
          <a:lstStyle/>
          <a:p>
            <a:pPr marL="0" indent="381000">
              <a:lnSpc>
                <a:spcPct val="150000"/>
              </a:lnSpc>
              <a:buFontTx/>
              <a:buNone/>
            </a:pPr>
            <a:r>
              <a:rPr lang="zh-CN" altLang="en-US" sz="2800" b="0"/>
              <a:t>（</a:t>
            </a:r>
            <a:r>
              <a:rPr lang="en-US" altLang="zh-CN" sz="2800" b="0"/>
              <a:t>1</a:t>
            </a:r>
            <a:r>
              <a:rPr lang="zh-CN" altLang="en-US" sz="2800" b="0"/>
              <a:t>）</a:t>
            </a:r>
            <a:r>
              <a:rPr lang="en-US" altLang="zh-CN" sz="2800" b="0" i="1">
                <a:solidFill>
                  <a:schemeClr val="accent2"/>
                </a:solidFill>
              </a:rPr>
              <a:t>v</a:t>
            </a:r>
            <a:r>
              <a:rPr lang="zh-CN" altLang="en-US" sz="2800" b="0">
                <a:solidFill>
                  <a:schemeClr val="accent2"/>
                </a:solidFill>
              </a:rPr>
              <a:t>与</a:t>
            </a:r>
            <a:r>
              <a:rPr lang="en-US" altLang="zh-CN" sz="2800" b="0" i="1">
                <a:solidFill>
                  <a:schemeClr val="accent2"/>
                </a:solidFill>
              </a:rPr>
              <a:t>B</a:t>
            </a:r>
            <a:r>
              <a:rPr lang="zh-CN" altLang="en-US" sz="2800" b="0">
                <a:solidFill>
                  <a:schemeClr val="accent2"/>
                </a:solidFill>
              </a:rPr>
              <a:t>垂直，</a:t>
            </a:r>
            <a:r>
              <a:rPr lang="en-US" altLang="zh-CN" sz="2800" b="0" i="1">
                <a:solidFill>
                  <a:schemeClr val="accent2"/>
                </a:solidFill>
              </a:rPr>
              <a:t>F</a:t>
            </a:r>
            <a:r>
              <a:rPr lang="zh-CN" altLang="en-US" sz="2800" b="0">
                <a:solidFill>
                  <a:schemeClr val="accent2"/>
                </a:solidFill>
              </a:rPr>
              <a:t>最大；</a:t>
            </a:r>
            <a:r>
              <a:rPr lang="en-US" altLang="zh-CN" sz="2800" b="0" i="1">
                <a:solidFill>
                  <a:schemeClr val="accent2"/>
                </a:solidFill>
              </a:rPr>
              <a:t>v</a:t>
            </a:r>
            <a:r>
              <a:rPr lang="zh-CN" altLang="en-US" sz="2800" b="0">
                <a:solidFill>
                  <a:schemeClr val="accent2"/>
                </a:solidFill>
              </a:rPr>
              <a:t>与</a:t>
            </a:r>
            <a:r>
              <a:rPr lang="en-US" altLang="zh-CN" sz="2800" b="0" i="1">
                <a:solidFill>
                  <a:schemeClr val="accent2"/>
                </a:solidFill>
              </a:rPr>
              <a:t>B</a:t>
            </a:r>
            <a:r>
              <a:rPr lang="zh-CN" altLang="en-US" sz="2800" b="0">
                <a:solidFill>
                  <a:schemeClr val="accent2"/>
                </a:solidFill>
              </a:rPr>
              <a:t>平行，</a:t>
            </a:r>
            <a:r>
              <a:rPr lang="en-US" altLang="zh-CN" sz="2800" b="0" i="1">
                <a:solidFill>
                  <a:schemeClr val="accent2"/>
                </a:solidFill>
              </a:rPr>
              <a:t>F</a:t>
            </a:r>
            <a:r>
              <a:rPr lang="zh-CN" altLang="en-US" sz="2800" b="0">
                <a:solidFill>
                  <a:schemeClr val="accent2"/>
                </a:solidFill>
              </a:rPr>
              <a:t>＝</a:t>
            </a:r>
            <a:r>
              <a:rPr lang="en-US" altLang="zh-CN" sz="2800" b="0">
                <a:solidFill>
                  <a:schemeClr val="accent2"/>
                </a:solidFill>
              </a:rPr>
              <a:t>0</a:t>
            </a:r>
            <a:r>
              <a:rPr lang="zh-CN" altLang="en-US" sz="2800" b="0"/>
              <a:t>；</a:t>
            </a:r>
          </a:p>
          <a:p>
            <a:pPr marL="0" indent="381000">
              <a:lnSpc>
                <a:spcPct val="150000"/>
              </a:lnSpc>
              <a:buFontTx/>
              <a:buNone/>
            </a:pPr>
            <a:r>
              <a:rPr lang="zh-CN" altLang="en-US" sz="2800" b="0"/>
              <a:t>（</a:t>
            </a:r>
            <a:r>
              <a:rPr lang="en-US" altLang="zh-CN" sz="2800" b="0"/>
              <a:t>2</a:t>
            </a:r>
            <a:r>
              <a:rPr lang="zh-CN" altLang="en-US" sz="2800" b="0"/>
              <a:t>）洛伦兹力总是垂直于</a:t>
            </a:r>
            <a:r>
              <a:rPr lang="en-US" altLang="zh-CN" sz="2800" b="0" i="1"/>
              <a:t>v</a:t>
            </a:r>
            <a:r>
              <a:rPr lang="zh-CN" altLang="en-US" sz="2800" b="0"/>
              <a:t>、</a:t>
            </a:r>
            <a:r>
              <a:rPr lang="en-US" altLang="zh-CN" sz="2800" b="0" i="1"/>
              <a:t>B</a:t>
            </a:r>
            <a:r>
              <a:rPr lang="zh-CN" altLang="en-US" sz="2800" b="0"/>
              <a:t>的平面，所以洛伦兹力</a:t>
            </a:r>
          </a:p>
          <a:p>
            <a:pPr marL="0" indent="381000">
              <a:lnSpc>
                <a:spcPct val="150000"/>
              </a:lnSpc>
              <a:buFontTx/>
              <a:buNone/>
            </a:pPr>
            <a:r>
              <a:rPr lang="zh-CN" altLang="en-US" sz="2800" b="0"/>
              <a:t>         </a:t>
            </a:r>
            <a:r>
              <a:rPr lang="zh-CN" altLang="en-US" sz="2800" b="0">
                <a:solidFill>
                  <a:schemeClr val="accent2"/>
                </a:solidFill>
              </a:rPr>
              <a:t>对运动电荷不做功</a:t>
            </a:r>
            <a:r>
              <a:rPr lang="zh-CN" altLang="en-US" sz="2800" b="0"/>
              <a:t>，只改变其运动方向。</a:t>
            </a:r>
          </a:p>
          <a:p>
            <a:pPr marL="0" indent="381000">
              <a:lnSpc>
                <a:spcPct val="150000"/>
              </a:lnSpc>
              <a:buFontTx/>
              <a:buNone/>
            </a:pPr>
            <a:r>
              <a:rPr lang="zh-CN" altLang="en-US" sz="2800" b="0"/>
              <a:t>（</a:t>
            </a:r>
            <a:r>
              <a:rPr lang="en-US" altLang="zh-CN" sz="2800" b="0"/>
              <a:t>3</a:t>
            </a:r>
            <a:r>
              <a:rPr lang="zh-CN" altLang="en-US" sz="2800" b="0"/>
              <a:t>）洛伦兹力的大小：</a:t>
            </a:r>
          </a:p>
          <a:p>
            <a:pPr marL="0" indent="381000">
              <a:lnSpc>
                <a:spcPct val="150000"/>
              </a:lnSpc>
              <a:buFontTx/>
              <a:buNone/>
            </a:pPr>
            <a:r>
              <a:rPr lang="zh-CN" altLang="en-US" sz="2800" b="0"/>
              <a:t>（</a:t>
            </a:r>
            <a:r>
              <a:rPr lang="en-US" altLang="zh-CN" sz="2800" b="0"/>
              <a:t>4</a:t>
            </a:r>
            <a:r>
              <a:rPr lang="zh-CN" altLang="en-US" sz="2800" b="0"/>
              <a:t>）洛伦兹力的方向：</a:t>
            </a:r>
            <a:r>
              <a:rPr lang="en-US" altLang="zh-CN" sz="2800" b="0" i="1"/>
              <a:t>F</a:t>
            </a:r>
            <a:r>
              <a:rPr lang="en-US" altLang="zh-CN" sz="2800" b="0"/>
              <a:t>      </a:t>
            </a:r>
            <a:r>
              <a:rPr lang="en-US" altLang="zh-CN" sz="2800" b="0" i="1"/>
              <a:t>S</a:t>
            </a:r>
            <a:r>
              <a:rPr lang="en-US" altLang="zh-CN" sz="2800" b="0" i="1" baseline="-25000"/>
              <a:t>vB</a:t>
            </a:r>
            <a:r>
              <a:rPr lang="en-US" altLang="zh-CN" sz="2800" b="0"/>
              <a:t>;    </a:t>
            </a:r>
            <a:r>
              <a:rPr lang="en-US" altLang="zh-CN" sz="2800" b="0" i="1"/>
              <a:t>v</a:t>
            </a:r>
            <a:r>
              <a:rPr lang="en-US" altLang="zh-CN" sz="2800" b="0"/>
              <a:t>        </a:t>
            </a:r>
            <a:r>
              <a:rPr lang="en-US" altLang="zh-CN" sz="2800" b="0" i="1"/>
              <a:t>B</a:t>
            </a:r>
            <a:r>
              <a:rPr lang="zh-CN" altLang="en-US" sz="2800" b="0"/>
              <a:t>，拇指的指</a:t>
            </a:r>
          </a:p>
          <a:p>
            <a:pPr marL="0" indent="381000">
              <a:lnSpc>
                <a:spcPct val="150000"/>
              </a:lnSpc>
              <a:buFontTx/>
              <a:buNone/>
            </a:pPr>
            <a:r>
              <a:rPr lang="zh-CN" altLang="en-US" sz="2800" b="0"/>
              <a:t>          向。</a:t>
            </a:r>
            <a:r>
              <a:rPr lang="zh-CN" altLang="en-US" sz="2800" b="0">
                <a:solidFill>
                  <a:schemeClr val="accent2"/>
                </a:solidFill>
              </a:rPr>
              <a:t>负电荷方向相反。</a:t>
            </a:r>
          </a:p>
          <a:p>
            <a:pPr marL="0" indent="381000">
              <a:lnSpc>
                <a:spcPct val="150000"/>
              </a:lnSpc>
              <a:buFontTx/>
              <a:buNone/>
            </a:pPr>
            <a:r>
              <a:rPr lang="zh-CN" altLang="en-US" sz="2800" b="0"/>
              <a:t>（</a:t>
            </a:r>
            <a:r>
              <a:rPr lang="en-US" altLang="zh-CN" sz="2800" b="0"/>
              <a:t>5</a:t>
            </a:r>
            <a:r>
              <a:rPr lang="zh-CN" altLang="en-US" sz="2800" b="0"/>
              <a:t>）在电磁场中，带电粒子受到的力：</a:t>
            </a:r>
          </a:p>
        </p:txBody>
      </p:sp>
      <p:graphicFrame>
        <p:nvGraphicFramePr>
          <p:cNvPr id="191492" name="Object 4"/>
          <p:cNvGraphicFramePr>
            <a:graphicFrameLocks noGrp="1" noChangeAspect="1"/>
          </p:cNvGraphicFramePr>
          <p:nvPr>
            <p:ph sz="quarter" idx="2"/>
          </p:nvPr>
        </p:nvGraphicFramePr>
        <p:xfrm>
          <a:off x="4229100" y="3082925"/>
          <a:ext cx="3201988" cy="777875"/>
        </p:xfrm>
        <a:graphic>
          <a:graphicData uri="http://schemas.openxmlformats.org/presentationml/2006/ole">
            <mc:AlternateContent xmlns:mc="http://schemas.openxmlformats.org/markup-compatibility/2006">
              <mc:Choice xmlns:v="urn:schemas-microsoft-com:vml" Requires="v">
                <p:oleObj spid="_x0000_s70660" name="公式" r:id="rId3" imgW="863280" imgH="203040" progId="Equation.3">
                  <p:embed/>
                </p:oleObj>
              </mc:Choice>
              <mc:Fallback>
                <p:oleObj name="公式" r:id="rId3" imgW="863280" imgH="203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9100" y="3082925"/>
                        <a:ext cx="3201988" cy="777875"/>
                      </a:xfrm>
                      <a:prstGeom prst="rect">
                        <a:avLst/>
                      </a:prstGeom>
                      <a:solidFill>
                        <a:srgbClr val="FFFF99"/>
                      </a:solidFill>
                      <a:ln w="9525">
                        <a:solidFill>
                          <a:srgbClr val="FF3300"/>
                        </a:solidFill>
                        <a:miter lim="800000"/>
                        <a:headEnd/>
                        <a:tailEnd/>
                      </a:ln>
                    </p:spPr>
                  </p:pic>
                </p:oleObj>
              </mc:Fallback>
            </mc:AlternateContent>
          </a:graphicData>
        </a:graphic>
      </p:graphicFrame>
      <p:sp>
        <p:nvSpPr>
          <p:cNvPr id="191493" name="Line 5"/>
          <p:cNvSpPr>
            <a:spLocks noChangeShapeType="1"/>
          </p:cNvSpPr>
          <p:nvPr/>
        </p:nvSpPr>
        <p:spPr bwMode="auto">
          <a:xfrm>
            <a:off x="5334000" y="4038600"/>
            <a:ext cx="381000" cy="0"/>
          </a:xfrm>
          <a:prstGeom prst="line">
            <a:avLst/>
          </a:prstGeom>
          <a:noFill/>
          <a:ln w="9525">
            <a:solidFill>
              <a:schemeClr val="bg1"/>
            </a:solidFill>
            <a:round/>
            <a:headEnd/>
            <a:tailEnd type="triangle" w="med" len="med"/>
          </a:ln>
          <a:effectLst/>
        </p:spPr>
        <p:txBody>
          <a:bodyPr/>
          <a:lstStyle/>
          <a:p>
            <a:endParaRPr lang="zh-CN" altLang="en-US"/>
          </a:p>
        </p:txBody>
      </p:sp>
      <p:sp>
        <p:nvSpPr>
          <p:cNvPr id="191495" name="AutoShape 7"/>
          <p:cNvSpPr>
            <a:spLocks noChangeArrowheads="1"/>
          </p:cNvSpPr>
          <p:nvPr/>
        </p:nvSpPr>
        <p:spPr bwMode="auto">
          <a:xfrm>
            <a:off x="6227763" y="4005263"/>
            <a:ext cx="431800" cy="358775"/>
          </a:xfrm>
          <a:prstGeom prst="curvedDownArrow">
            <a:avLst>
              <a:gd name="adj1" fmla="val 24071"/>
              <a:gd name="adj2" fmla="val 48142"/>
              <a:gd name="adj3" fmla="val 33333"/>
            </a:avLst>
          </a:prstGeom>
          <a:solidFill>
            <a:schemeClr val="accent1"/>
          </a:solidFill>
          <a:ln w="9525">
            <a:solidFill>
              <a:srgbClr val="000000"/>
            </a:solidFill>
            <a:miter lim="800000"/>
            <a:headEnd/>
            <a:tailEnd/>
          </a:ln>
          <a:effectLst/>
        </p:spPr>
        <p:txBody>
          <a:bodyPr wrap="none" anchor="ctr"/>
          <a:lstStyle/>
          <a:p>
            <a:endParaRPr lang="zh-CN" altLang="en-US"/>
          </a:p>
        </p:txBody>
      </p:sp>
      <p:sp>
        <p:nvSpPr>
          <p:cNvPr id="191496" name="AutoShape 8"/>
          <p:cNvSpPr>
            <a:spLocks noChangeArrowheads="1"/>
          </p:cNvSpPr>
          <p:nvPr/>
        </p:nvSpPr>
        <p:spPr bwMode="auto">
          <a:xfrm>
            <a:off x="4572000" y="4041775"/>
            <a:ext cx="215900" cy="360363"/>
          </a:xfrm>
          <a:prstGeom prst="downArrow">
            <a:avLst>
              <a:gd name="adj1" fmla="val 50000"/>
              <a:gd name="adj2" fmla="val 41728"/>
            </a:avLst>
          </a:prstGeom>
          <a:solidFill>
            <a:schemeClr val="accent1"/>
          </a:solidFill>
          <a:ln w="9525">
            <a:solidFill>
              <a:srgbClr val="000000"/>
            </a:solidFill>
            <a:miter lim="800000"/>
            <a:headEnd/>
            <a:tailEnd/>
          </a:ln>
          <a:effectLst/>
        </p:spPr>
        <p:txBody>
          <a:bodyPr wrap="none" anchor="ctr"/>
          <a:lstStyle/>
          <a:p>
            <a:endParaRPr lang="zh-CN" altLang="en-US"/>
          </a:p>
        </p:txBody>
      </p:sp>
      <p:graphicFrame>
        <p:nvGraphicFramePr>
          <p:cNvPr id="191499" name="Object 11"/>
          <p:cNvGraphicFramePr>
            <a:graphicFrameLocks noGrp="1" noChangeAspect="1"/>
          </p:cNvGraphicFramePr>
          <p:nvPr>
            <p:ph sz="quarter" idx="3"/>
          </p:nvPr>
        </p:nvGraphicFramePr>
        <p:xfrm>
          <a:off x="2700338" y="5945188"/>
          <a:ext cx="3748087" cy="868362"/>
        </p:xfrm>
        <a:graphic>
          <a:graphicData uri="http://schemas.openxmlformats.org/presentationml/2006/ole">
            <mc:AlternateContent xmlns:mc="http://schemas.openxmlformats.org/markup-compatibility/2006">
              <mc:Choice xmlns:v="urn:schemas-microsoft-com:vml" Requires="v">
                <p:oleObj spid="_x0000_s70661" name="公式" r:id="rId5" imgW="1041120" imgH="241200" progId="Equation.3">
                  <p:embed/>
                </p:oleObj>
              </mc:Choice>
              <mc:Fallback>
                <p:oleObj name="公式" r:id="rId5" imgW="1041120" imgH="2412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5945188"/>
                        <a:ext cx="3748087" cy="868362"/>
                      </a:xfrm>
                      <a:prstGeom prst="rect">
                        <a:avLst/>
                      </a:prstGeom>
                      <a:solidFill>
                        <a:srgbClr val="FFFF99"/>
                      </a:solidFill>
                      <a:ln w="9525">
                        <a:solidFill>
                          <a:srgbClr val="FF33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1491">
                                            <p:txEl>
                                              <p:pRg st="0" end="0"/>
                                            </p:txEl>
                                          </p:spTgt>
                                        </p:tgtEl>
                                        <p:attrNameLst>
                                          <p:attrName>style.visibility</p:attrName>
                                        </p:attrNameLst>
                                      </p:cBhvr>
                                      <p:to>
                                        <p:strVal val="visible"/>
                                      </p:to>
                                    </p:set>
                                    <p:animEffect transition="in" filter="blinds(horizontal)">
                                      <p:cBhvr>
                                        <p:cTn id="7" dur="500"/>
                                        <p:tgtEl>
                                          <p:spTgt spid="191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1491">
                                            <p:txEl>
                                              <p:pRg st="1" end="1"/>
                                            </p:txEl>
                                          </p:spTgt>
                                        </p:tgtEl>
                                        <p:attrNameLst>
                                          <p:attrName>style.visibility</p:attrName>
                                        </p:attrNameLst>
                                      </p:cBhvr>
                                      <p:to>
                                        <p:strVal val="visible"/>
                                      </p:to>
                                    </p:set>
                                    <p:animEffect transition="in" filter="blinds(horizontal)">
                                      <p:cBhvr>
                                        <p:cTn id="12" dur="500"/>
                                        <p:tgtEl>
                                          <p:spTgt spid="191491">
                                            <p:txEl>
                                              <p:pRg st="1" end="1"/>
                                            </p:txEl>
                                          </p:spTgt>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191491">
                                            <p:txEl>
                                              <p:pRg st="2" end="2"/>
                                            </p:txEl>
                                          </p:spTgt>
                                        </p:tgtEl>
                                        <p:attrNameLst>
                                          <p:attrName>style.visibility</p:attrName>
                                        </p:attrNameLst>
                                      </p:cBhvr>
                                      <p:to>
                                        <p:strVal val="visible"/>
                                      </p:to>
                                    </p:set>
                                    <p:animEffect transition="in" filter="blinds(horizontal)">
                                      <p:cBhvr>
                                        <p:cTn id="16" dur="500"/>
                                        <p:tgtEl>
                                          <p:spTgt spid="191491">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91491">
                                            <p:txEl>
                                              <p:pRg st="3" end="3"/>
                                            </p:txEl>
                                          </p:spTgt>
                                        </p:tgtEl>
                                        <p:attrNameLst>
                                          <p:attrName>style.visibility</p:attrName>
                                        </p:attrNameLst>
                                      </p:cBhvr>
                                      <p:to>
                                        <p:strVal val="visible"/>
                                      </p:to>
                                    </p:set>
                                    <p:animEffect transition="in" filter="blinds(horizontal)">
                                      <p:cBhvr>
                                        <p:cTn id="21" dur="500"/>
                                        <p:tgtEl>
                                          <p:spTgt spid="191491">
                                            <p:txEl>
                                              <p:pRg st="3" end="3"/>
                                            </p:txEl>
                                          </p:spTgt>
                                        </p:tgtEl>
                                      </p:cBhvr>
                                    </p:animEffect>
                                  </p:childTnLst>
                                </p:cTn>
                              </p:par>
                            </p:childTnLst>
                          </p:cTn>
                        </p:par>
                        <p:par>
                          <p:cTn id="22" fill="hold">
                            <p:stCondLst>
                              <p:cond delay="500"/>
                            </p:stCondLst>
                            <p:childTnLst>
                              <p:par>
                                <p:cTn id="23" presetID="3" presetClass="entr" presetSubtype="10" fill="hold" nodeType="afterEffect">
                                  <p:stCondLst>
                                    <p:cond delay="0"/>
                                  </p:stCondLst>
                                  <p:childTnLst>
                                    <p:set>
                                      <p:cBhvr>
                                        <p:cTn id="24" dur="1" fill="hold">
                                          <p:stCondLst>
                                            <p:cond delay="0"/>
                                          </p:stCondLst>
                                        </p:cTn>
                                        <p:tgtEl>
                                          <p:spTgt spid="191492"/>
                                        </p:tgtEl>
                                        <p:attrNameLst>
                                          <p:attrName>style.visibility</p:attrName>
                                        </p:attrNameLst>
                                      </p:cBhvr>
                                      <p:to>
                                        <p:strVal val="visible"/>
                                      </p:to>
                                    </p:set>
                                    <p:animEffect transition="in" filter="blinds(horizontal)">
                                      <p:cBhvr>
                                        <p:cTn id="25" dur="500"/>
                                        <p:tgtEl>
                                          <p:spTgt spid="19149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91491">
                                            <p:txEl>
                                              <p:pRg st="4" end="4"/>
                                            </p:txEl>
                                          </p:spTgt>
                                        </p:tgtEl>
                                        <p:attrNameLst>
                                          <p:attrName>style.visibility</p:attrName>
                                        </p:attrNameLst>
                                      </p:cBhvr>
                                      <p:to>
                                        <p:strVal val="visible"/>
                                      </p:to>
                                    </p:set>
                                    <p:animEffect transition="in" filter="blinds(horizontal)">
                                      <p:cBhvr>
                                        <p:cTn id="30" dur="500"/>
                                        <p:tgtEl>
                                          <p:spTgt spid="191491">
                                            <p:txEl>
                                              <p:pRg st="4" end="4"/>
                                            </p:txEl>
                                          </p:spTgt>
                                        </p:tgtEl>
                                      </p:cBhvr>
                                    </p:animEffect>
                                  </p:childTnLst>
                                </p:cTn>
                              </p:par>
                              <p:par>
                                <p:cTn id="31" presetID="3" presetClass="entr" presetSubtype="10" fill="hold" nodeType="withEffect">
                                  <p:stCondLst>
                                    <p:cond delay="0"/>
                                  </p:stCondLst>
                                  <p:childTnLst>
                                    <p:set>
                                      <p:cBhvr>
                                        <p:cTn id="32" dur="1" fill="hold">
                                          <p:stCondLst>
                                            <p:cond delay="0"/>
                                          </p:stCondLst>
                                        </p:cTn>
                                        <p:tgtEl>
                                          <p:spTgt spid="191491">
                                            <p:txEl>
                                              <p:pRg st="5" end="5"/>
                                            </p:txEl>
                                          </p:spTgt>
                                        </p:tgtEl>
                                        <p:attrNameLst>
                                          <p:attrName>style.visibility</p:attrName>
                                        </p:attrNameLst>
                                      </p:cBhvr>
                                      <p:to>
                                        <p:strVal val="visible"/>
                                      </p:to>
                                    </p:set>
                                    <p:animEffect transition="in" filter="blinds(horizontal)">
                                      <p:cBhvr>
                                        <p:cTn id="33" dur="500"/>
                                        <p:tgtEl>
                                          <p:spTgt spid="191491">
                                            <p:txEl>
                                              <p:pRg st="5" end="5"/>
                                            </p:txEl>
                                          </p:spTgt>
                                        </p:tgtEl>
                                      </p:cBhvr>
                                    </p:animEffect>
                                  </p:childTnLst>
                                </p:cTn>
                              </p:par>
                            </p:childTnLst>
                          </p:cTn>
                        </p:par>
                        <p:par>
                          <p:cTn id="34" fill="hold">
                            <p:stCondLst>
                              <p:cond delay="500"/>
                            </p:stCondLst>
                            <p:childTnLst>
                              <p:par>
                                <p:cTn id="35" presetID="3" presetClass="entr" presetSubtype="10" fill="hold" grpId="0" nodeType="afterEffect">
                                  <p:stCondLst>
                                    <p:cond delay="0"/>
                                  </p:stCondLst>
                                  <p:childTnLst>
                                    <p:set>
                                      <p:cBhvr>
                                        <p:cTn id="36" dur="1" fill="hold">
                                          <p:stCondLst>
                                            <p:cond delay="0"/>
                                          </p:stCondLst>
                                        </p:cTn>
                                        <p:tgtEl>
                                          <p:spTgt spid="191496"/>
                                        </p:tgtEl>
                                        <p:attrNameLst>
                                          <p:attrName>style.visibility</p:attrName>
                                        </p:attrNameLst>
                                      </p:cBhvr>
                                      <p:to>
                                        <p:strVal val="visible"/>
                                      </p:to>
                                    </p:set>
                                    <p:animEffect transition="in" filter="blinds(horizontal)">
                                      <p:cBhvr>
                                        <p:cTn id="37" dur="500"/>
                                        <p:tgtEl>
                                          <p:spTgt spid="19149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1495"/>
                                        </p:tgtEl>
                                        <p:attrNameLst>
                                          <p:attrName>style.visibility</p:attrName>
                                        </p:attrNameLst>
                                      </p:cBhvr>
                                      <p:to>
                                        <p:strVal val="visible"/>
                                      </p:to>
                                    </p:set>
                                    <p:animEffect transition="in" filter="blinds(horizontal)">
                                      <p:cBhvr>
                                        <p:cTn id="40" dur="500"/>
                                        <p:tgtEl>
                                          <p:spTgt spid="19149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191491">
                                            <p:txEl>
                                              <p:pRg st="6" end="6"/>
                                            </p:txEl>
                                          </p:spTgt>
                                        </p:tgtEl>
                                        <p:attrNameLst>
                                          <p:attrName>style.visibility</p:attrName>
                                        </p:attrNameLst>
                                      </p:cBhvr>
                                      <p:to>
                                        <p:strVal val="visible"/>
                                      </p:to>
                                    </p:set>
                                    <p:animEffect transition="in" filter="blinds(horizontal)">
                                      <p:cBhvr>
                                        <p:cTn id="45" dur="500"/>
                                        <p:tgtEl>
                                          <p:spTgt spid="191491">
                                            <p:txEl>
                                              <p:pRg st="6" end="6"/>
                                            </p:txEl>
                                          </p:spTgt>
                                        </p:tgtEl>
                                      </p:cBhvr>
                                    </p:animEffect>
                                  </p:childTnLst>
                                </p:cTn>
                              </p:par>
                            </p:childTnLst>
                          </p:cTn>
                        </p:par>
                        <p:par>
                          <p:cTn id="46" fill="hold">
                            <p:stCondLst>
                              <p:cond delay="500"/>
                            </p:stCondLst>
                            <p:childTnLst>
                              <p:par>
                                <p:cTn id="47" presetID="3" presetClass="entr" presetSubtype="10" fill="hold" nodeType="afterEffect">
                                  <p:stCondLst>
                                    <p:cond delay="0"/>
                                  </p:stCondLst>
                                  <p:childTnLst>
                                    <p:set>
                                      <p:cBhvr>
                                        <p:cTn id="48" dur="1" fill="hold">
                                          <p:stCondLst>
                                            <p:cond delay="0"/>
                                          </p:stCondLst>
                                        </p:cTn>
                                        <p:tgtEl>
                                          <p:spTgt spid="191499"/>
                                        </p:tgtEl>
                                        <p:attrNameLst>
                                          <p:attrName>style.visibility</p:attrName>
                                        </p:attrNameLst>
                                      </p:cBhvr>
                                      <p:to>
                                        <p:strVal val="visible"/>
                                      </p:to>
                                    </p:set>
                                    <p:animEffect transition="in" filter="blinds(horizontal)">
                                      <p:cBhvr>
                                        <p:cTn id="49" dur="500"/>
                                        <p:tgtEl>
                                          <p:spTgt spid="191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5" grpId="0" animBg="1"/>
      <p:bldP spid="19149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ChangeArrowheads="1"/>
          </p:cNvSpPr>
          <p:nvPr/>
        </p:nvSpPr>
        <p:spPr bwMode="auto">
          <a:xfrm>
            <a:off x="539750" y="0"/>
            <a:ext cx="8172450" cy="3276600"/>
          </a:xfrm>
          <a:prstGeom prst="rect">
            <a:avLst/>
          </a:prstGeom>
          <a:noFill/>
          <a:ln w="9525">
            <a:noFill/>
            <a:miter lim="800000"/>
            <a:headEnd/>
            <a:tailEnd/>
          </a:ln>
          <a:effectLst/>
        </p:spPr>
        <p:txBody>
          <a:bodyPr/>
          <a:lstStyle/>
          <a:p>
            <a:pPr indent="381000">
              <a:spcBef>
                <a:spcPct val="20000"/>
              </a:spcBef>
            </a:pPr>
            <a:r>
              <a:rPr lang="en-US" altLang="zh-CN" sz="3200" b="1">
                <a:ea typeface="黑体" pitchFamily="2" charset="-122"/>
              </a:rPr>
              <a:t>      </a:t>
            </a:r>
            <a:r>
              <a:rPr lang="zh-CN" altLang="en-US" sz="2800">
                <a:solidFill>
                  <a:schemeClr val="accent2"/>
                </a:solidFill>
                <a:latin typeface="黑体" pitchFamily="2" charset="-122"/>
                <a:ea typeface="黑体" pitchFamily="2" charset="-122"/>
              </a:rPr>
              <a:t>电磁流量计</a:t>
            </a:r>
            <a:r>
              <a:rPr lang="en-US" altLang="zh-CN" sz="2800">
                <a:solidFill>
                  <a:schemeClr val="accent2"/>
                </a:solidFill>
                <a:latin typeface="黑体" pitchFamily="2" charset="-122"/>
                <a:ea typeface="黑体" pitchFamily="2" charset="-122"/>
              </a:rPr>
              <a:t>electromagnetic flowmeter</a:t>
            </a:r>
          </a:p>
          <a:p>
            <a:pPr indent="381000">
              <a:lnSpc>
                <a:spcPct val="20000"/>
              </a:lnSpc>
              <a:spcBef>
                <a:spcPct val="20000"/>
              </a:spcBef>
            </a:pPr>
            <a:endParaRPr lang="en-US" altLang="zh-CN" sz="1600" b="1">
              <a:ea typeface="黑体" pitchFamily="2" charset="-122"/>
            </a:endParaRPr>
          </a:p>
          <a:p>
            <a:pPr indent="381000">
              <a:lnSpc>
                <a:spcPct val="160000"/>
              </a:lnSpc>
              <a:spcBef>
                <a:spcPct val="20000"/>
              </a:spcBef>
            </a:pPr>
            <a:r>
              <a:rPr lang="en-US" altLang="zh-CN" sz="2800">
                <a:ea typeface="黑体" pitchFamily="2" charset="-122"/>
              </a:rPr>
              <a:t> </a:t>
            </a:r>
            <a:r>
              <a:rPr lang="zh-CN" altLang="en-US" sz="2800">
                <a:ea typeface="黑体" pitchFamily="2" charset="-122"/>
              </a:rPr>
              <a:t>电磁流量计是用来测量血液流速的仪器。设带有离子的血液沿直径为</a:t>
            </a:r>
            <a:r>
              <a:rPr lang="en-US" altLang="zh-CN" sz="2800" i="1">
                <a:ea typeface="黑体" pitchFamily="2" charset="-122"/>
              </a:rPr>
              <a:t>D</a:t>
            </a:r>
            <a:r>
              <a:rPr lang="zh-CN" altLang="en-US" sz="2800">
                <a:ea typeface="黑体" pitchFamily="2" charset="-122"/>
              </a:rPr>
              <a:t>的血管中以速度</a:t>
            </a:r>
            <a:r>
              <a:rPr lang="en-US" altLang="zh-CN" sz="2800" i="1">
                <a:ea typeface="黑体" pitchFamily="2" charset="-122"/>
              </a:rPr>
              <a:t>v</a:t>
            </a:r>
            <a:r>
              <a:rPr lang="zh-CN" altLang="en-US" sz="2800">
                <a:ea typeface="黑体" pitchFamily="2" charset="-122"/>
              </a:rPr>
              <a:t>运动，接通电源后，在铁芯间隙处产生如图所示的磁场</a:t>
            </a:r>
            <a:r>
              <a:rPr lang="zh-CN" altLang="en-US" sz="2800" b="1">
                <a:ea typeface="黑体" pitchFamily="2" charset="-122"/>
              </a:rPr>
              <a:t>。</a:t>
            </a:r>
          </a:p>
        </p:txBody>
      </p:sp>
      <p:sp>
        <p:nvSpPr>
          <p:cNvPr id="192515" name="AutoShape 3"/>
          <p:cNvSpPr>
            <a:spLocks noChangeArrowheads="1"/>
          </p:cNvSpPr>
          <p:nvPr/>
        </p:nvSpPr>
        <p:spPr bwMode="auto">
          <a:xfrm>
            <a:off x="1289050" y="3910013"/>
            <a:ext cx="1481138" cy="1641475"/>
          </a:xfrm>
          <a:prstGeom prst="roundRect">
            <a:avLst>
              <a:gd name="adj" fmla="val 16667"/>
            </a:avLst>
          </a:prstGeom>
          <a:noFill/>
          <a:ln w="9525">
            <a:solidFill>
              <a:srgbClr val="000000"/>
            </a:solidFill>
            <a:round/>
            <a:headEnd/>
            <a:tailEnd/>
          </a:ln>
        </p:spPr>
        <p:txBody>
          <a:bodyPr/>
          <a:lstStyle/>
          <a:p>
            <a:endParaRPr lang="zh-CN" altLang="en-US"/>
          </a:p>
        </p:txBody>
      </p:sp>
      <p:sp>
        <p:nvSpPr>
          <p:cNvPr id="192516" name="AutoShape 4"/>
          <p:cNvSpPr>
            <a:spLocks noChangeArrowheads="1"/>
          </p:cNvSpPr>
          <p:nvPr/>
        </p:nvSpPr>
        <p:spPr bwMode="auto">
          <a:xfrm>
            <a:off x="1176338" y="4005263"/>
            <a:ext cx="1481137" cy="1639887"/>
          </a:xfrm>
          <a:prstGeom prst="roundRect">
            <a:avLst>
              <a:gd name="adj" fmla="val 16667"/>
            </a:avLst>
          </a:prstGeom>
          <a:solidFill>
            <a:srgbClr val="FFFFFF"/>
          </a:solidFill>
          <a:ln w="9525">
            <a:solidFill>
              <a:srgbClr val="000000"/>
            </a:solidFill>
            <a:round/>
            <a:headEnd/>
            <a:tailEnd/>
          </a:ln>
        </p:spPr>
        <p:txBody>
          <a:bodyPr/>
          <a:lstStyle/>
          <a:p>
            <a:endParaRPr lang="zh-CN" altLang="en-US"/>
          </a:p>
        </p:txBody>
      </p:sp>
      <p:sp>
        <p:nvSpPr>
          <p:cNvPr id="192517" name="AutoShape 5"/>
          <p:cNvSpPr>
            <a:spLocks noChangeArrowheads="1"/>
          </p:cNvSpPr>
          <p:nvPr/>
        </p:nvSpPr>
        <p:spPr bwMode="auto">
          <a:xfrm>
            <a:off x="1362075" y="4154488"/>
            <a:ext cx="1109663" cy="1341437"/>
          </a:xfrm>
          <a:prstGeom prst="roundRect">
            <a:avLst>
              <a:gd name="adj" fmla="val 16667"/>
            </a:avLst>
          </a:prstGeom>
          <a:noFill/>
          <a:ln w="9525">
            <a:solidFill>
              <a:srgbClr val="000000"/>
            </a:solidFill>
            <a:round/>
            <a:headEnd/>
            <a:tailEnd/>
          </a:ln>
        </p:spPr>
        <p:txBody>
          <a:bodyPr/>
          <a:lstStyle/>
          <a:p>
            <a:endParaRPr lang="zh-CN" altLang="en-US"/>
          </a:p>
        </p:txBody>
      </p:sp>
      <p:sp>
        <p:nvSpPr>
          <p:cNvPr id="192518" name="Rectangle 6"/>
          <p:cNvSpPr>
            <a:spLocks noChangeArrowheads="1"/>
          </p:cNvSpPr>
          <p:nvPr/>
        </p:nvSpPr>
        <p:spPr bwMode="auto">
          <a:xfrm>
            <a:off x="2287588" y="4452938"/>
            <a:ext cx="555625" cy="595312"/>
          </a:xfrm>
          <a:prstGeom prst="rect">
            <a:avLst/>
          </a:prstGeom>
          <a:solidFill>
            <a:srgbClr val="FFFFFF"/>
          </a:solidFill>
          <a:ln w="9525">
            <a:noFill/>
            <a:miter lim="800000"/>
            <a:headEnd/>
            <a:tailEnd/>
          </a:ln>
        </p:spPr>
        <p:txBody>
          <a:bodyPr/>
          <a:lstStyle/>
          <a:p>
            <a:endParaRPr lang="zh-CN" altLang="en-US"/>
          </a:p>
        </p:txBody>
      </p:sp>
      <p:sp>
        <p:nvSpPr>
          <p:cNvPr id="192519" name="Line 7"/>
          <p:cNvSpPr>
            <a:spLocks noChangeShapeType="1"/>
          </p:cNvSpPr>
          <p:nvPr/>
        </p:nvSpPr>
        <p:spPr bwMode="auto">
          <a:xfrm>
            <a:off x="1731963" y="5346700"/>
            <a:ext cx="739775" cy="0"/>
          </a:xfrm>
          <a:prstGeom prst="line">
            <a:avLst/>
          </a:prstGeom>
          <a:noFill/>
          <a:ln w="9525">
            <a:solidFill>
              <a:srgbClr val="000000"/>
            </a:solidFill>
            <a:round/>
            <a:headEnd/>
            <a:tailEnd/>
          </a:ln>
        </p:spPr>
        <p:txBody>
          <a:bodyPr/>
          <a:lstStyle/>
          <a:p>
            <a:endParaRPr lang="zh-CN" altLang="en-US"/>
          </a:p>
        </p:txBody>
      </p:sp>
      <p:sp>
        <p:nvSpPr>
          <p:cNvPr id="192520" name="Line 8"/>
          <p:cNvSpPr>
            <a:spLocks noChangeShapeType="1"/>
          </p:cNvSpPr>
          <p:nvPr/>
        </p:nvSpPr>
        <p:spPr bwMode="auto">
          <a:xfrm>
            <a:off x="1546225" y="4154488"/>
            <a:ext cx="0" cy="1192212"/>
          </a:xfrm>
          <a:prstGeom prst="line">
            <a:avLst/>
          </a:prstGeom>
          <a:noFill/>
          <a:ln w="9525">
            <a:solidFill>
              <a:srgbClr val="000000"/>
            </a:solidFill>
            <a:round/>
            <a:headEnd/>
            <a:tailEnd/>
          </a:ln>
        </p:spPr>
        <p:txBody>
          <a:bodyPr/>
          <a:lstStyle/>
          <a:p>
            <a:endParaRPr lang="zh-CN" altLang="en-US"/>
          </a:p>
        </p:txBody>
      </p:sp>
      <p:grpSp>
        <p:nvGrpSpPr>
          <p:cNvPr id="2" name="Group 9"/>
          <p:cNvGrpSpPr>
            <a:grpSpLocks/>
          </p:cNvGrpSpPr>
          <p:nvPr/>
        </p:nvGrpSpPr>
        <p:grpSpPr bwMode="auto">
          <a:xfrm>
            <a:off x="250825" y="3856038"/>
            <a:ext cx="3702050" cy="2386012"/>
            <a:chOff x="6120" y="1440"/>
            <a:chExt cx="3600" cy="2496"/>
          </a:xfrm>
        </p:grpSpPr>
        <p:sp>
          <p:nvSpPr>
            <p:cNvPr id="192522" name="AutoShape 10"/>
            <p:cNvSpPr>
              <a:spLocks noChangeArrowheads="1"/>
            </p:cNvSpPr>
            <p:nvPr/>
          </p:nvSpPr>
          <p:spPr bwMode="auto">
            <a:xfrm rot="-7461978">
              <a:off x="7716" y="1452"/>
              <a:ext cx="180" cy="2652"/>
            </a:xfrm>
            <a:prstGeom prst="can">
              <a:avLst>
                <a:gd name="adj" fmla="val 117662"/>
              </a:avLst>
            </a:prstGeom>
            <a:solidFill>
              <a:srgbClr val="FFFFFF"/>
            </a:solidFill>
            <a:ln w="9525">
              <a:solidFill>
                <a:srgbClr val="000000"/>
              </a:solidFill>
              <a:round/>
              <a:headEnd/>
              <a:tailEnd/>
            </a:ln>
          </p:spPr>
          <p:txBody>
            <a:bodyPr/>
            <a:lstStyle/>
            <a:p>
              <a:endParaRPr lang="zh-CN" altLang="en-US"/>
            </a:p>
          </p:txBody>
        </p:sp>
        <p:sp>
          <p:nvSpPr>
            <p:cNvPr id="192523" name="Line 11"/>
            <p:cNvSpPr>
              <a:spLocks noChangeShapeType="1"/>
            </p:cNvSpPr>
            <p:nvPr/>
          </p:nvSpPr>
          <p:spPr bwMode="auto">
            <a:xfrm flipV="1">
              <a:off x="6120" y="1440"/>
              <a:ext cx="3600" cy="2496"/>
            </a:xfrm>
            <a:prstGeom prst="line">
              <a:avLst/>
            </a:prstGeom>
            <a:noFill/>
            <a:ln w="9525">
              <a:solidFill>
                <a:srgbClr val="000000"/>
              </a:solidFill>
              <a:prstDash val="lgDashDot"/>
              <a:round/>
              <a:headEnd/>
              <a:tailEnd/>
            </a:ln>
          </p:spPr>
          <p:txBody>
            <a:bodyPr/>
            <a:lstStyle/>
            <a:p>
              <a:endParaRPr lang="zh-CN" altLang="en-US"/>
            </a:p>
          </p:txBody>
        </p:sp>
      </p:grpSp>
      <p:sp>
        <p:nvSpPr>
          <p:cNvPr id="192524" name="Line 12"/>
          <p:cNvSpPr>
            <a:spLocks noChangeShapeType="1"/>
          </p:cNvSpPr>
          <p:nvPr/>
        </p:nvSpPr>
        <p:spPr bwMode="auto">
          <a:xfrm>
            <a:off x="2471738" y="4452938"/>
            <a:ext cx="185737" cy="0"/>
          </a:xfrm>
          <a:prstGeom prst="line">
            <a:avLst/>
          </a:prstGeom>
          <a:noFill/>
          <a:ln w="9525">
            <a:solidFill>
              <a:srgbClr val="000000"/>
            </a:solidFill>
            <a:round/>
            <a:headEnd/>
            <a:tailEnd/>
          </a:ln>
        </p:spPr>
        <p:txBody>
          <a:bodyPr/>
          <a:lstStyle/>
          <a:p>
            <a:endParaRPr lang="zh-CN" altLang="en-US"/>
          </a:p>
        </p:txBody>
      </p:sp>
      <p:sp>
        <p:nvSpPr>
          <p:cNvPr id="192525" name="Rectangle 13"/>
          <p:cNvSpPr>
            <a:spLocks noChangeArrowheads="1"/>
          </p:cNvSpPr>
          <p:nvPr/>
        </p:nvSpPr>
        <p:spPr bwMode="auto">
          <a:xfrm>
            <a:off x="2725738" y="4370388"/>
            <a:ext cx="88900" cy="82550"/>
          </a:xfrm>
          <a:prstGeom prst="rect">
            <a:avLst/>
          </a:prstGeom>
          <a:solidFill>
            <a:srgbClr val="FFFFFF"/>
          </a:solidFill>
          <a:ln w="9525">
            <a:noFill/>
            <a:miter lim="800000"/>
            <a:headEnd/>
            <a:tailEnd/>
          </a:ln>
        </p:spPr>
        <p:txBody>
          <a:bodyPr/>
          <a:lstStyle/>
          <a:p>
            <a:endParaRPr lang="zh-CN" altLang="en-US"/>
          </a:p>
        </p:txBody>
      </p:sp>
      <p:sp>
        <p:nvSpPr>
          <p:cNvPr id="192526" name="Freeform 14"/>
          <p:cNvSpPr>
            <a:spLocks/>
          </p:cNvSpPr>
          <p:nvPr/>
        </p:nvSpPr>
        <p:spPr bwMode="auto">
          <a:xfrm>
            <a:off x="2657475" y="4357688"/>
            <a:ext cx="115888" cy="95250"/>
          </a:xfrm>
          <a:custGeom>
            <a:avLst/>
            <a:gdLst/>
            <a:ahLst/>
            <a:cxnLst>
              <a:cxn ang="0">
                <a:pos x="0" y="99"/>
              </a:cxn>
              <a:cxn ang="0">
                <a:pos x="113" y="0"/>
              </a:cxn>
            </a:cxnLst>
            <a:rect l="0" t="0" r="r" b="b"/>
            <a:pathLst>
              <a:path w="113" h="99">
                <a:moveTo>
                  <a:pt x="0" y="99"/>
                </a:moveTo>
                <a:lnTo>
                  <a:pt x="113" y="0"/>
                </a:lnTo>
              </a:path>
            </a:pathLst>
          </a:custGeom>
          <a:noFill/>
          <a:ln w="9525">
            <a:solidFill>
              <a:srgbClr val="000000"/>
            </a:solidFill>
            <a:round/>
            <a:headEnd type="none" w="med" len="med"/>
            <a:tailEnd type="none" w="med" len="med"/>
          </a:ln>
        </p:spPr>
        <p:txBody>
          <a:bodyPr/>
          <a:lstStyle/>
          <a:p>
            <a:endParaRPr lang="zh-CN" altLang="en-US"/>
          </a:p>
        </p:txBody>
      </p:sp>
      <p:sp>
        <p:nvSpPr>
          <p:cNvPr id="192527" name="Freeform 15"/>
          <p:cNvSpPr>
            <a:spLocks/>
          </p:cNvSpPr>
          <p:nvPr/>
        </p:nvSpPr>
        <p:spPr bwMode="auto">
          <a:xfrm>
            <a:off x="2471738" y="4953000"/>
            <a:ext cx="101600" cy="95250"/>
          </a:xfrm>
          <a:custGeom>
            <a:avLst/>
            <a:gdLst/>
            <a:ahLst/>
            <a:cxnLst>
              <a:cxn ang="0">
                <a:pos x="0" y="100"/>
              </a:cxn>
              <a:cxn ang="0">
                <a:pos x="98" y="0"/>
              </a:cxn>
            </a:cxnLst>
            <a:rect l="0" t="0" r="r" b="b"/>
            <a:pathLst>
              <a:path w="98" h="100">
                <a:moveTo>
                  <a:pt x="0" y="100"/>
                </a:moveTo>
                <a:lnTo>
                  <a:pt x="98" y="0"/>
                </a:lnTo>
              </a:path>
            </a:pathLst>
          </a:custGeom>
          <a:noFill/>
          <a:ln w="9525">
            <a:solidFill>
              <a:srgbClr val="000000"/>
            </a:solidFill>
            <a:round/>
            <a:headEnd type="none" w="med" len="med"/>
            <a:tailEnd type="none" w="med" len="med"/>
          </a:ln>
        </p:spPr>
        <p:txBody>
          <a:bodyPr/>
          <a:lstStyle/>
          <a:p>
            <a:endParaRPr lang="zh-CN" altLang="en-US"/>
          </a:p>
        </p:txBody>
      </p:sp>
      <p:sp>
        <p:nvSpPr>
          <p:cNvPr id="192528" name="Line 16"/>
          <p:cNvSpPr>
            <a:spLocks noChangeShapeType="1"/>
          </p:cNvSpPr>
          <p:nvPr/>
        </p:nvSpPr>
        <p:spPr bwMode="auto">
          <a:xfrm>
            <a:off x="2471738" y="5048250"/>
            <a:ext cx="185737" cy="0"/>
          </a:xfrm>
          <a:prstGeom prst="line">
            <a:avLst/>
          </a:prstGeom>
          <a:noFill/>
          <a:ln w="9525">
            <a:solidFill>
              <a:srgbClr val="000000"/>
            </a:solidFill>
            <a:round/>
            <a:headEnd/>
            <a:tailEnd/>
          </a:ln>
        </p:spPr>
        <p:txBody>
          <a:bodyPr/>
          <a:lstStyle/>
          <a:p>
            <a:endParaRPr lang="zh-CN" altLang="en-US"/>
          </a:p>
        </p:txBody>
      </p:sp>
      <p:sp>
        <p:nvSpPr>
          <p:cNvPr id="192529" name="Freeform 17"/>
          <p:cNvSpPr>
            <a:spLocks/>
          </p:cNvSpPr>
          <p:nvPr/>
        </p:nvSpPr>
        <p:spPr bwMode="auto">
          <a:xfrm>
            <a:off x="2657475" y="4959350"/>
            <a:ext cx="107950" cy="88900"/>
          </a:xfrm>
          <a:custGeom>
            <a:avLst/>
            <a:gdLst/>
            <a:ahLst/>
            <a:cxnLst>
              <a:cxn ang="0">
                <a:pos x="0" y="93"/>
              </a:cxn>
              <a:cxn ang="0">
                <a:pos x="105" y="0"/>
              </a:cxn>
            </a:cxnLst>
            <a:rect l="0" t="0" r="r" b="b"/>
            <a:pathLst>
              <a:path w="105" h="93">
                <a:moveTo>
                  <a:pt x="0" y="93"/>
                </a:moveTo>
                <a:lnTo>
                  <a:pt x="105" y="0"/>
                </a:lnTo>
              </a:path>
            </a:pathLst>
          </a:custGeom>
          <a:noFill/>
          <a:ln w="9525">
            <a:solidFill>
              <a:srgbClr val="000000"/>
            </a:solidFill>
            <a:round/>
            <a:headEnd type="none" w="med" len="med"/>
            <a:tailEnd type="none" w="med" len="med"/>
          </a:ln>
        </p:spPr>
        <p:txBody>
          <a:bodyPr/>
          <a:lstStyle/>
          <a:p>
            <a:endParaRPr lang="zh-CN" altLang="en-US"/>
          </a:p>
        </p:txBody>
      </p:sp>
      <p:sp>
        <p:nvSpPr>
          <p:cNvPr id="192530" name="Freeform 18"/>
          <p:cNvSpPr>
            <a:spLocks/>
          </p:cNvSpPr>
          <p:nvPr/>
        </p:nvSpPr>
        <p:spPr bwMode="auto">
          <a:xfrm>
            <a:off x="2573338" y="4945063"/>
            <a:ext cx="185737" cy="7937"/>
          </a:xfrm>
          <a:custGeom>
            <a:avLst/>
            <a:gdLst/>
            <a:ahLst/>
            <a:cxnLst>
              <a:cxn ang="0">
                <a:pos x="0" y="0"/>
              </a:cxn>
              <a:cxn ang="0">
                <a:pos x="180" y="8"/>
              </a:cxn>
            </a:cxnLst>
            <a:rect l="0" t="0" r="r" b="b"/>
            <a:pathLst>
              <a:path w="180" h="8">
                <a:moveTo>
                  <a:pt x="0" y="0"/>
                </a:moveTo>
                <a:lnTo>
                  <a:pt x="180" y="8"/>
                </a:lnTo>
              </a:path>
            </a:pathLst>
          </a:custGeom>
          <a:noFill/>
          <a:ln w="9525">
            <a:solidFill>
              <a:srgbClr val="000000"/>
            </a:solidFill>
            <a:round/>
            <a:headEnd type="none" w="med" len="med"/>
            <a:tailEnd type="none" w="med" len="med"/>
          </a:ln>
        </p:spPr>
        <p:txBody>
          <a:bodyPr/>
          <a:lstStyle/>
          <a:p>
            <a:endParaRPr lang="zh-CN" altLang="en-US"/>
          </a:p>
        </p:txBody>
      </p:sp>
      <p:sp>
        <p:nvSpPr>
          <p:cNvPr id="192531" name="Freeform 19"/>
          <p:cNvSpPr>
            <a:spLocks/>
          </p:cNvSpPr>
          <p:nvPr/>
        </p:nvSpPr>
        <p:spPr bwMode="auto">
          <a:xfrm>
            <a:off x="2755900" y="4951413"/>
            <a:ext cx="9525" cy="203200"/>
          </a:xfrm>
          <a:custGeom>
            <a:avLst/>
            <a:gdLst/>
            <a:ahLst/>
            <a:cxnLst>
              <a:cxn ang="0">
                <a:pos x="0" y="0"/>
              </a:cxn>
              <a:cxn ang="0">
                <a:pos x="9" y="212"/>
              </a:cxn>
            </a:cxnLst>
            <a:rect l="0" t="0" r="r" b="b"/>
            <a:pathLst>
              <a:path w="9" h="212">
                <a:moveTo>
                  <a:pt x="0" y="0"/>
                </a:moveTo>
                <a:lnTo>
                  <a:pt x="9" y="212"/>
                </a:lnTo>
              </a:path>
            </a:pathLst>
          </a:custGeom>
          <a:noFill/>
          <a:ln w="9525">
            <a:solidFill>
              <a:srgbClr val="000000"/>
            </a:solidFill>
            <a:round/>
            <a:headEnd type="none" w="med" len="med"/>
            <a:tailEnd type="none" w="med" len="med"/>
          </a:ln>
        </p:spPr>
        <p:txBody>
          <a:bodyPr/>
          <a:lstStyle/>
          <a:p>
            <a:endParaRPr lang="zh-CN" altLang="en-US"/>
          </a:p>
        </p:txBody>
      </p:sp>
      <p:sp>
        <p:nvSpPr>
          <p:cNvPr id="192532" name="Line 20"/>
          <p:cNvSpPr>
            <a:spLocks noChangeShapeType="1"/>
          </p:cNvSpPr>
          <p:nvPr/>
        </p:nvSpPr>
        <p:spPr bwMode="auto">
          <a:xfrm>
            <a:off x="620713" y="4452938"/>
            <a:ext cx="555625" cy="0"/>
          </a:xfrm>
          <a:prstGeom prst="line">
            <a:avLst/>
          </a:prstGeom>
          <a:noFill/>
          <a:ln w="9525">
            <a:solidFill>
              <a:srgbClr val="000000"/>
            </a:solidFill>
            <a:round/>
            <a:headEnd/>
            <a:tailEnd/>
          </a:ln>
        </p:spPr>
        <p:txBody>
          <a:bodyPr/>
          <a:lstStyle/>
          <a:p>
            <a:endParaRPr lang="zh-CN" altLang="en-US"/>
          </a:p>
        </p:txBody>
      </p:sp>
      <p:sp>
        <p:nvSpPr>
          <p:cNvPr id="192533" name="Freeform 21"/>
          <p:cNvSpPr>
            <a:spLocks/>
          </p:cNvSpPr>
          <p:nvPr/>
        </p:nvSpPr>
        <p:spPr bwMode="auto">
          <a:xfrm>
            <a:off x="1084263" y="4457700"/>
            <a:ext cx="560387" cy="230188"/>
          </a:xfrm>
          <a:custGeom>
            <a:avLst/>
            <a:gdLst/>
            <a:ahLst/>
            <a:cxnLst>
              <a:cxn ang="0">
                <a:pos x="457" y="0"/>
              </a:cxn>
              <a:cxn ang="0">
                <a:pos x="479" y="60"/>
              </a:cxn>
              <a:cxn ang="0">
                <a:pos x="67" y="188"/>
              </a:cxn>
              <a:cxn ang="0">
                <a:pos x="74" y="240"/>
              </a:cxn>
            </a:cxnLst>
            <a:rect l="0" t="0" r="r" b="b"/>
            <a:pathLst>
              <a:path w="544" h="240">
                <a:moveTo>
                  <a:pt x="457" y="0"/>
                </a:moveTo>
                <a:cubicBezTo>
                  <a:pt x="461" y="10"/>
                  <a:pt x="544" y="29"/>
                  <a:pt x="479" y="60"/>
                </a:cubicBezTo>
                <a:cubicBezTo>
                  <a:pt x="414" y="91"/>
                  <a:pt x="134" y="158"/>
                  <a:pt x="67" y="188"/>
                </a:cubicBezTo>
                <a:cubicBezTo>
                  <a:pt x="0" y="218"/>
                  <a:pt x="73" y="229"/>
                  <a:pt x="74" y="240"/>
                </a:cubicBezTo>
              </a:path>
            </a:pathLst>
          </a:custGeom>
          <a:noFill/>
          <a:ln w="9525">
            <a:solidFill>
              <a:srgbClr val="000000"/>
            </a:solidFill>
            <a:round/>
            <a:headEnd/>
            <a:tailEnd/>
          </a:ln>
        </p:spPr>
        <p:txBody>
          <a:bodyPr/>
          <a:lstStyle/>
          <a:p>
            <a:endParaRPr lang="zh-CN" altLang="en-US"/>
          </a:p>
        </p:txBody>
      </p:sp>
      <p:sp>
        <p:nvSpPr>
          <p:cNvPr id="192534" name="Freeform 22"/>
          <p:cNvSpPr>
            <a:spLocks/>
          </p:cNvSpPr>
          <p:nvPr/>
        </p:nvSpPr>
        <p:spPr bwMode="auto">
          <a:xfrm>
            <a:off x="1084263" y="4602163"/>
            <a:ext cx="560387" cy="228600"/>
          </a:xfrm>
          <a:custGeom>
            <a:avLst/>
            <a:gdLst/>
            <a:ahLst/>
            <a:cxnLst>
              <a:cxn ang="0">
                <a:pos x="457" y="0"/>
              </a:cxn>
              <a:cxn ang="0">
                <a:pos x="479" y="60"/>
              </a:cxn>
              <a:cxn ang="0">
                <a:pos x="67" y="188"/>
              </a:cxn>
              <a:cxn ang="0">
                <a:pos x="74" y="240"/>
              </a:cxn>
            </a:cxnLst>
            <a:rect l="0" t="0" r="r" b="b"/>
            <a:pathLst>
              <a:path w="544" h="240">
                <a:moveTo>
                  <a:pt x="457" y="0"/>
                </a:moveTo>
                <a:cubicBezTo>
                  <a:pt x="461" y="10"/>
                  <a:pt x="544" y="29"/>
                  <a:pt x="479" y="60"/>
                </a:cubicBezTo>
                <a:cubicBezTo>
                  <a:pt x="414" y="91"/>
                  <a:pt x="134" y="158"/>
                  <a:pt x="67" y="188"/>
                </a:cubicBezTo>
                <a:cubicBezTo>
                  <a:pt x="0" y="218"/>
                  <a:pt x="73" y="229"/>
                  <a:pt x="74" y="240"/>
                </a:cubicBezTo>
              </a:path>
            </a:pathLst>
          </a:custGeom>
          <a:noFill/>
          <a:ln w="9525">
            <a:solidFill>
              <a:srgbClr val="000000"/>
            </a:solidFill>
            <a:round/>
            <a:headEnd/>
            <a:tailEnd/>
          </a:ln>
        </p:spPr>
        <p:txBody>
          <a:bodyPr/>
          <a:lstStyle/>
          <a:p>
            <a:endParaRPr lang="zh-CN" altLang="en-US"/>
          </a:p>
        </p:txBody>
      </p:sp>
      <p:sp>
        <p:nvSpPr>
          <p:cNvPr id="192535" name="Freeform 23"/>
          <p:cNvSpPr>
            <a:spLocks/>
          </p:cNvSpPr>
          <p:nvPr/>
        </p:nvSpPr>
        <p:spPr bwMode="auto">
          <a:xfrm>
            <a:off x="1084263" y="4751388"/>
            <a:ext cx="560387" cy="228600"/>
          </a:xfrm>
          <a:custGeom>
            <a:avLst/>
            <a:gdLst/>
            <a:ahLst/>
            <a:cxnLst>
              <a:cxn ang="0">
                <a:pos x="457" y="0"/>
              </a:cxn>
              <a:cxn ang="0">
                <a:pos x="479" y="60"/>
              </a:cxn>
              <a:cxn ang="0">
                <a:pos x="67" y="188"/>
              </a:cxn>
              <a:cxn ang="0">
                <a:pos x="74" y="240"/>
              </a:cxn>
            </a:cxnLst>
            <a:rect l="0" t="0" r="r" b="b"/>
            <a:pathLst>
              <a:path w="544" h="240">
                <a:moveTo>
                  <a:pt x="457" y="0"/>
                </a:moveTo>
                <a:cubicBezTo>
                  <a:pt x="461" y="10"/>
                  <a:pt x="544" y="29"/>
                  <a:pt x="479" y="60"/>
                </a:cubicBezTo>
                <a:cubicBezTo>
                  <a:pt x="414" y="91"/>
                  <a:pt x="134" y="158"/>
                  <a:pt x="67" y="188"/>
                </a:cubicBezTo>
                <a:cubicBezTo>
                  <a:pt x="0" y="218"/>
                  <a:pt x="73" y="229"/>
                  <a:pt x="74" y="240"/>
                </a:cubicBezTo>
              </a:path>
            </a:pathLst>
          </a:custGeom>
          <a:noFill/>
          <a:ln w="9525">
            <a:solidFill>
              <a:srgbClr val="000000"/>
            </a:solidFill>
            <a:round/>
            <a:headEnd/>
            <a:tailEnd/>
          </a:ln>
        </p:spPr>
        <p:txBody>
          <a:bodyPr/>
          <a:lstStyle/>
          <a:p>
            <a:endParaRPr lang="zh-CN" altLang="en-US"/>
          </a:p>
        </p:txBody>
      </p:sp>
      <p:sp>
        <p:nvSpPr>
          <p:cNvPr id="192536" name="Freeform 24"/>
          <p:cNvSpPr>
            <a:spLocks/>
          </p:cNvSpPr>
          <p:nvPr/>
        </p:nvSpPr>
        <p:spPr bwMode="auto">
          <a:xfrm>
            <a:off x="798513" y="4900613"/>
            <a:ext cx="904875" cy="274637"/>
          </a:xfrm>
          <a:custGeom>
            <a:avLst/>
            <a:gdLst/>
            <a:ahLst/>
            <a:cxnLst>
              <a:cxn ang="0">
                <a:pos x="735" y="0"/>
              </a:cxn>
              <a:cxn ang="0">
                <a:pos x="757" y="60"/>
              </a:cxn>
              <a:cxn ang="0">
                <a:pos x="0" y="288"/>
              </a:cxn>
            </a:cxnLst>
            <a:rect l="0" t="0" r="r" b="b"/>
            <a:pathLst>
              <a:path w="879" h="288">
                <a:moveTo>
                  <a:pt x="735" y="0"/>
                </a:moveTo>
                <a:cubicBezTo>
                  <a:pt x="739" y="10"/>
                  <a:pt x="879" y="12"/>
                  <a:pt x="757" y="60"/>
                </a:cubicBezTo>
                <a:cubicBezTo>
                  <a:pt x="635" y="108"/>
                  <a:pt x="158" y="241"/>
                  <a:pt x="0" y="288"/>
                </a:cubicBezTo>
              </a:path>
            </a:pathLst>
          </a:custGeom>
          <a:noFill/>
          <a:ln w="9525">
            <a:solidFill>
              <a:srgbClr val="000000"/>
            </a:solidFill>
            <a:round/>
            <a:headEnd type="none" w="med" len="med"/>
            <a:tailEnd type="stealth" w="med" len="med"/>
          </a:ln>
        </p:spPr>
        <p:txBody>
          <a:bodyPr/>
          <a:lstStyle/>
          <a:p>
            <a:endParaRPr lang="zh-CN" altLang="en-US"/>
          </a:p>
        </p:txBody>
      </p:sp>
      <p:sp>
        <p:nvSpPr>
          <p:cNvPr id="192537" name="Line 25"/>
          <p:cNvSpPr>
            <a:spLocks noChangeShapeType="1"/>
          </p:cNvSpPr>
          <p:nvPr/>
        </p:nvSpPr>
        <p:spPr bwMode="auto">
          <a:xfrm>
            <a:off x="676275" y="4452938"/>
            <a:ext cx="185738" cy="0"/>
          </a:xfrm>
          <a:prstGeom prst="line">
            <a:avLst/>
          </a:prstGeom>
          <a:noFill/>
          <a:ln w="38100">
            <a:solidFill>
              <a:srgbClr val="000000"/>
            </a:solidFill>
            <a:round/>
            <a:headEnd/>
            <a:tailEnd type="stealth" w="med" len="med"/>
          </a:ln>
        </p:spPr>
        <p:txBody>
          <a:bodyPr/>
          <a:lstStyle/>
          <a:p>
            <a:endParaRPr lang="zh-CN" altLang="en-US"/>
          </a:p>
        </p:txBody>
      </p:sp>
      <p:sp>
        <p:nvSpPr>
          <p:cNvPr id="192538" name="Line 26"/>
          <p:cNvSpPr>
            <a:spLocks noChangeShapeType="1"/>
          </p:cNvSpPr>
          <p:nvPr/>
        </p:nvSpPr>
        <p:spPr bwMode="auto">
          <a:xfrm>
            <a:off x="806450" y="5495925"/>
            <a:ext cx="184150" cy="149225"/>
          </a:xfrm>
          <a:prstGeom prst="line">
            <a:avLst/>
          </a:prstGeom>
          <a:noFill/>
          <a:ln w="38100">
            <a:solidFill>
              <a:srgbClr val="000000"/>
            </a:solidFill>
            <a:round/>
            <a:headEnd/>
            <a:tailEnd type="stealth" w="med" len="med"/>
          </a:ln>
        </p:spPr>
        <p:txBody>
          <a:bodyPr/>
          <a:lstStyle/>
          <a:p>
            <a:endParaRPr lang="zh-CN" altLang="en-US"/>
          </a:p>
        </p:txBody>
      </p:sp>
      <p:sp>
        <p:nvSpPr>
          <p:cNvPr id="192539" name="Line 27"/>
          <p:cNvSpPr>
            <a:spLocks noChangeShapeType="1"/>
          </p:cNvSpPr>
          <p:nvPr/>
        </p:nvSpPr>
        <p:spPr bwMode="auto">
          <a:xfrm flipH="1" flipV="1">
            <a:off x="1176338" y="5794375"/>
            <a:ext cx="185737" cy="149225"/>
          </a:xfrm>
          <a:prstGeom prst="line">
            <a:avLst/>
          </a:prstGeom>
          <a:noFill/>
          <a:ln w="38100">
            <a:solidFill>
              <a:srgbClr val="000000"/>
            </a:solidFill>
            <a:round/>
            <a:headEnd/>
            <a:tailEnd type="stealth" w="med" len="med"/>
          </a:ln>
        </p:spPr>
        <p:txBody>
          <a:bodyPr/>
          <a:lstStyle/>
          <a:p>
            <a:endParaRPr lang="zh-CN" altLang="en-US"/>
          </a:p>
        </p:txBody>
      </p:sp>
      <p:sp>
        <p:nvSpPr>
          <p:cNvPr id="192540" name="Line 28"/>
          <p:cNvSpPr>
            <a:spLocks noChangeShapeType="1"/>
          </p:cNvSpPr>
          <p:nvPr/>
        </p:nvSpPr>
        <p:spPr bwMode="auto">
          <a:xfrm flipV="1">
            <a:off x="2843213" y="4751388"/>
            <a:ext cx="184150" cy="149225"/>
          </a:xfrm>
          <a:prstGeom prst="line">
            <a:avLst/>
          </a:prstGeom>
          <a:noFill/>
          <a:ln w="38100">
            <a:solidFill>
              <a:srgbClr val="0000FF"/>
            </a:solidFill>
            <a:round/>
            <a:headEnd/>
            <a:tailEnd type="stealth" w="med" len="med"/>
          </a:ln>
        </p:spPr>
        <p:txBody>
          <a:bodyPr/>
          <a:lstStyle/>
          <a:p>
            <a:endParaRPr lang="zh-CN" altLang="en-US"/>
          </a:p>
        </p:txBody>
      </p:sp>
      <p:sp>
        <p:nvSpPr>
          <p:cNvPr id="192541" name="Freeform 29"/>
          <p:cNvSpPr>
            <a:spLocks/>
          </p:cNvSpPr>
          <p:nvPr/>
        </p:nvSpPr>
        <p:spPr bwMode="auto">
          <a:xfrm>
            <a:off x="3505200" y="3849688"/>
            <a:ext cx="457200" cy="301625"/>
          </a:xfrm>
          <a:custGeom>
            <a:avLst/>
            <a:gdLst/>
            <a:ahLst/>
            <a:cxnLst>
              <a:cxn ang="0">
                <a:pos x="0" y="316"/>
              </a:cxn>
              <a:cxn ang="0">
                <a:pos x="444" y="0"/>
              </a:cxn>
            </a:cxnLst>
            <a:rect l="0" t="0" r="r" b="b"/>
            <a:pathLst>
              <a:path w="444" h="316">
                <a:moveTo>
                  <a:pt x="0" y="316"/>
                </a:moveTo>
                <a:lnTo>
                  <a:pt x="444" y="0"/>
                </a:lnTo>
              </a:path>
            </a:pathLst>
          </a:custGeom>
          <a:noFill/>
          <a:ln w="38100" cmpd="sng">
            <a:solidFill>
              <a:schemeClr val="accent2"/>
            </a:solidFill>
            <a:round/>
            <a:headEnd type="none" w="med" len="med"/>
            <a:tailEnd type="stealth" w="med" len="med"/>
          </a:ln>
        </p:spPr>
        <p:txBody>
          <a:bodyPr/>
          <a:lstStyle/>
          <a:p>
            <a:endParaRPr lang="zh-CN" altLang="en-US"/>
          </a:p>
        </p:txBody>
      </p:sp>
      <p:sp>
        <p:nvSpPr>
          <p:cNvPr id="192542" name="Line 30"/>
          <p:cNvSpPr>
            <a:spLocks noChangeShapeType="1"/>
          </p:cNvSpPr>
          <p:nvPr/>
        </p:nvSpPr>
        <p:spPr bwMode="auto">
          <a:xfrm flipV="1">
            <a:off x="3505200" y="3703638"/>
            <a:ext cx="0" cy="447675"/>
          </a:xfrm>
          <a:prstGeom prst="line">
            <a:avLst/>
          </a:prstGeom>
          <a:noFill/>
          <a:ln w="38100">
            <a:solidFill>
              <a:srgbClr val="990000"/>
            </a:solidFill>
            <a:round/>
            <a:headEnd/>
            <a:tailEnd type="stealth" w="med" len="med"/>
          </a:ln>
        </p:spPr>
        <p:txBody>
          <a:bodyPr/>
          <a:lstStyle/>
          <a:p>
            <a:endParaRPr lang="zh-CN" altLang="en-US"/>
          </a:p>
        </p:txBody>
      </p:sp>
      <p:sp>
        <p:nvSpPr>
          <p:cNvPr id="192543" name="Line 31"/>
          <p:cNvSpPr>
            <a:spLocks noChangeShapeType="1"/>
          </p:cNvSpPr>
          <p:nvPr/>
        </p:nvSpPr>
        <p:spPr bwMode="auto">
          <a:xfrm>
            <a:off x="3505200" y="4151313"/>
            <a:ext cx="555625" cy="0"/>
          </a:xfrm>
          <a:prstGeom prst="line">
            <a:avLst/>
          </a:prstGeom>
          <a:noFill/>
          <a:ln w="38100">
            <a:solidFill>
              <a:srgbClr val="000000"/>
            </a:solidFill>
            <a:round/>
            <a:headEnd/>
            <a:tailEnd type="stealth" w="med" len="med"/>
          </a:ln>
        </p:spPr>
        <p:txBody>
          <a:bodyPr/>
          <a:lstStyle/>
          <a:p>
            <a:endParaRPr lang="zh-CN" altLang="en-US"/>
          </a:p>
        </p:txBody>
      </p:sp>
      <p:sp>
        <p:nvSpPr>
          <p:cNvPr id="192544" name="Line 32"/>
          <p:cNvSpPr>
            <a:spLocks noChangeShapeType="1"/>
          </p:cNvSpPr>
          <p:nvPr/>
        </p:nvSpPr>
        <p:spPr bwMode="auto">
          <a:xfrm flipV="1">
            <a:off x="2760663" y="3392488"/>
            <a:ext cx="0" cy="477837"/>
          </a:xfrm>
          <a:prstGeom prst="line">
            <a:avLst/>
          </a:prstGeom>
          <a:noFill/>
          <a:ln w="38100">
            <a:solidFill>
              <a:srgbClr val="990000"/>
            </a:solidFill>
            <a:round/>
            <a:headEnd/>
            <a:tailEnd type="stealth" w="med" len="med"/>
          </a:ln>
        </p:spPr>
        <p:txBody>
          <a:bodyPr/>
          <a:lstStyle/>
          <a:p>
            <a:endParaRPr lang="zh-CN" altLang="en-US"/>
          </a:p>
        </p:txBody>
      </p:sp>
      <p:sp>
        <p:nvSpPr>
          <p:cNvPr id="192545" name="Text Box 33"/>
          <p:cNvSpPr txBox="1">
            <a:spLocks noChangeArrowheads="1"/>
          </p:cNvSpPr>
          <p:nvPr/>
        </p:nvSpPr>
        <p:spPr bwMode="auto">
          <a:xfrm>
            <a:off x="2365375" y="3429000"/>
            <a:ext cx="185738" cy="298450"/>
          </a:xfrm>
          <a:prstGeom prst="rect">
            <a:avLst/>
          </a:prstGeom>
          <a:noFill/>
          <a:ln w="9525">
            <a:noFill/>
            <a:miter lim="800000"/>
            <a:headEnd/>
            <a:tailEnd/>
          </a:ln>
        </p:spPr>
        <p:txBody>
          <a:bodyPr lIns="0" tIns="0" rIns="0" bIns="0"/>
          <a:lstStyle/>
          <a:p>
            <a:pPr algn="just" eaLnBrk="0" hangingPunct="0"/>
            <a:r>
              <a:rPr lang="en-US" altLang="zh-CN" sz="2000" b="1" i="1">
                <a:solidFill>
                  <a:srgbClr val="990000"/>
                </a:solidFill>
                <a:latin typeface="Times New Roman" pitchFamily="18" charset="0"/>
              </a:rPr>
              <a:t>B</a:t>
            </a:r>
            <a:endParaRPr lang="en-US" altLang="zh-CN" sz="2000" b="1">
              <a:solidFill>
                <a:srgbClr val="990000"/>
              </a:solidFill>
              <a:latin typeface="Times New Roman" pitchFamily="18" charset="0"/>
            </a:endParaRPr>
          </a:p>
        </p:txBody>
      </p:sp>
      <p:sp>
        <p:nvSpPr>
          <p:cNvPr id="192546" name="Text Box 34"/>
          <p:cNvSpPr txBox="1">
            <a:spLocks noChangeArrowheads="1"/>
          </p:cNvSpPr>
          <p:nvPr/>
        </p:nvSpPr>
        <p:spPr bwMode="auto">
          <a:xfrm>
            <a:off x="3398838" y="3408363"/>
            <a:ext cx="184150" cy="298450"/>
          </a:xfrm>
          <a:prstGeom prst="rect">
            <a:avLst/>
          </a:prstGeom>
          <a:noFill/>
          <a:ln w="9525">
            <a:noFill/>
            <a:miter lim="800000"/>
            <a:headEnd/>
            <a:tailEnd/>
          </a:ln>
        </p:spPr>
        <p:txBody>
          <a:bodyPr lIns="0" tIns="0" rIns="0" bIns="0"/>
          <a:lstStyle/>
          <a:p>
            <a:pPr algn="just" eaLnBrk="0" hangingPunct="0"/>
            <a:r>
              <a:rPr lang="en-US" altLang="zh-CN" sz="2000" b="1">
                <a:latin typeface="Times New Roman" pitchFamily="18" charset="0"/>
              </a:rPr>
              <a:t>Z</a:t>
            </a:r>
          </a:p>
        </p:txBody>
      </p:sp>
      <p:sp>
        <p:nvSpPr>
          <p:cNvPr id="192547" name="Text Box 35"/>
          <p:cNvSpPr txBox="1">
            <a:spLocks noChangeArrowheads="1"/>
          </p:cNvSpPr>
          <p:nvPr/>
        </p:nvSpPr>
        <p:spPr bwMode="auto">
          <a:xfrm>
            <a:off x="3768725" y="3557588"/>
            <a:ext cx="184150" cy="298450"/>
          </a:xfrm>
          <a:prstGeom prst="rect">
            <a:avLst/>
          </a:prstGeom>
          <a:noFill/>
          <a:ln w="9525">
            <a:noFill/>
            <a:miter lim="800000"/>
            <a:headEnd/>
            <a:tailEnd/>
          </a:ln>
        </p:spPr>
        <p:txBody>
          <a:bodyPr lIns="0" tIns="0" rIns="0" bIns="0"/>
          <a:lstStyle/>
          <a:p>
            <a:pPr algn="just" eaLnBrk="0" hangingPunct="0"/>
            <a:r>
              <a:rPr lang="en-US" altLang="zh-CN" sz="2000" b="1">
                <a:latin typeface="Times New Roman" pitchFamily="18" charset="0"/>
              </a:rPr>
              <a:t>Y</a:t>
            </a:r>
          </a:p>
        </p:txBody>
      </p:sp>
      <p:sp>
        <p:nvSpPr>
          <p:cNvPr id="192548" name="Text Box 36"/>
          <p:cNvSpPr txBox="1">
            <a:spLocks noChangeArrowheads="1"/>
          </p:cNvSpPr>
          <p:nvPr/>
        </p:nvSpPr>
        <p:spPr bwMode="auto">
          <a:xfrm>
            <a:off x="3952875" y="4154488"/>
            <a:ext cx="185738" cy="298450"/>
          </a:xfrm>
          <a:prstGeom prst="rect">
            <a:avLst/>
          </a:prstGeom>
          <a:noFill/>
          <a:ln w="9525">
            <a:noFill/>
            <a:miter lim="800000"/>
            <a:headEnd/>
            <a:tailEnd/>
          </a:ln>
        </p:spPr>
        <p:txBody>
          <a:bodyPr lIns="0" tIns="0" rIns="0" bIns="0"/>
          <a:lstStyle/>
          <a:p>
            <a:pPr algn="just" eaLnBrk="0" hangingPunct="0"/>
            <a:r>
              <a:rPr lang="en-US" altLang="zh-CN" sz="2000" b="1">
                <a:latin typeface="Times New Roman" pitchFamily="18" charset="0"/>
              </a:rPr>
              <a:t>X</a:t>
            </a:r>
          </a:p>
        </p:txBody>
      </p:sp>
      <p:sp>
        <p:nvSpPr>
          <p:cNvPr id="192549" name="Text Box 37"/>
          <p:cNvSpPr txBox="1">
            <a:spLocks noChangeArrowheads="1"/>
          </p:cNvSpPr>
          <p:nvPr/>
        </p:nvSpPr>
        <p:spPr bwMode="auto">
          <a:xfrm>
            <a:off x="3027363" y="4751388"/>
            <a:ext cx="185737" cy="296862"/>
          </a:xfrm>
          <a:prstGeom prst="rect">
            <a:avLst/>
          </a:prstGeom>
          <a:noFill/>
          <a:ln w="9525">
            <a:noFill/>
            <a:miter lim="800000"/>
            <a:headEnd/>
            <a:tailEnd/>
          </a:ln>
        </p:spPr>
        <p:txBody>
          <a:bodyPr lIns="0" tIns="0" rIns="0" bIns="0"/>
          <a:lstStyle/>
          <a:p>
            <a:pPr algn="just" eaLnBrk="0" hangingPunct="0"/>
            <a:r>
              <a:rPr lang="en-US" altLang="zh-CN" sz="2000" b="1" i="1">
                <a:solidFill>
                  <a:schemeClr val="accent2"/>
                </a:solidFill>
                <a:latin typeface="Times New Roman" pitchFamily="18" charset="0"/>
              </a:rPr>
              <a:t>v</a:t>
            </a:r>
          </a:p>
        </p:txBody>
      </p:sp>
      <p:sp>
        <p:nvSpPr>
          <p:cNvPr id="192550" name="Text Box 38"/>
          <p:cNvSpPr txBox="1">
            <a:spLocks noChangeArrowheads="1"/>
          </p:cNvSpPr>
          <p:nvPr/>
        </p:nvSpPr>
        <p:spPr bwMode="auto">
          <a:xfrm>
            <a:off x="620713" y="4154488"/>
            <a:ext cx="185737" cy="298450"/>
          </a:xfrm>
          <a:prstGeom prst="rect">
            <a:avLst/>
          </a:prstGeom>
          <a:noFill/>
          <a:ln w="9525">
            <a:noFill/>
            <a:miter lim="800000"/>
            <a:headEnd/>
            <a:tailEnd/>
          </a:ln>
        </p:spPr>
        <p:txBody>
          <a:bodyPr lIns="0" tIns="0" rIns="0" bIns="0"/>
          <a:lstStyle/>
          <a:p>
            <a:pPr algn="just" eaLnBrk="0" hangingPunct="0"/>
            <a:r>
              <a:rPr lang="en-US" altLang="zh-CN" sz="2000" b="1">
                <a:latin typeface="Times New Roman" pitchFamily="18" charset="0"/>
              </a:rPr>
              <a:t>I</a:t>
            </a:r>
          </a:p>
        </p:txBody>
      </p:sp>
      <p:sp>
        <p:nvSpPr>
          <p:cNvPr id="192551" name="Text Box 39"/>
          <p:cNvSpPr txBox="1">
            <a:spLocks noChangeArrowheads="1"/>
          </p:cNvSpPr>
          <p:nvPr/>
        </p:nvSpPr>
        <p:spPr bwMode="auto">
          <a:xfrm>
            <a:off x="609600" y="5461000"/>
            <a:ext cx="185738" cy="298450"/>
          </a:xfrm>
          <a:prstGeom prst="rect">
            <a:avLst/>
          </a:prstGeom>
          <a:noFill/>
          <a:ln w="9525">
            <a:noFill/>
            <a:miter lim="800000"/>
            <a:headEnd/>
            <a:tailEnd/>
          </a:ln>
        </p:spPr>
        <p:txBody>
          <a:bodyPr lIns="0" tIns="0" rIns="0" bIns="0"/>
          <a:lstStyle/>
          <a:p>
            <a:pPr algn="just" eaLnBrk="0" hangingPunct="0"/>
            <a:r>
              <a:rPr lang="en-US" altLang="zh-CN" sz="2000" b="1">
                <a:latin typeface="Times New Roman" pitchFamily="18" charset="0"/>
              </a:rPr>
              <a:t>D</a:t>
            </a:r>
          </a:p>
        </p:txBody>
      </p:sp>
      <p:graphicFrame>
        <p:nvGraphicFramePr>
          <p:cNvPr id="192552" name="Object 40"/>
          <p:cNvGraphicFramePr>
            <a:graphicFrameLocks noChangeAspect="1"/>
          </p:cNvGraphicFramePr>
          <p:nvPr/>
        </p:nvGraphicFramePr>
        <p:xfrm>
          <a:off x="4535488" y="3105150"/>
          <a:ext cx="1944687" cy="635000"/>
        </p:xfrm>
        <a:graphic>
          <a:graphicData uri="http://schemas.openxmlformats.org/presentationml/2006/ole">
            <mc:AlternateContent xmlns:mc="http://schemas.openxmlformats.org/markup-compatibility/2006">
              <mc:Choice xmlns:v="urn:schemas-microsoft-com:vml" Requires="v">
                <p:oleObj spid="_x0000_s71686" name="公式" r:id="rId3" imgW="622080" imgH="203040" progId="Equation.3">
                  <p:embed/>
                </p:oleObj>
              </mc:Choice>
              <mc:Fallback>
                <p:oleObj name="公式" r:id="rId3" imgW="622080" imgH="2030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488" y="3105150"/>
                        <a:ext cx="1944687" cy="635000"/>
                      </a:xfrm>
                      <a:prstGeom prst="rect">
                        <a:avLst/>
                      </a:prstGeom>
                      <a:solidFill>
                        <a:srgbClr val="FFFF99"/>
                      </a:solidFill>
                      <a:ln w="9525">
                        <a:solidFill>
                          <a:srgbClr val="800000"/>
                        </a:solidFill>
                        <a:miter lim="800000"/>
                        <a:headEnd/>
                        <a:tailEnd/>
                      </a:ln>
                    </p:spPr>
                  </p:pic>
                </p:oleObj>
              </mc:Fallback>
            </mc:AlternateContent>
          </a:graphicData>
        </a:graphic>
      </p:graphicFrame>
      <p:graphicFrame>
        <p:nvGraphicFramePr>
          <p:cNvPr id="192553" name="Object 41"/>
          <p:cNvGraphicFramePr>
            <a:graphicFrameLocks noChangeAspect="1"/>
          </p:cNvGraphicFramePr>
          <p:nvPr/>
        </p:nvGraphicFramePr>
        <p:xfrm>
          <a:off x="6659563" y="3105150"/>
          <a:ext cx="2266950" cy="633413"/>
        </p:xfrm>
        <a:graphic>
          <a:graphicData uri="http://schemas.openxmlformats.org/presentationml/2006/ole">
            <mc:AlternateContent xmlns:mc="http://schemas.openxmlformats.org/markup-compatibility/2006">
              <mc:Choice xmlns:v="urn:schemas-microsoft-com:vml" Requires="v">
                <p:oleObj spid="_x0000_s71687" name="公式" r:id="rId5" imgW="634680" imgH="177480" progId="Equation.3">
                  <p:embed/>
                </p:oleObj>
              </mc:Choice>
              <mc:Fallback>
                <p:oleObj name="公式" r:id="rId5" imgW="634680" imgH="177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9563" y="3105150"/>
                        <a:ext cx="2266950" cy="633413"/>
                      </a:xfrm>
                      <a:prstGeom prst="rect">
                        <a:avLst/>
                      </a:prstGeom>
                      <a:solidFill>
                        <a:srgbClr val="FFFF99"/>
                      </a:solidFill>
                      <a:ln w="9525">
                        <a:solidFill>
                          <a:srgbClr val="800000"/>
                        </a:solidFill>
                        <a:miter lim="800000"/>
                        <a:headEnd/>
                        <a:tailEnd/>
                      </a:ln>
                    </p:spPr>
                  </p:pic>
                </p:oleObj>
              </mc:Fallback>
            </mc:AlternateContent>
          </a:graphicData>
        </a:graphic>
      </p:graphicFrame>
      <p:graphicFrame>
        <p:nvGraphicFramePr>
          <p:cNvPr id="192554" name="Object 42"/>
          <p:cNvGraphicFramePr>
            <a:graphicFrameLocks noChangeAspect="1"/>
          </p:cNvGraphicFramePr>
          <p:nvPr/>
        </p:nvGraphicFramePr>
        <p:xfrm>
          <a:off x="6877050" y="4149725"/>
          <a:ext cx="1620838" cy="1255713"/>
        </p:xfrm>
        <a:graphic>
          <a:graphicData uri="http://schemas.openxmlformats.org/presentationml/2006/ole">
            <mc:AlternateContent xmlns:mc="http://schemas.openxmlformats.org/markup-compatibility/2006">
              <mc:Choice xmlns:v="urn:schemas-microsoft-com:vml" Requires="v">
                <p:oleObj spid="_x0000_s71688" name="公式" r:id="rId7" imgW="507960" imgH="393480" progId="Equation.3">
                  <p:embed/>
                </p:oleObj>
              </mc:Choice>
              <mc:Fallback>
                <p:oleObj name="公式" r:id="rId7" imgW="507960" imgH="393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77050" y="4149725"/>
                        <a:ext cx="1620838" cy="1255713"/>
                      </a:xfrm>
                      <a:prstGeom prst="rect">
                        <a:avLst/>
                      </a:prstGeom>
                      <a:solidFill>
                        <a:srgbClr val="FFFF99"/>
                      </a:solidFill>
                      <a:ln w="9525">
                        <a:solidFill>
                          <a:srgbClr val="800000"/>
                        </a:solidFill>
                        <a:miter lim="800000"/>
                        <a:headEnd/>
                        <a:tailEnd/>
                      </a:ln>
                    </p:spPr>
                  </p:pic>
                </p:oleObj>
              </mc:Fallback>
            </mc:AlternateContent>
          </a:graphicData>
        </a:graphic>
      </p:graphicFrame>
      <p:sp>
        <p:nvSpPr>
          <p:cNvPr id="192555" name="Rectangle 43"/>
          <p:cNvSpPr>
            <a:spLocks noChangeArrowheads="1"/>
          </p:cNvSpPr>
          <p:nvPr/>
        </p:nvSpPr>
        <p:spPr bwMode="auto">
          <a:xfrm>
            <a:off x="2124075" y="6199188"/>
            <a:ext cx="6877050" cy="542925"/>
          </a:xfrm>
          <a:prstGeom prst="rect">
            <a:avLst/>
          </a:prstGeom>
          <a:noFill/>
          <a:ln w="9525">
            <a:noFill/>
            <a:miter lim="800000"/>
            <a:headEnd/>
            <a:tailEnd/>
          </a:ln>
          <a:effectLst/>
        </p:spPr>
        <p:txBody>
          <a:bodyPr/>
          <a:lstStyle/>
          <a:p>
            <a:pPr indent="381000">
              <a:lnSpc>
                <a:spcPct val="110000"/>
              </a:lnSpc>
              <a:spcBef>
                <a:spcPct val="20000"/>
              </a:spcBef>
            </a:pPr>
            <a:r>
              <a:rPr lang="en-US" altLang="zh-CN" sz="2800">
                <a:ea typeface="黑体" pitchFamily="2" charset="-122"/>
              </a:rPr>
              <a:t>U</a:t>
            </a:r>
            <a:r>
              <a:rPr lang="zh-CN" altLang="en-US" sz="2800">
                <a:ea typeface="黑体" pitchFamily="2" charset="-122"/>
              </a:rPr>
              <a:t>是血管两端的电势差，</a:t>
            </a:r>
            <a:r>
              <a:rPr lang="en-US" altLang="zh-CN" sz="2800">
                <a:ea typeface="黑体" pitchFamily="2" charset="-122"/>
              </a:rPr>
              <a:t>D</a:t>
            </a:r>
            <a:r>
              <a:rPr lang="zh-CN" altLang="en-US" sz="2800">
                <a:ea typeface="黑体" pitchFamily="2" charset="-122"/>
              </a:rPr>
              <a:t>是血管直径。</a:t>
            </a:r>
          </a:p>
        </p:txBody>
      </p:sp>
      <p:grpSp>
        <p:nvGrpSpPr>
          <p:cNvPr id="3" name="Group 44"/>
          <p:cNvGrpSpPr>
            <a:grpSpLocks/>
          </p:cNvGrpSpPr>
          <p:nvPr/>
        </p:nvGrpSpPr>
        <p:grpSpPr bwMode="auto">
          <a:xfrm>
            <a:off x="1968500" y="5049838"/>
            <a:ext cx="501650" cy="361950"/>
            <a:chOff x="1452" y="2863"/>
            <a:chExt cx="316" cy="228"/>
          </a:xfrm>
        </p:grpSpPr>
        <p:grpSp>
          <p:nvGrpSpPr>
            <p:cNvPr id="4" name="Group 45"/>
            <p:cNvGrpSpPr>
              <a:grpSpLocks/>
            </p:cNvGrpSpPr>
            <p:nvPr/>
          </p:nvGrpSpPr>
          <p:grpSpPr bwMode="auto">
            <a:xfrm>
              <a:off x="1565" y="2931"/>
              <a:ext cx="90" cy="69"/>
              <a:chOff x="1565" y="2931"/>
              <a:chExt cx="90" cy="69"/>
            </a:xfrm>
          </p:grpSpPr>
          <p:sp>
            <p:nvSpPr>
              <p:cNvPr id="192558" name="Line 46"/>
              <p:cNvSpPr>
                <a:spLocks noChangeShapeType="1"/>
              </p:cNvSpPr>
              <p:nvPr/>
            </p:nvSpPr>
            <p:spPr bwMode="auto">
              <a:xfrm flipV="1">
                <a:off x="1565" y="2931"/>
                <a:ext cx="90" cy="69"/>
              </a:xfrm>
              <a:prstGeom prst="line">
                <a:avLst/>
              </a:prstGeom>
              <a:noFill/>
              <a:ln w="38100">
                <a:solidFill>
                  <a:srgbClr val="800000"/>
                </a:solidFill>
                <a:round/>
                <a:headEnd/>
                <a:tailEnd/>
              </a:ln>
              <a:effectLst/>
            </p:spPr>
            <p:txBody>
              <a:bodyPr/>
              <a:lstStyle/>
              <a:p>
                <a:endParaRPr lang="zh-CN" altLang="en-US"/>
              </a:p>
            </p:txBody>
          </p:sp>
          <p:sp>
            <p:nvSpPr>
              <p:cNvPr id="192559" name="Line 47"/>
              <p:cNvSpPr>
                <a:spLocks noChangeShapeType="1"/>
              </p:cNvSpPr>
              <p:nvPr/>
            </p:nvSpPr>
            <p:spPr bwMode="auto">
              <a:xfrm>
                <a:off x="1587" y="2931"/>
                <a:ext cx="46" cy="68"/>
              </a:xfrm>
              <a:prstGeom prst="line">
                <a:avLst/>
              </a:prstGeom>
              <a:noFill/>
              <a:ln w="38100">
                <a:solidFill>
                  <a:srgbClr val="800000"/>
                </a:solidFill>
                <a:round/>
                <a:headEnd/>
                <a:tailEnd/>
              </a:ln>
              <a:effectLst/>
            </p:spPr>
            <p:txBody>
              <a:bodyPr/>
              <a:lstStyle/>
              <a:p>
                <a:endParaRPr lang="zh-CN" altLang="en-US"/>
              </a:p>
            </p:txBody>
          </p:sp>
        </p:grpSp>
        <p:grpSp>
          <p:nvGrpSpPr>
            <p:cNvPr id="5" name="Group 48"/>
            <p:cNvGrpSpPr>
              <a:grpSpLocks/>
            </p:cNvGrpSpPr>
            <p:nvPr/>
          </p:nvGrpSpPr>
          <p:grpSpPr bwMode="auto">
            <a:xfrm>
              <a:off x="1678" y="2863"/>
              <a:ext cx="90" cy="69"/>
              <a:chOff x="1565" y="2931"/>
              <a:chExt cx="90" cy="69"/>
            </a:xfrm>
          </p:grpSpPr>
          <p:sp>
            <p:nvSpPr>
              <p:cNvPr id="192561" name="Line 49"/>
              <p:cNvSpPr>
                <a:spLocks noChangeShapeType="1"/>
              </p:cNvSpPr>
              <p:nvPr/>
            </p:nvSpPr>
            <p:spPr bwMode="auto">
              <a:xfrm flipV="1">
                <a:off x="1565" y="2931"/>
                <a:ext cx="90" cy="69"/>
              </a:xfrm>
              <a:prstGeom prst="line">
                <a:avLst/>
              </a:prstGeom>
              <a:noFill/>
              <a:ln w="38100">
                <a:solidFill>
                  <a:srgbClr val="800000"/>
                </a:solidFill>
                <a:round/>
                <a:headEnd/>
                <a:tailEnd/>
              </a:ln>
              <a:effectLst/>
            </p:spPr>
            <p:txBody>
              <a:bodyPr/>
              <a:lstStyle/>
              <a:p>
                <a:endParaRPr lang="zh-CN" altLang="en-US"/>
              </a:p>
            </p:txBody>
          </p:sp>
          <p:sp>
            <p:nvSpPr>
              <p:cNvPr id="192562" name="Line 50"/>
              <p:cNvSpPr>
                <a:spLocks noChangeShapeType="1"/>
              </p:cNvSpPr>
              <p:nvPr/>
            </p:nvSpPr>
            <p:spPr bwMode="auto">
              <a:xfrm>
                <a:off x="1587" y="2931"/>
                <a:ext cx="46" cy="68"/>
              </a:xfrm>
              <a:prstGeom prst="line">
                <a:avLst/>
              </a:prstGeom>
              <a:noFill/>
              <a:ln w="38100">
                <a:solidFill>
                  <a:srgbClr val="800000"/>
                </a:solidFill>
                <a:round/>
                <a:headEnd/>
                <a:tailEnd/>
              </a:ln>
              <a:effectLst/>
            </p:spPr>
            <p:txBody>
              <a:bodyPr/>
              <a:lstStyle/>
              <a:p>
                <a:endParaRPr lang="zh-CN" altLang="en-US"/>
              </a:p>
            </p:txBody>
          </p:sp>
        </p:grpSp>
        <p:grpSp>
          <p:nvGrpSpPr>
            <p:cNvPr id="6" name="Group 51"/>
            <p:cNvGrpSpPr>
              <a:grpSpLocks/>
            </p:cNvGrpSpPr>
            <p:nvPr/>
          </p:nvGrpSpPr>
          <p:grpSpPr bwMode="auto">
            <a:xfrm>
              <a:off x="1452" y="3022"/>
              <a:ext cx="90" cy="69"/>
              <a:chOff x="1565" y="2931"/>
              <a:chExt cx="90" cy="69"/>
            </a:xfrm>
          </p:grpSpPr>
          <p:sp>
            <p:nvSpPr>
              <p:cNvPr id="192564" name="Line 52"/>
              <p:cNvSpPr>
                <a:spLocks noChangeShapeType="1"/>
              </p:cNvSpPr>
              <p:nvPr/>
            </p:nvSpPr>
            <p:spPr bwMode="auto">
              <a:xfrm flipV="1">
                <a:off x="1565" y="2931"/>
                <a:ext cx="90" cy="69"/>
              </a:xfrm>
              <a:prstGeom prst="line">
                <a:avLst/>
              </a:prstGeom>
              <a:noFill/>
              <a:ln w="38100">
                <a:solidFill>
                  <a:srgbClr val="800000"/>
                </a:solidFill>
                <a:round/>
                <a:headEnd/>
                <a:tailEnd/>
              </a:ln>
              <a:effectLst/>
            </p:spPr>
            <p:txBody>
              <a:bodyPr/>
              <a:lstStyle/>
              <a:p>
                <a:endParaRPr lang="zh-CN" altLang="en-US"/>
              </a:p>
            </p:txBody>
          </p:sp>
          <p:sp>
            <p:nvSpPr>
              <p:cNvPr id="192565" name="Line 53"/>
              <p:cNvSpPr>
                <a:spLocks noChangeShapeType="1"/>
              </p:cNvSpPr>
              <p:nvPr/>
            </p:nvSpPr>
            <p:spPr bwMode="auto">
              <a:xfrm>
                <a:off x="1587" y="2931"/>
                <a:ext cx="46" cy="68"/>
              </a:xfrm>
              <a:prstGeom prst="line">
                <a:avLst/>
              </a:prstGeom>
              <a:noFill/>
              <a:ln w="38100">
                <a:solidFill>
                  <a:srgbClr val="800000"/>
                </a:solidFill>
                <a:round/>
                <a:headEnd/>
                <a:tailEnd/>
              </a:ln>
              <a:effectLst/>
            </p:spPr>
            <p:txBody>
              <a:bodyPr/>
              <a:lstStyle/>
              <a:p>
                <a:endParaRPr lang="zh-CN" altLang="en-US"/>
              </a:p>
            </p:txBody>
          </p:sp>
        </p:grpSp>
      </p:grpSp>
      <p:grpSp>
        <p:nvGrpSpPr>
          <p:cNvPr id="7" name="Group 54"/>
          <p:cNvGrpSpPr>
            <a:grpSpLocks/>
          </p:cNvGrpSpPr>
          <p:nvPr/>
        </p:nvGrpSpPr>
        <p:grpSpPr bwMode="auto">
          <a:xfrm>
            <a:off x="1790700" y="4652963"/>
            <a:ext cx="501650" cy="361950"/>
            <a:chOff x="1519" y="3179"/>
            <a:chExt cx="316" cy="228"/>
          </a:xfrm>
        </p:grpSpPr>
        <p:sp>
          <p:nvSpPr>
            <p:cNvPr id="192567" name="Line 55"/>
            <p:cNvSpPr>
              <a:spLocks noChangeShapeType="1"/>
            </p:cNvSpPr>
            <p:nvPr/>
          </p:nvSpPr>
          <p:spPr bwMode="auto">
            <a:xfrm flipV="1">
              <a:off x="1632" y="3247"/>
              <a:ext cx="90" cy="69"/>
            </a:xfrm>
            <a:prstGeom prst="line">
              <a:avLst/>
            </a:prstGeom>
            <a:noFill/>
            <a:ln w="38100">
              <a:solidFill>
                <a:srgbClr val="800000"/>
              </a:solidFill>
              <a:round/>
              <a:headEnd/>
              <a:tailEnd/>
            </a:ln>
            <a:effectLst/>
          </p:spPr>
          <p:txBody>
            <a:bodyPr/>
            <a:lstStyle/>
            <a:p>
              <a:endParaRPr lang="zh-CN" altLang="en-US"/>
            </a:p>
          </p:txBody>
        </p:sp>
        <p:sp>
          <p:nvSpPr>
            <p:cNvPr id="192568" name="Line 56"/>
            <p:cNvSpPr>
              <a:spLocks noChangeShapeType="1"/>
            </p:cNvSpPr>
            <p:nvPr/>
          </p:nvSpPr>
          <p:spPr bwMode="auto">
            <a:xfrm flipV="1">
              <a:off x="1745" y="3179"/>
              <a:ext cx="90" cy="69"/>
            </a:xfrm>
            <a:prstGeom prst="line">
              <a:avLst/>
            </a:prstGeom>
            <a:noFill/>
            <a:ln w="38100">
              <a:solidFill>
                <a:srgbClr val="800000"/>
              </a:solidFill>
              <a:round/>
              <a:headEnd/>
              <a:tailEnd/>
            </a:ln>
            <a:effectLst/>
          </p:spPr>
          <p:txBody>
            <a:bodyPr/>
            <a:lstStyle/>
            <a:p>
              <a:endParaRPr lang="zh-CN" altLang="en-US"/>
            </a:p>
          </p:txBody>
        </p:sp>
        <p:sp>
          <p:nvSpPr>
            <p:cNvPr id="192569" name="Line 57"/>
            <p:cNvSpPr>
              <a:spLocks noChangeShapeType="1"/>
            </p:cNvSpPr>
            <p:nvPr/>
          </p:nvSpPr>
          <p:spPr bwMode="auto">
            <a:xfrm flipV="1">
              <a:off x="1519" y="3338"/>
              <a:ext cx="90" cy="69"/>
            </a:xfrm>
            <a:prstGeom prst="line">
              <a:avLst/>
            </a:prstGeom>
            <a:noFill/>
            <a:ln w="38100">
              <a:solidFill>
                <a:srgbClr val="800000"/>
              </a:solidFill>
              <a:round/>
              <a:headEnd/>
              <a:tailEnd/>
            </a:ln>
            <a:effectLst/>
          </p:spPr>
          <p:txBody>
            <a:bodyPr/>
            <a:lstStyle/>
            <a:p>
              <a:endParaRPr lang="zh-CN" altLang="en-US"/>
            </a:p>
          </p:txBody>
        </p:sp>
      </p:grpSp>
      <p:sp>
        <p:nvSpPr>
          <p:cNvPr id="192570" name="Line 58"/>
          <p:cNvSpPr>
            <a:spLocks noChangeShapeType="1"/>
          </p:cNvSpPr>
          <p:nvPr/>
        </p:nvSpPr>
        <p:spPr bwMode="auto">
          <a:xfrm flipH="1">
            <a:off x="3121025" y="4149725"/>
            <a:ext cx="358775" cy="0"/>
          </a:xfrm>
          <a:prstGeom prst="line">
            <a:avLst/>
          </a:prstGeom>
          <a:noFill/>
          <a:ln w="38100">
            <a:solidFill>
              <a:schemeClr val="tx1"/>
            </a:solidFill>
            <a:round/>
            <a:headEnd/>
            <a:tailEnd type="triangle" w="med" len="med"/>
          </a:ln>
          <a:effectLst/>
        </p:spPr>
        <p:txBody>
          <a:bodyPr/>
          <a:lstStyle/>
          <a:p>
            <a:endParaRPr lang="zh-CN" altLang="en-US"/>
          </a:p>
        </p:txBody>
      </p:sp>
      <p:sp>
        <p:nvSpPr>
          <p:cNvPr id="192571" name="Text Box 59"/>
          <p:cNvSpPr txBox="1">
            <a:spLocks noChangeArrowheads="1"/>
          </p:cNvSpPr>
          <p:nvPr/>
        </p:nvSpPr>
        <p:spPr bwMode="auto">
          <a:xfrm>
            <a:off x="2976563" y="3824288"/>
            <a:ext cx="185737" cy="298450"/>
          </a:xfrm>
          <a:prstGeom prst="rect">
            <a:avLst/>
          </a:prstGeom>
          <a:noFill/>
          <a:ln w="9525">
            <a:noFill/>
            <a:miter lim="800000"/>
            <a:headEnd/>
            <a:tailEnd/>
          </a:ln>
        </p:spPr>
        <p:txBody>
          <a:bodyPr lIns="0" tIns="0" rIns="0" bIns="0"/>
          <a:lstStyle/>
          <a:p>
            <a:pPr algn="just" eaLnBrk="0" hangingPunct="0"/>
            <a:r>
              <a:rPr lang="en-US" altLang="zh-CN" sz="2000" b="1">
                <a:latin typeface="Times New Roman" pitchFamily="18" charset="0"/>
              </a:rPr>
              <a:t>E</a:t>
            </a:r>
          </a:p>
        </p:txBody>
      </p:sp>
      <p:grpSp>
        <p:nvGrpSpPr>
          <p:cNvPr id="8" name="Group 61"/>
          <p:cNvGrpSpPr>
            <a:grpSpLocks/>
          </p:cNvGrpSpPr>
          <p:nvPr/>
        </p:nvGrpSpPr>
        <p:grpSpPr bwMode="auto">
          <a:xfrm>
            <a:off x="2947988" y="4437063"/>
            <a:ext cx="3856037" cy="2066925"/>
            <a:chOff x="337" y="221"/>
            <a:chExt cx="5183" cy="4905"/>
          </a:xfrm>
        </p:grpSpPr>
        <p:grpSp>
          <p:nvGrpSpPr>
            <p:cNvPr id="9" name="Group 62"/>
            <p:cNvGrpSpPr>
              <a:grpSpLocks/>
            </p:cNvGrpSpPr>
            <p:nvPr/>
          </p:nvGrpSpPr>
          <p:grpSpPr bwMode="auto">
            <a:xfrm>
              <a:off x="337" y="221"/>
              <a:ext cx="5183" cy="4905"/>
              <a:chOff x="337" y="533"/>
              <a:chExt cx="5183" cy="4905"/>
            </a:xfrm>
          </p:grpSpPr>
          <p:sp>
            <p:nvSpPr>
              <p:cNvPr id="192575" name="Rectangle 63"/>
              <p:cNvSpPr>
                <a:spLocks noChangeArrowheads="1"/>
              </p:cNvSpPr>
              <p:nvPr/>
            </p:nvSpPr>
            <p:spPr bwMode="auto">
              <a:xfrm>
                <a:off x="1684" y="2192"/>
                <a:ext cx="2488" cy="712"/>
              </a:xfrm>
              <a:prstGeom prst="rect">
                <a:avLst/>
              </a:prstGeom>
              <a:solidFill>
                <a:srgbClr val="FF9900"/>
              </a:solidFill>
              <a:ln w="12700">
                <a:solidFill>
                  <a:schemeClr val="tx1"/>
                </a:solidFill>
                <a:miter lim="800000"/>
                <a:headEnd/>
                <a:tailEnd/>
              </a:ln>
              <a:effectLst/>
            </p:spPr>
            <p:txBody>
              <a:bodyPr wrap="none" anchor="ctr"/>
              <a:lstStyle/>
              <a:p>
                <a:endParaRPr lang="zh-CN" altLang="en-US"/>
              </a:p>
            </p:txBody>
          </p:sp>
          <p:sp>
            <p:nvSpPr>
              <p:cNvPr id="192576" name="Line 64"/>
              <p:cNvSpPr>
                <a:spLocks noChangeShapeType="1"/>
              </p:cNvSpPr>
              <p:nvPr/>
            </p:nvSpPr>
            <p:spPr bwMode="auto">
              <a:xfrm>
                <a:off x="1728" y="2620"/>
                <a:ext cx="244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77" name="Line 65"/>
              <p:cNvSpPr>
                <a:spLocks noChangeShapeType="1"/>
              </p:cNvSpPr>
              <p:nvPr/>
            </p:nvSpPr>
            <p:spPr bwMode="auto">
              <a:xfrm>
                <a:off x="528" y="2524"/>
                <a:ext cx="4992" cy="20"/>
              </a:xfrm>
              <a:prstGeom prst="line">
                <a:avLst/>
              </a:prstGeom>
              <a:noFill/>
              <a:ln w="12700">
                <a:solidFill>
                  <a:schemeClr val="accent2"/>
                </a:solidFill>
                <a:round/>
                <a:headEnd type="none" w="sm" len="sm"/>
                <a:tailEnd type="stealth" w="med" len="lg"/>
              </a:ln>
              <a:effectLst/>
            </p:spPr>
            <p:txBody>
              <a:bodyPr wrap="none" anchor="ctr"/>
              <a:lstStyle/>
              <a:p>
                <a:endParaRPr lang="zh-CN" altLang="en-US"/>
              </a:p>
            </p:txBody>
          </p:sp>
          <p:sp>
            <p:nvSpPr>
              <p:cNvPr id="192578" name="Line 66"/>
              <p:cNvSpPr>
                <a:spLocks noChangeShapeType="1"/>
              </p:cNvSpPr>
              <p:nvPr/>
            </p:nvSpPr>
            <p:spPr bwMode="auto">
              <a:xfrm>
                <a:off x="1728" y="2332"/>
                <a:ext cx="244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79" name="Line 67"/>
              <p:cNvSpPr>
                <a:spLocks noChangeShapeType="1"/>
              </p:cNvSpPr>
              <p:nvPr/>
            </p:nvSpPr>
            <p:spPr bwMode="auto">
              <a:xfrm>
                <a:off x="1680" y="2428"/>
                <a:ext cx="2400"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80" name="Line 68"/>
              <p:cNvSpPr>
                <a:spLocks noChangeShapeType="1"/>
              </p:cNvSpPr>
              <p:nvPr/>
            </p:nvSpPr>
            <p:spPr bwMode="auto">
              <a:xfrm>
                <a:off x="1680" y="2716"/>
                <a:ext cx="244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81" name="Line 69"/>
              <p:cNvSpPr>
                <a:spLocks noChangeShapeType="1"/>
              </p:cNvSpPr>
              <p:nvPr/>
            </p:nvSpPr>
            <p:spPr bwMode="auto">
              <a:xfrm>
                <a:off x="1920" y="2236"/>
                <a:ext cx="196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82" name="Line 70"/>
              <p:cNvSpPr>
                <a:spLocks noChangeShapeType="1"/>
              </p:cNvSpPr>
              <p:nvPr/>
            </p:nvSpPr>
            <p:spPr bwMode="auto">
              <a:xfrm>
                <a:off x="1920" y="2812"/>
                <a:ext cx="196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83" name="Line 71"/>
              <p:cNvSpPr>
                <a:spLocks noChangeShapeType="1"/>
              </p:cNvSpPr>
              <p:nvPr/>
            </p:nvSpPr>
            <p:spPr bwMode="auto">
              <a:xfrm>
                <a:off x="1824" y="2284"/>
                <a:ext cx="2304"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84" name="Line 72"/>
              <p:cNvSpPr>
                <a:spLocks noChangeShapeType="1"/>
              </p:cNvSpPr>
              <p:nvPr/>
            </p:nvSpPr>
            <p:spPr bwMode="auto">
              <a:xfrm>
                <a:off x="1728" y="2380"/>
                <a:ext cx="244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85" name="Line 73"/>
              <p:cNvSpPr>
                <a:spLocks noChangeShapeType="1"/>
              </p:cNvSpPr>
              <p:nvPr/>
            </p:nvSpPr>
            <p:spPr bwMode="auto">
              <a:xfrm>
                <a:off x="1728" y="2476"/>
                <a:ext cx="2400"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86" name="Line 74"/>
              <p:cNvSpPr>
                <a:spLocks noChangeShapeType="1"/>
              </p:cNvSpPr>
              <p:nvPr/>
            </p:nvSpPr>
            <p:spPr bwMode="auto">
              <a:xfrm>
                <a:off x="1632" y="2572"/>
                <a:ext cx="2448"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87" name="Line 75"/>
              <p:cNvSpPr>
                <a:spLocks noChangeShapeType="1"/>
              </p:cNvSpPr>
              <p:nvPr/>
            </p:nvSpPr>
            <p:spPr bwMode="auto">
              <a:xfrm>
                <a:off x="1776" y="2668"/>
                <a:ext cx="2304"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88" name="Line 76"/>
              <p:cNvSpPr>
                <a:spLocks noChangeShapeType="1"/>
              </p:cNvSpPr>
              <p:nvPr/>
            </p:nvSpPr>
            <p:spPr bwMode="auto">
              <a:xfrm>
                <a:off x="1680" y="2764"/>
                <a:ext cx="2352" cy="0"/>
              </a:xfrm>
              <a:prstGeom prst="line">
                <a:avLst/>
              </a:prstGeom>
              <a:noFill/>
              <a:ln w="12700">
                <a:solidFill>
                  <a:schemeClr val="accent2"/>
                </a:solidFill>
                <a:round/>
                <a:headEnd type="none" w="sm" len="sm"/>
                <a:tailEnd type="none" w="sm" len="sm"/>
              </a:ln>
              <a:effectLst/>
            </p:spPr>
            <p:txBody>
              <a:bodyPr wrap="none" anchor="ctr"/>
              <a:lstStyle/>
              <a:p>
                <a:endParaRPr lang="zh-CN" altLang="en-US"/>
              </a:p>
            </p:txBody>
          </p:sp>
          <p:sp>
            <p:nvSpPr>
              <p:cNvPr id="192589" name="Freeform 77"/>
              <p:cNvSpPr>
                <a:spLocks/>
              </p:cNvSpPr>
              <p:nvPr/>
            </p:nvSpPr>
            <p:spPr bwMode="auto">
              <a:xfrm>
                <a:off x="1920"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590" name="Freeform 78"/>
              <p:cNvSpPr>
                <a:spLocks/>
              </p:cNvSpPr>
              <p:nvPr/>
            </p:nvSpPr>
            <p:spPr bwMode="auto">
              <a:xfrm>
                <a:off x="2880"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591" name="Freeform 79"/>
              <p:cNvSpPr>
                <a:spLocks/>
              </p:cNvSpPr>
              <p:nvPr/>
            </p:nvSpPr>
            <p:spPr bwMode="auto">
              <a:xfrm>
                <a:off x="2688"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592" name="Freeform 80"/>
              <p:cNvSpPr>
                <a:spLocks/>
              </p:cNvSpPr>
              <p:nvPr/>
            </p:nvSpPr>
            <p:spPr bwMode="auto">
              <a:xfrm>
                <a:off x="2496"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593" name="Freeform 81"/>
              <p:cNvSpPr>
                <a:spLocks/>
              </p:cNvSpPr>
              <p:nvPr/>
            </p:nvSpPr>
            <p:spPr bwMode="auto">
              <a:xfrm>
                <a:off x="2304"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594" name="Freeform 82"/>
              <p:cNvSpPr>
                <a:spLocks/>
              </p:cNvSpPr>
              <p:nvPr/>
            </p:nvSpPr>
            <p:spPr bwMode="auto">
              <a:xfrm>
                <a:off x="2112"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595" name="Freeform 83"/>
              <p:cNvSpPr>
                <a:spLocks/>
              </p:cNvSpPr>
              <p:nvPr/>
            </p:nvSpPr>
            <p:spPr bwMode="auto">
              <a:xfrm>
                <a:off x="3648"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596" name="Freeform 84"/>
              <p:cNvSpPr>
                <a:spLocks/>
              </p:cNvSpPr>
              <p:nvPr/>
            </p:nvSpPr>
            <p:spPr bwMode="auto">
              <a:xfrm>
                <a:off x="3456"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597" name="Freeform 85"/>
              <p:cNvSpPr>
                <a:spLocks/>
              </p:cNvSpPr>
              <p:nvPr/>
            </p:nvSpPr>
            <p:spPr bwMode="auto">
              <a:xfrm>
                <a:off x="3264"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598" name="Freeform 86"/>
              <p:cNvSpPr>
                <a:spLocks/>
              </p:cNvSpPr>
              <p:nvPr/>
            </p:nvSpPr>
            <p:spPr bwMode="auto">
              <a:xfrm>
                <a:off x="3072"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599" name="Freeform 87"/>
              <p:cNvSpPr>
                <a:spLocks/>
              </p:cNvSpPr>
              <p:nvPr/>
            </p:nvSpPr>
            <p:spPr bwMode="auto">
              <a:xfrm>
                <a:off x="4176" y="3292"/>
                <a:ext cx="826" cy="721"/>
              </a:xfrm>
              <a:custGeom>
                <a:avLst/>
                <a:gdLst/>
                <a:ahLst/>
                <a:cxnLst>
                  <a:cxn ang="0">
                    <a:pos x="0" y="0"/>
                  </a:cxn>
                  <a:cxn ang="0">
                    <a:pos x="15" y="60"/>
                  </a:cxn>
                  <a:cxn ang="0">
                    <a:pos x="30" y="105"/>
                  </a:cxn>
                  <a:cxn ang="0">
                    <a:pos x="60" y="150"/>
                  </a:cxn>
                  <a:cxn ang="0">
                    <a:pos x="105" y="210"/>
                  </a:cxn>
                  <a:cxn ang="0">
                    <a:pos x="135" y="255"/>
                  </a:cxn>
                  <a:cxn ang="0">
                    <a:pos x="180" y="300"/>
                  </a:cxn>
                  <a:cxn ang="0">
                    <a:pos x="240" y="345"/>
                  </a:cxn>
                  <a:cxn ang="0">
                    <a:pos x="285" y="390"/>
                  </a:cxn>
                  <a:cxn ang="0">
                    <a:pos x="330" y="420"/>
                  </a:cxn>
                  <a:cxn ang="0">
                    <a:pos x="390" y="465"/>
                  </a:cxn>
                  <a:cxn ang="0">
                    <a:pos x="435" y="495"/>
                  </a:cxn>
                  <a:cxn ang="0">
                    <a:pos x="480" y="525"/>
                  </a:cxn>
                  <a:cxn ang="0">
                    <a:pos x="540" y="555"/>
                  </a:cxn>
                  <a:cxn ang="0">
                    <a:pos x="585" y="585"/>
                  </a:cxn>
                  <a:cxn ang="0">
                    <a:pos x="630" y="600"/>
                  </a:cxn>
                  <a:cxn ang="0">
                    <a:pos x="675" y="630"/>
                  </a:cxn>
                  <a:cxn ang="0">
                    <a:pos x="735" y="660"/>
                  </a:cxn>
                  <a:cxn ang="0">
                    <a:pos x="780" y="705"/>
                  </a:cxn>
                  <a:cxn ang="0">
                    <a:pos x="825" y="720"/>
                  </a:cxn>
                  <a:cxn ang="0">
                    <a:pos x="816" y="720"/>
                  </a:cxn>
                </a:cxnLst>
                <a:rect l="0" t="0" r="r" b="b"/>
                <a:pathLst>
                  <a:path w="826" h="721">
                    <a:moveTo>
                      <a:pt x="0" y="0"/>
                    </a:moveTo>
                    <a:lnTo>
                      <a:pt x="15" y="60"/>
                    </a:lnTo>
                    <a:lnTo>
                      <a:pt x="30" y="105"/>
                    </a:lnTo>
                    <a:lnTo>
                      <a:pt x="60" y="150"/>
                    </a:lnTo>
                    <a:lnTo>
                      <a:pt x="105" y="210"/>
                    </a:lnTo>
                    <a:lnTo>
                      <a:pt x="135" y="255"/>
                    </a:lnTo>
                    <a:lnTo>
                      <a:pt x="180" y="300"/>
                    </a:lnTo>
                    <a:lnTo>
                      <a:pt x="240" y="345"/>
                    </a:lnTo>
                    <a:lnTo>
                      <a:pt x="285" y="390"/>
                    </a:lnTo>
                    <a:lnTo>
                      <a:pt x="330" y="420"/>
                    </a:lnTo>
                    <a:lnTo>
                      <a:pt x="390" y="465"/>
                    </a:lnTo>
                    <a:lnTo>
                      <a:pt x="435" y="495"/>
                    </a:lnTo>
                    <a:lnTo>
                      <a:pt x="480" y="525"/>
                    </a:lnTo>
                    <a:lnTo>
                      <a:pt x="540" y="555"/>
                    </a:lnTo>
                    <a:lnTo>
                      <a:pt x="585" y="585"/>
                    </a:lnTo>
                    <a:lnTo>
                      <a:pt x="630" y="600"/>
                    </a:lnTo>
                    <a:lnTo>
                      <a:pt x="675" y="630"/>
                    </a:lnTo>
                    <a:lnTo>
                      <a:pt x="735" y="660"/>
                    </a:lnTo>
                    <a:lnTo>
                      <a:pt x="780" y="705"/>
                    </a:lnTo>
                    <a:lnTo>
                      <a:pt x="825" y="720"/>
                    </a:lnTo>
                    <a:lnTo>
                      <a:pt x="816" y="720"/>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600" name="Freeform 88"/>
              <p:cNvSpPr>
                <a:spLocks/>
              </p:cNvSpPr>
              <p:nvPr/>
            </p:nvSpPr>
            <p:spPr bwMode="auto">
              <a:xfrm>
                <a:off x="1056" y="2908"/>
                <a:ext cx="721" cy="1075"/>
              </a:xfrm>
              <a:custGeom>
                <a:avLst/>
                <a:gdLst/>
                <a:ahLst/>
                <a:cxnLst>
                  <a:cxn ang="0">
                    <a:pos x="720" y="0"/>
                  </a:cxn>
                  <a:cxn ang="0">
                    <a:pos x="690" y="69"/>
                  </a:cxn>
                  <a:cxn ang="0">
                    <a:pos x="675" y="114"/>
                  </a:cxn>
                  <a:cxn ang="0">
                    <a:pos x="675" y="159"/>
                  </a:cxn>
                  <a:cxn ang="0">
                    <a:pos x="675" y="204"/>
                  </a:cxn>
                  <a:cxn ang="0">
                    <a:pos x="660" y="249"/>
                  </a:cxn>
                  <a:cxn ang="0">
                    <a:pos x="660" y="294"/>
                  </a:cxn>
                  <a:cxn ang="0">
                    <a:pos x="645" y="339"/>
                  </a:cxn>
                  <a:cxn ang="0">
                    <a:pos x="615" y="399"/>
                  </a:cxn>
                  <a:cxn ang="0">
                    <a:pos x="600" y="444"/>
                  </a:cxn>
                  <a:cxn ang="0">
                    <a:pos x="585" y="489"/>
                  </a:cxn>
                  <a:cxn ang="0">
                    <a:pos x="555" y="534"/>
                  </a:cxn>
                  <a:cxn ang="0">
                    <a:pos x="525" y="579"/>
                  </a:cxn>
                  <a:cxn ang="0">
                    <a:pos x="495" y="624"/>
                  </a:cxn>
                  <a:cxn ang="0">
                    <a:pos x="450" y="669"/>
                  </a:cxn>
                  <a:cxn ang="0">
                    <a:pos x="405" y="714"/>
                  </a:cxn>
                  <a:cxn ang="0">
                    <a:pos x="360" y="744"/>
                  </a:cxn>
                  <a:cxn ang="0">
                    <a:pos x="315" y="789"/>
                  </a:cxn>
                  <a:cxn ang="0">
                    <a:pos x="270" y="819"/>
                  </a:cxn>
                  <a:cxn ang="0">
                    <a:pos x="225" y="849"/>
                  </a:cxn>
                  <a:cxn ang="0">
                    <a:pos x="195" y="894"/>
                  </a:cxn>
                  <a:cxn ang="0">
                    <a:pos x="150" y="939"/>
                  </a:cxn>
                  <a:cxn ang="0">
                    <a:pos x="120" y="984"/>
                  </a:cxn>
                  <a:cxn ang="0">
                    <a:pos x="90" y="1029"/>
                  </a:cxn>
                  <a:cxn ang="0">
                    <a:pos x="45" y="1074"/>
                  </a:cxn>
                  <a:cxn ang="0">
                    <a:pos x="0" y="1056"/>
                  </a:cxn>
                </a:cxnLst>
                <a:rect l="0" t="0" r="r" b="b"/>
                <a:pathLst>
                  <a:path w="721" h="1075">
                    <a:moveTo>
                      <a:pt x="720" y="0"/>
                    </a:moveTo>
                    <a:lnTo>
                      <a:pt x="690" y="69"/>
                    </a:lnTo>
                    <a:lnTo>
                      <a:pt x="675" y="114"/>
                    </a:lnTo>
                    <a:lnTo>
                      <a:pt x="675" y="159"/>
                    </a:lnTo>
                    <a:lnTo>
                      <a:pt x="675" y="204"/>
                    </a:lnTo>
                    <a:lnTo>
                      <a:pt x="660" y="249"/>
                    </a:lnTo>
                    <a:lnTo>
                      <a:pt x="660" y="294"/>
                    </a:lnTo>
                    <a:lnTo>
                      <a:pt x="645" y="339"/>
                    </a:lnTo>
                    <a:lnTo>
                      <a:pt x="615" y="399"/>
                    </a:lnTo>
                    <a:lnTo>
                      <a:pt x="600" y="444"/>
                    </a:lnTo>
                    <a:lnTo>
                      <a:pt x="585" y="489"/>
                    </a:lnTo>
                    <a:lnTo>
                      <a:pt x="555" y="534"/>
                    </a:lnTo>
                    <a:lnTo>
                      <a:pt x="525" y="579"/>
                    </a:lnTo>
                    <a:lnTo>
                      <a:pt x="495" y="624"/>
                    </a:lnTo>
                    <a:lnTo>
                      <a:pt x="450" y="669"/>
                    </a:lnTo>
                    <a:lnTo>
                      <a:pt x="405" y="714"/>
                    </a:lnTo>
                    <a:lnTo>
                      <a:pt x="360" y="744"/>
                    </a:lnTo>
                    <a:lnTo>
                      <a:pt x="315" y="789"/>
                    </a:lnTo>
                    <a:lnTo>
                      <a:pt x="270" y="819"/>
                    </a:lnTo>
                    <a:lnTo>
                      <a:pt x="225" y="849"/>
                    </a:lnTo>
                    <a:lnTo>
                      <a:pt x="195" y="894"/>
                    </a:lnTo>
                    <a:lnTo>
                      <a:pt x="150" y="939"/>
                    </a:lnTo>
                    <a:lnTo>
                      <a:pt x="120" y="984"/>
                    </a:lnTo>
                    <a:lnTo>
                      <a:pt x="90" y="1029"/>
                    </a:lnTo>
                    <a:lnTo>
                      <a:pt x="45" y="1074"/>
                    </a:lnTo>
                    <a:lnTo>
                      <a:pt x="0" y="1056"/>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601" name="Arc 89"/>
              <p:cNvSpPr>
                <a:spLocks/>
              </p:cNvSpPr>
              <p:nvPr/>
            </p:nvSpPr>
            <p:spPr bwMode="auto">
              <a:xfrm>
                <a:off x="1297" y="1705"/>
                <a:ext cx="432" cy="627"/>
              </a:xfrm>
              <a:custGeom>
                <a:avLst/>
                <a:gdLst>
                  <a:gd name="G0" fmla="+- 21600 0 0"/>
                  <a:gd name="G1" fmla="+- 18722 0 0"/>
                  <a:gd name="G2" fmla="+- 21600 0 0"/>
                  <a:gd name="T0" fmla="*/ 21600 w 21600"/>
                  <a:gd name="T1" fmla="*/ 40322 h 40322"/>
                  <a:gd name="T2" fmla="*/ 10828 w 21600"/>
                  <a:gd name="T3" fmla="*/ 0 h 40322"/>
                  <a:gd name="T4" fmla="*/ 21600 w 21600"/>
                  <a:gd name="T5" fmla="*/ 18722 h 40322"/>
                </a:gdLst>
                <a:ahLst/>
                <a:cxnLst>
                  <a:cxn ang="0">
                    <a:pos x="T0" y="T1"/>
                  </a:cxn>
                  <a:cxn ang="0">
                    <a:pos x="T2" y="T3"/>
                  </a:cxn>
                  <a:cxn ang="0">
                    <a:pos x="T4" y="T5"/>
                  </a:cxn>
                </a:cxnLst>
                <a:rect l="0" t="0" r="r" b="b"/>
                <a:pathLst>
                  <a:path w="21600" h="40322" fill="none" extrusionOk="0">
                    <a:moveTo>
                      <a:pt x="21600" y="40322"/>
                    </a:moveTo>
                    <a:cubicBezTo>
                      <a:pt x="9670" y="40322"/>
                      <a:pt x="0" y="30651"/>
                      <a:pt x="0" y="18722"/>
                    </a:cubicBezTo>
                    <a:cubicBezTo>
                      <a:pt x="-1" y="10993"/>
                      <a:pt x="4129" y="3854"/>
                      <a:pt x="10827" y="-1"/>
                    </a:cubicBezTo>
                  </a:path>
                  <a:path w="21600" h="40322" stroke="0" extrusionOk="0">
                    <a:moveTo>
                      <a:pt x="21600" y="40322"/>
                    </a:moveTo>
                    <a:cubicBezTo>
                      <a:pt x="9670" y="40322"/>
                      <a:pt x="0" y="30651"/>
                      <a:pt x="0" y="18722"/>
                    </a:cubicBezTo>
                    <a:cubicBezTo>
                      <a:pt x="-1" y="10993"/>
                      <a:pt x="4129" y="3854"/>
                      <a:pt x="10827" y="-1"/>
                    </a:cubicBezTo>
                    <a:lnTo>
                      <a:pt x="21600" y="18722"/>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02" name="Arc 90"/>
              <p:cNvSpPr>
                <a:spLocks/>
              </p:cNvSpPr>
              <p:nvPr/>
            </p:nvSpPr>
            <p:spPr bwMode="auto">
              <a:xfrm>
                <a:off x="4176" y="1700"/>
                <a:ext cx="432" cy="632"/>
              </a:xfrm>
              <a:custGeom>
                <a:avLst/>
                <a:gdLst>
                  <a:gd name="G0" fmla="+- 0 0 0"/>
                  <a:gd name="G1" fmla="+- 19052 0 0"/>
                  <a:gd name="G2" fmla="+- 21600 0 0"/>
                  <a:gd name="T0" fmla="*/ 10178 w 21600"/>
                  <a:gd name="T1" fmla="*/ 0 h 40652"/>
                  <a:gd name="T2" fmla="*/ 0 w 21600"/>
                  <a:gd name="T3" fmla="*/ 40652 h 40652"/>
                  <a:gd name="T4" fmla="*/ 0 w 21600"/>
                  <a:gd name="T5" fmla="*/ 19052 h 40652"/>
                </a:gdLst>
                <a:ahLst/>
                <a:cxnLst>
                  <a:cxn ang="0">
                    <a:pos x="T0" y="T1"/>
                  </a:cxn>
                  <a:cxn ang="0">
                    <a:pos x="T2" y="T3"/>
                  </a:cxn>
                  <a:cxn ang="0">
                    <a:pos x="T4" y="T5"/>
                  </a:cxn>
                </a:cxnLst>
                <a:rect l="0" t="0" r="r" b="b"/>
                <a:pathLst>
                  <a:path w="21600" h="40652" fill="none" extrusionOk="0">
                    <a:moveTo>
                      <a:pt x="10177" y="0"/>
                    </a:moveTo>
                    <a:cubicBezTo>
                      <a:pt x="17209" y="3756"/>
                      <a:pt x="21600" y="11080"/>
                      <a:pt x="21600" y="19052"/>
                    </a:cubicBezTo>
                    <a:cubicBezTo>
                      <a:pt x="21600" y="30981"/>
                      <a:pt x="11929" y="40651"/>
                      <a:pt x="0" y="40652"/>
                    </a:cubicBezTo>
                  </a:path>
                  <a:path w="21600" h="40652" stroke="0" extrusionOk="0">
                    <a:moveTo>
                      <a:pt x="10177" y="0"/>
                    </a:moveTo>
                    <a:cubicBezTo>
                      <a:pt x="17209" y="3756"/>
                      <a:pt x="21600" y="11080"/>
                      <a:pt x="21600" y="19052"/>
                    </a:cubicBezTo>
                    <a:cubicBezTo>
                      <a:pt x="21600" y="30981"/>
                      <a:pt x="11929" y="40651"/>
                      <a:pt x="0" y="40652"/>
                    </a:cubicBezTo>
                    <a:lnTo>
                      <a:pt x="0" y="19052"/>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03" name="Arc 91"/>
              <p:cNvSpPr>
                <a:spLocks/>
              </p:cNvSpPr>
              <p:nvPr/>
            </p:nvSpPr>
            <p:spPr bwMode="auto">
              <a:xfrm rot="10800000">
                <a:off x="1296" y="2722"/>
                <a:ext cx="480" cy="657"/>
              </a:xfrm>
              <a:custGeom>
                <a:avLst/>
                <a:gdLst>
                  <a:gd name="G0" fmla="+- 0 0 0"/>
                  <a:gd name="G1" fmla="+- 17840 0 0"/>
                  <a:gd name="G2" fmla="+- 21600 0 0"/>
                  <a:gd name="T0" fmla="*/ 12178 w 21600"/>
                  <a:gd name="T1" fmla="*/ 0 h 39258"/>
                  <a:gd name="T2" fmla="*/ 2801 w 21600"/>
                  <a:gd name="T3" fmla="*/ 39258 h 39258"/>
                  <a:gd name="T4" fmla="*/ 0 w 21600"/>
                  <a:gd name="T5" fmla="*/ 17840 h 39258"/>
                </a:gdLst>
                <a:ahLst/>
                <a:cxnLst>
                  <a:cxn ang="0">
                    <a:pos x="T0" y="T1"/>
                  </a:cxn>
                  <a:cxn ang="0">
                    <a:pos x="T2" y="T3"/>
                  </a:cxn>
                  <a:cxn ang="0">
                    <a:pos x="T4" y="T5"/>
                  </a:cxn>
                </a:cxnLst>
                <a:rect l="0" t="0" r="r" b="b"/>
                <a:pathLst>
                  <a:path w="21600" h="39258" fill="none" extrusionOk="0">
                    <a:moveTo>
                      <a:pt x="12177" y="0"/>
                    </a:moveTo>
                    <a:cubicBezTo>
                      <a:pt x="18073" y="4024"/>
                      <a:pt x="21600" y="10701"/>
                      <a:pt x="21600" y="17840"/>
                    </a:cubicBezTo>
                    <a:cubicBezTo>
                      <a:pt x="21600" y="28686"/>
                      <a:pt x="13555" y="37851"/>
                      <a:pt x="2800" y="39257"/>
                    </a:cubicBezTo>
                  </a:path>
                  <a:path w="21600" h="39258" stroke="0" extrusionOk="0">
                    <a:moveTo>
                      <a:pt x="12177" y="0"/>
                    </a:moveTo>
                    <a:cubicBezTo>
                      <a:pt x="18073" y="4024"/>
                      <a:pt x="21600" y="10701"/>
                      <a:pt x="21600" y="17840"/>
                    </a:cubicBezTo>
                    <a:cubicBezTo>
                      <a:pt x="21600" y="28686"/>
                      <a:pt x="13555" y="37851"/>
                      <a:pt x="2800" y="39257"/>
                    </a:cubicBezTo>
                    <a:lnTo>
                      <a:pt x="0" y="1784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04" name="Arc 92"/>
              <p:cNvSpPr>
                <a:spLocks/>
              </p:cNvSpPr>
              <p:nvPr/>
            </p:nvSpPr>
            <p:spPr bwMode="auto">
              <a:xfrm rot="10980000">
                <a:off x="4118" y="2733"/>
                <a:ext cx="463" cy="691"/>
              </a:xfrm>
              <a:custGeom>
                <a:avLst/>
                <a:gdLst>
                  <a:gd name="G0" fmla="+- 21600 0 0"/>
                  <a:gd name="G1" fmla="+- 18958 0 0"/>
                  <a:gd name="G2" fmla="+- 21600 0 0"/>
                  <a:gd name="T0" fmla="*/ 22030 w 22030"/>
                  <a:gd name="T1" fmla="*/ 40554 h 40558"/>
                  <a:gd name="T2" fmla="*/ 11249 w 22030"/>
                  <a:gd name="T3" fmla="*/ 0 h 40558"/>
                  <a:gd name="T4" fmla="*/ 21600 w 22030"/>
                  <a:gd name="T5" fmla="*/ 18958 h 40558"/>
                </a:gdLst>
                <a:ahLst/>
                <a:cxnLst>
                  <a:cxn ang="0">
                    <a:pos x="T0" y="T1"/>
                  </a:cxn>
                  <a:cxn ang="0">
                    <a:pos x="T2" y="T3"/>
                  </a:cxn>
                  <a:cxn ang="0">
                    <a:pos x="T4" y="T5"/>
                  </a:cxn>
                </a:cxnLst>
                <a:rect l="0" t="0" r="r" b="b"/>
                <a:pathLst>
                  <a:path w="22030" h="40558" fill="none" extrusionOk="0">
                    <a:moveTo>
                      <a:pt x="22029" y="40553"/>
                    </a:moveTo>
                    <a:cubicBezTo>
                      <a:pt x="21886" y="40556"/>
                      <a:pt x="21743" y="40557"/>
                      <a:pt x="21600" y="40558"/>
                    </a:cubicBezTo>
                    <a:cubicBezTo>
                      <a:pt x="9670" y="40558"/>
                      <a:pt x="0" y="30887"/>
                      <a:pt x="0" y="18958"/>
                    </a:cubicBezTo>
                    <a:cubicBezTo>
                      <a:pt x="-1" y="11056"/>
                      <a:pt x="4314" y="3786"/>
                      <a:pt x="11248" y="-1"/>
                    </a:cubicBezTo>
                  </a:path>
                  <a:path w="22030" h="40558" stroke="0" extrusionOk="0">
                    <a:moveTo>
                      <a:pt x="22029" y="40553"/>
                    </a:moveTo>
                    <a:cubicBezTo>
                      <a:pt x="21886" y="40556"/>
                      <a:pt x="21743" y="40557"/>
                      <a:pt x="21600" y="40558"/>
                    </a:cubicBezTo>
                    <a:cubicBezTo>
                      <a:pt x="9670" y="40558"/>
                      <a:pt x="0" y="30887"/>
                      <a:pt x="0" y="18958"/>
                    </a:cubicBezTo>
                    <a:cubicBezTo>
                      <a:pt x="-1" y="11056"/>
                      <a:pt x="4314" y="3786"/>
                      <a:pt x="11248" y="-1"/>
                    </a:cubicBezTo>
                    <a:lnTo>
                      <a:pt x="21600" y="18958"/>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05" name="Arc 93"/>
              <p:cNvSpPr>
                <a:spLocks/>
              </p:cNvSpPr>
              <p:nvPr/>
            </p:nvSpPr>
            <p:spPr bwMode="auto">
              <a:xfrm>
                <a:off x="1517" y="1421"/>
                <a:ext cx="2879" cy="720"/>
              </a:xfrm>
              <a:custGeom>
                <a:avLst/>
                <a:gdLst>
                  <a:gd name="G0" fmla="+- 17286 0 0"/>
                  <a:gd name="G1" fmla="+- 21600 0 0"/>
                  <a:gd name="G2" fmla="+- 21600 0 0"/>
                  <a:gd name="T0" fmla="*/ 0 w 34701"/>
                  <a:gd name="T1" fmla="*/ 8648 h 21600"/>
                  <a:gd name="T2" fmla="*/ 34701 w 34701"/>
                  <a:gd name="T3" fmla="*/ 8822 h 21600"/>
                  <a:gd name="T4" fmla="*/ 17286 w 34701"/>
                  <a:gd name="T5" fmla="*/ 21600 h 21600"/>
                </a:gdLst>
                <a:ahLst/>
                <a:cxnLst>
                  <a:cxn ang="0">
                    <a:pos x="T0" y="T1"/>
                  </a:cxn>
                  <a:cxn ang="0">
                    <a:pos x="T2" y="T3"/>
                  </a:cxn>
                  <a:cxn ang="0">
                    <a:pos x="T4" y="T5"/>
                  </a:cxn>
                </a:cxnLst>
                <a:rect l="0" t="0" r="r" b="b"/>
                <a:pathLst>
                  <a:path w="34701" h="21600" fill="none" extrusionOk="0">
                    <a:moveTo>
                      <a:pt x="0" y="8648"/>
                    </a:moveTo>
                    <a:cubicBezTo>
                      <a:pt x="4078" y="3204"/>
                      <a:pt x="10483" y="-1"/>
                      <a:pt x="17286" y="0"/>
                    </a:cubicBezTo>
                    <a:cubicBezTo>
                      <a:pt x="24164" y="0"/>
                      <a:pt x="30631" y="3276"/>
                      <a:pt x="34701" y="8821"/>
                    </a:cubicBezTo>
                  </a:path>
                  <a:path w="34701" h="21600" stroke="0" extrusionOk="0">
                    <a:moveTo>
                      <a:pt x="0" y="8648"/>
                    </a:moveTo>
                    <a:cubicBezTo>
                      <a:pt x="4078" y="3204"/>
                      <a:pt x="10483" y="-1"/>
                      <a:pt x="17286" y="0"/>
                    </a:cubicBezTo>
                    <a:cubicBezTo>
                      <a:pt x="24164" y="0"/>
                      <a:pt x="30631" y="3276"/>
                      <a:pt x="34701" y="8821"/>
                    </a:cubicBezTo>
                    <a:lnTo>
                      <a:pt x="17286"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06" name="Arc 94"/>
              <p:cNvSpPr>
                <a:spLocks/>
              </p:cNvSpPr>
              <p:nvPr/>
            </p:nvSpPr>
            <p:spPr bwMode="auto">
              <a:xfrm rot="10800000">
                <a:off x="1487" y="2957"/>
                <a:ext cx="2835" cy="720"/>
              </a:xfrm>
              <a:custGeom>
                <a:avLst/>
                <a:gdLst>
                  <a:gd name="G0" fmla="+- 15969 0 0"/>
                  <a:gd name="G1" fmla="+- 21600 0 0"/>
                  <a:gd name="G2" fmla="+- 21600 0 0"/>
                  <a:gd name="T0" fmla="*/ 0 w 33496"/>
                  <a:gd name="T1" fmla="*/ 7056 h 21600"/>
                  <a:gd name="T2" fmla="*/ 33496 w 33496"/>
                  <a:gd name="T3" fmla="*/ 8976 h 21600"/>
                  <a:gd name="T4" fmla="*/ 15969 w 33496"/>
                  <a:gd name="T5" fmla="*/ 21600 h 21600"/>
                </a:gdLst>
                <a:ahLst/>
                <a:cxnLst>
                  <a:cxn ang="0">
                    <a:pos x="T0" y="T1"/>
                  </a:cxn>
                  <a:cxn ang="0">
                    <a:pos x="T2" y="T3"/>
                  </a:cxn>
                  <a:cxn ang="0">
                    <a:pos x="T4" y="T5"/>
                  </a:cxn>
                </a:cxnLst>
                <a:rect l="0" t="0" r="r" b="b"/>
                <a:pathLst>
                  <a:path w="33496" h="21600" fill="none" extrusionOk="0">
                    <a:moveTo>
                      <a:pt x="-1" y="7055"/>
                    </a:moveTo>
                    <a:cubicBezTo>
                      <a:pt x="4092" y="2561"/>
                      <a:pt x="9890" y="-1"/>
                      <a:pt x="15969" y="0"/>
                    </a:cubicBezTo>
                    <a:cubicBezTo>
                      <a:pt x="22914" y="0"/>
                      <a:pt x="29436" y="3340"/>
                      <a:pt x="33495" y="8976"/>
                    </a:cubicBezTo>
                  </a:path>
                  <a:path w="33496" h="21600" stroke="0" extrusionOk="0">
                    <a:moveTo>
                      <a:pt x="-1" y="7055"/>
                    </a:moveTo>
                    <a:cubicBezTo>
                      <a:pt x="4092" y="2561"/>
                      <a:pt x="9890" y="-1"/>
                      <a:pt x="15969" y="0"/>
                    </a:cubicBezTo>
                    <a:cubicBezTo>
                      <a:pt x="22914" y="0"/>
                      <a:pt x="29436" y="3340"/>
                      <a:pt x="33495" y="8976"/>
                    </a:cubicBezTo>
                    <a:lnTo>
                      <a:pt x="15969"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07" name="Arc 95"/>
              <p:cNvSpPr>
                <a:spLocks/>
              </p:cNvSpPr>
              <p:nvPr/>
            </p:nvSpPr>
            <p:spPr bwMode="auto">
              <a:xfrm>
                <a:off x="1777" y="1936"/>
                <a:ext cx="192" cy="301"/>
              </a:xfrm>
              <a:custGeom>
                <a:avLst/>
                <a:gdLst>
                  <a:gd name="G0" fmla="+- 21600 0 0"/>
                  <a:gd name="G1" fmla="+- 20291 0 0"/>
                  <a:gd name="G2" fmla="+- 21600 0 0"/>
                  <a:gd name="T0" fmla="*/ 21600 w 21600"/>
                  <a:gd name="T1" fmla="*/ 41891 h 41891"/>
                  <a:gd name="T2" fmla="*/ 14195 w 21600"/>
                  <a:gd name="T3" fmla="*/ 0 h 41891"/>
                  <a:gd name="T4" fmla="*/ 21600 w 21600"/>
                  <a:gd name="T5" fmla="*/ 20291 h 41891"/>
                </a:gdLst>
                <a:ahLst/>
                <a:cxnLst>
                  <a:cxn ang="0">
                    <a:pos x="T0" y="T1"/>
                  </a:cxn>
                  <a:cxn ang="0">
                    <a:pos x="T2" y="T3"/>
                  </a:cxn>
                  <a:cxn ang="0">
                    <a:pos x="T4" y="T5"/>
                  </a:cxn>
                </a:cxnLst>
                <a:rect l="0" t="0" r="r" b="b"/>
                <a:pathLst>
                  <a:path w="21600" h="41891" fill="none" extrusionOk="0">
                    <a:moveTo>
                      <a:pt x="21600" y="41891"/>
                    </a:moveTo>
                    <a:cubicBezTo>
                      <a:pt x="9670" y="41891"/>
                      <a:pt x="0" y="32220"/>
                      <a:pt x="0" y="20291"/>
                    </a:cubicBezTo>
                    <a:cubicBezTo>
                      <a:pt x="-1" y="11217"/>
                      <a:pt x="5671" y="3110"/>
                      <a:pt x="14194" y="-1"/>
                    </a:cubicBezTo>
                  </a:path>
                  <a:path w="21600" h="41891" stroke="0" extrusionOk="0">
                    <a:moveTo>
                      <a:pt x="21600" y="41891"/>
                    </a:moveTo>
                    <a:cubicBezTo>
                      <a:pt x="9670" y="41891"/>
                      <a:pt x="0" y="32220"/>
                      <a:pt x="0" y="20291"/>
                    </a:cubicBezTo>
                    <a:cubicBezTo>
                      <a:pt x="-1" y="11217"/>
                      <a:pt x="5671" y="3110"/>
                      <a:pt x="14194" y="-1"/>
                    </a:cubicBezTo>
                    <a:lnTo>
                      <a:pt x="21600" y="20291"/>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08" name="Arc 96"/>
              <p:cNvSpPr>
                <a:spLocks/>
              </p:cNvSpPr>
              <p:nvPr/>
            </p:nvSpPr>
            <p:spPr bwMode="auto">
              <a:xfrm>
                <a:off x="3892" y="1943"/>
                <a:ext cx="192" cy="294"/>
              </a:xfrm>
              <a:custGeom>
                <a:avLst/>
                <a:gdLst>
                  <a:gd name="G0" fmla="+- 0 0 0"/>
                  <a:gd name="G1" fmla="+- 19368 0 0"/>
                  <a:gd name="G2" fmla="+- 21600 0 0"/>
                  <a:gd name="T0" fmla="*/ 9562 w 21600"/>
                  <a:gd name="T1" fmla="*/ 0 h 40968"/>
                  <a:gd name="T2" fmla="*/ 0 w 21600"/>
                  <a:gd name="T3" fmla="*/ 40968 h 40968"/>
                  <a:gd name="T4" fmla="*/ 0 w 21600"/>
                  <a:gd name="T5" fmla="*/ 19368 h 40968"/>
                </a:gdLst>
                <a:ahLst/>
                <a:cxnLst>
                  <a:cxn ang="0">
                    <a:pos x="T0" y="T1"/>
                  </a:cxn>
                  <a:cxn ang="0">
                    <a:pos x="T2" y="T3"/>
                  </a:cxn>
                  <a:cxn ang="0">
                    <a:pos x="T4" y="T5"/>
                  </a:cxn>
                </a:cxnLst>
                <a:rect l="0" t="0" r="r" b="b"/>
                <a:pathLst>
                  <a:path w="21600" h="40968" fill="none" extrusionOk="0">
                    <a:moveTo>
                      <a:pt x="9562" y="-1"/>
                    </a:moveTo>
                    <a:cubicBezTo>
                      <a:pt x="16933" y="3639"/>
                      <a:pt x="21600" y="11147"/>
                      <a:pt x="21600" y="19368"/>
                    </a:cubicBezTo>
                    <a:cubicBezTo>
                      <a:pt x="21600" y="31297"/>
                      <a:pt x="11929" y="40967"/>
                      <a:pt x="0" y="40968"/>
                    </a:cubicBezTo>
                  </a:path>
                  <a:path w="21600" h="40968" stroke="0" extrusionOk="0">
                    <a:moveTo>
                      <a:pt x="9562" y="-1"/>
                    </a:moveTo>
                    <a:cubicBezTo>
                      <a:pt x="16933" y="3639"/>
                      <a:pt x="21600" y="11147"/>
                      <a:pt x="21600" y="19368"/>
                    </a:cubicBezTo>
                    <a:cubicBezTo>
                      <a:pt x="21600" y="31297"/>
                      <a:pt x="11929" y="40967"/>
                      <a:pt x="0" y="40968"/>
                    </a:cubicBezTo>
                    <a:lnTo>
                      <a:pt x="0" y="19368"/>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09" name="Arc 97"/>
              <p:cNvSpPr>
                <a:spLocks/>
              </p:cNvSpPr>
              <p:nvPr/>
            </p:nvSpPr>
            <p:spPr bwMode="auto">
              <a:xfrm rot="10800000">
                <a:off x="3895" y="2814"/>
                <a:ext cx="239" cy="325"/>
              </a:xfrm>
              <a:custGeom>
                <a:avLst/>
                <a:gdLst>
                  <a:gd name="G0" fmla="+- 21600 0 0"/>
                  <a:gd name="G1" fmla="+- 20157 0 0"/>
                  <a:gd name="G2" fmla="+- 21600 0 0"/>
                  <a:gd name="T0" fmla="*/ 21600 w 21600"/>
                  <a:gd name="T1" fmla="*/ 41757 h 41757"/>
                  <a:gd name="T2" fmla="*/ 13839 w 21600"/>
                  <a:gd name="T3" fmla="*/ 0 h 41757"/>
                  <a:gd name="T4" fmla="*/ 21600 w 21600"/>
                  <a:gd name="T5" fmla="*/ 20157 h 41757"/>
                </a:gdLst>
                <a:ahLst/>
                <a:cxnLst>
                  <a:cxn ang="0">
                    <a:pos x="T0" y="T1"/>
                  </a:cxn>
                  <a:cxn ang="0">
                    <a:pos x="T2" y="T3"/>
                  </a:cxn>
                  <a:cxn ang="0">
                    <a:pos x="T4" y="T5"/>
                  </a:cxn>
                </a:cxnLst>
                <a:rect l="0" t="0" r="r" b="b"/>
                <a:pathLst>
                  <a:path w="21600" h="41757" fill="none" extrusionOk="0">
                    <a:moveTo>
                      <a:pt x="21600" y="41757"/>
                    </a:moveTo>
                    <a:cubicBezTo>
                      <a:pt x="9670" y="41757"/>
                      <a:pt x="0" y="32086"/>
                      <a:pt x="0" y="20157"/>
                    </a:cubicBezTo>
                    <a:cubicBezTo>
                      <a:pt x="-1" y="11222"/>
                      <a:pt x="5500" y="3209"/>
                      <a:pt x="13838" y="-1"/>
                    </a:cubicBezTo>
                  </a:path>
                  <a:path w="21600" h="41757" stroke="0" extrusionOk="0">
                    <a:moveTo>
                      <a:pt x="21600" y="41757"/>
                    </a:moveTo>
                    <a:cubicBezTo>
                      <a:pt x="9670" y="41757"/>
                      <a:pt x="0" y="32086"/>
                      <a:pt x="0" y="20157"/>
                    </a:cubicBezTo>
                    <a:cubicBezTo>
                      <a:pt x="-1" y="11222"/>
                      <a:pt x="5500" y="3209"/>
                      <a:pt x="13838" y="-1"/>
                    </a:cubicBezTo>
                    <a:lnTo>
                      <a:pt x="21600" y="20157"/>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10" name="Arc 98"/>
              <p:cNvSpPr>
                <a:spLocks/>
              </p:cNvSpPr>
              <p:nvPr/>
            </p:nvSpPr>
            <p:spPr bwMode="auto">
              <a:xfrm rot="10800000">
                <a:off x="1728" y="2812"/>
                <a:ext cx="241" cy="336"/>
              </a:xfrm>
              <a:custGeom>
                <a:avLst/>
                <a:gdLst>
                  <a:gd name="G0" fmla="+- 550 0 0"/>
                  <a:gd name="G1" fmla="+- 21600 0 0"/>
                  <a:gd name="G2" fmla="+- 21600 0 0"/>
                  <a:gd name="T0" fmla="*/ 0 w 22150"/>
                  <a:gd name="T1" fmla="*/ 7 h 42573"/>
                  <a:gd name="T2" fmla="*/ 5715 w 22150"/>
                  <a:gd name="T3" fmla="*/ 42573 h 42573"/>
                  <a:gd name="T4" fmla="*/ 550 w 22150"/>
                  <a:gd name="T5" fmla="*/ 21600 h 42573"/>
                </a:gdLst>
                <a:ahLst/>
                <a:cxnLst>
                  <a:cxn ang="0">
                    <a:pos x="T0" y="T1"/>
                  </a:cxn>
                  <a:cxn ang="0">
                    <a:pos x="T2" y="T3"/>
                  </a:cxn>
                  <a:cxn ang="0">
                    <a:pos x="T4" y="T5"/>
                  </a:cxn>
                </a:cxnLst>
                <a:rect l="0" t="0" r="r" b="b"/>
                <a:pathLst>
                  <a:path w="22150" h="42573" fill="none" extrusionOk="0">
                    <a:moveTo>
                      <a:pt x="0" y="7"/>
                    </a:moveTo>
                    <a:cubicBezTo>
                      <a:pt x="183" y="2"/>
                      <a:pt x="366" y="-1"/>
                      <a:pt x="550" y="0"/>
                    </a:cubicBezTo>
                    <a:cubicBezTo>
                      <a:pt x="12479" y="0"/>
                      <a:pt x="22150" y="9670"/>
                      <a:pt x="22150" y="21600"/>
                    </a:cubicBezTo>
                    <a:cubicBezTo>
                      <a:pt x="22150" y="31539"/>
                      <a:pt x="15366" y="40196"/>
                      <a:pt x="5715" y="42573"/>
                    </a:cubicBezTo>
                  </a:path>
                  <a:path w="22150" h="42573" stroke="0" extrusionOk="0">
                    <a:moveTo>
                      <a:pt x="0" y="7"/>
                    </a:moveTo>
                    <a:cubicBezTo>
                      <a:pt x="183" y="2"/>
                      <a:pt x="366" y="-1"/>
                      <a:pt x="550" y="0"/>
                    </a:cubicBezTo>
                    <a:cubicBezTo>
                      <a:pt x="12479" y="0"/>
                      <a:pt x="22150" y="9670"/>
                      <a:pt x="22150" y="21600"/>
                    </a:cubicBezTo>
                    <a:cubicBezTo>
                      <a:pt x="22150" y="31539"/>
                      <a:pt x="15366" y="40196"/>
                      <a:pt x="5715" y="42573"/>
                    </a:cubicBezTo>
                    <a:lnTo>
                      <a:pt x="550"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11" name="Arc 99"/>
              <p:cNvSpPr>
                <a:spLocks/>
              </p:cNvSpPr>
              <p:nvPr/>
            </p:nvSpPr>
            <p:spPr bwMode="auto">
              <a:xfrm rot="21540000">
                <a:off x="1902" y="1709"/>
                <a:ext cx="2084" cy="556"/>
              </a:xfrm>
              <a:custGeom>
                <a:avLst/>
                <a:gdLst>
                  <a:gd name="G0" fmla="+- 16791 0 0"/>
                  <a:gd name="G1" fmla="+- 21600 0 0"/>
                  <a:gd name="G2" fmla="+- 21600 0 0"/>
                  <a:gd name="T0" fmla="*/ 0 w 34700"/>
                  <a:gd name="T1" fmla="*/ 8013 h 21600"/>
                  <a:gd name="T2" fmla="*/ 34700 w 34700"/>
                  <a:gd name="T3" fmla="*/ 9525 h 21600"/>
                  <a:gd name="T4" fmla="*/ 16791 w 34700"/>
                  <a:gd name="T5" fmla="*/ 21600 h 21600"/>
                </a:gdLst>
                <a:ahLst/>
                <a:cxnLst>
                  <a:cxn ang="0">
                    <a:pos x="T0" y="T1"/>
                  </a:cxn>
                  <a:cxn ang="0">
                    <a:pos x="T2" y="T3"/>
                  </a:cxn>
                  <a:cxn ang="0">
                    <a:pos x="T4" y="T5"/>
                  </a:cxn>
                </a:cxnLst>
                <a:rect l="0" t="0" r="r" b="b"/>
                <a:pathLst>
                  <a:path w="34700" h="21600" fill="none" extrusionOk="0">
                    <a:moveTo>
                      <a:pt x="-1" y="8012"/>
                    </a:moveTo>
                    <a:cubicBezTo>
                      <a:pt x="4100" y="2944"/>
                      <a:pt x="10271" y="-1"/>
                      <a:pt x="16791" y="0"/>
                    </a:cubicBezTo>
                    <a:cubicBezTo>
                      <a:pt x="23973" y="0"/>
                      <a:pt x="30685" y="3569"/>
                      <a:pt x="34700" y="9524"/>
                    </a:cubicBezTo>
                  </a:path>
                  <a:path w="34700" h="21600" stroke="0" extrusionOk="0">
                    <a:moveTo>
                      <a:pt x="-1" y="8012"/>
                    </a:moveTo>
                    <a:cubicBezTo>
                      <a:pt x="4100" y="2944"/>
                      <a:pt x="10271" y="-1"/>
                      <a:pt x="16791" y="0"/>
                    </a:cubicBezTo>
                    <a:cubicBezTo>
                      <a:pt x="23973" y="0"/>
                      <a:pt x="30685" y="3569"/>
                      <a:pt x="34700" y="9524"/>
                    </a:cubicBezTo>
                    <a:lnTo>
                      <a:pt x="16791"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12" name="Arc 100"/>
              <p:cNvSpPr>
                <a:spLocks/>
              </p:cNvSpPr>
              <p:nvPr/>
            </p:nvSpPr>
            <p:spPr bwMode="auto">
              <a:xfrm rot="10800000">
                <a:off x="1953" y="3005"/>
                <a:ext cx="2063" cy="240"/>
              </a:xfrm>
              <a:custGeom>
                <a:avLst/>
                <a:gdLst>
                  <a:gd name="G0" fmla="+- 18553 0 0"/>
                  <a:gd name="G1" fmla="+- 21600 0 0"/>
                  <a:gd name="G2" fmla="+- 21600 0 0"/>
                  <a:gd name="T0" fmla="*/ 0 w 35834"/>
                  <a:gd name="T1" fmla="*/ 10539 h 21600"/>
                  <a:gd name="T2" fmla="*/ 35834 w 35834"/>
                  <a:gd name="T3" fmla="*/ 8642 h 21600"/>
                  <a:gd name="T4" fmla="*/ 18553 w 35834"/>
                  <a:gd name="T5" fmla="*/ 21600 h 21600"/>
                </a:gdLst>
                <a:ahLst/>
                <a:cxnLst>
                  <a:cxn ang="0">
                    <a:pos x="T0" y="T1"/>
                  </a:cxn>
                  <a:cxn ang="0">
                    <a:pos x="T2" y="T3"/>
                  </a:cxn>
                  <a:cxn ang="0">
                    <a:pos x="T4" y="T5"/>
                  </a:cxn>
                </a:cxnLst>
                <a:rect l="0" t="0" r="r" b="b"/>
                <a:pathLst>
                  <a:path w="35834" h="21600" fill="none" extrusionOk="0">
                    <a:moveTo>
                      <a:pt x="-1" y="10538"/>
                    </a:moveTo>
                    <a:cubicBezTo>
                      <a:pt x="3896" y="4003"/>
                      <a:pt x="10944" y="-1"/>
                      <a:pt x="18553" y="0"/>
                    </a:cubicBezTo>
                    <a:cubicBezTo>
                      <a:pt x="25352" y="0"/>
                      <a:pt x="31755" y="3201"/>
                      <a:pt x="35834" y="8641"/>
                    </a:cubicBezTo>
                  </a:path>
                  <a:path w="35834" h="21600" stroke="0" extrusionOk="0">
                    <a:moveTo>
                      <a:pt x="-1" y="10538"/>
                    </a:moveTo>
                    <a:cubicBezTo>
                      <a:pt x="3896" y="4003"/>
                      <a:pt x="10944" y="-1"/>
                      <a:pt x="18553" y="0"/>
                    </a:cubicBezTo>
                    <a:cubicBezTo>
                      <a:pt x="25352" y="0"/>
                      <a:pt x="31755" y="3201"/>
                      <a:pt x="35834" y="8641"/>
                    </a:cubicBezTo>
                    <a:lnTo>
                      <a:pt x="18553"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13" name="Arc 101"/>
              <p:cNvSpPr>
                <a:spLocks/>
              </p:cNvSpPr>
              <p:nvPr/>
            </p:nvSpPr>
            <p:spPr bwMode="auto">
              <a:xfrm>
                <a:off x="4080" y="1900"/>
                <a:ext cx="1344" cy="528"/>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192614" name="Arc 102"/>
              <p:cNvSpPr>
                <a:spLocks/>
              </p:cNvSpPr>
              <p:nvPr/>
            </p:nvSpPr>
            <p:spPr bwMode="auto">
              <a:xfrm rot="10800000">
                <a:off x="4129" y="2622"/>
                <a:ext cx="1344" cy="527"/>
              </a:xfrm>
              <a:custGeom>
                <a:avLst/>
                <a:gdLst>
                  <a:gd name="G0" fmla="+- 21600 0 0"/>
                  <a:gd name="G1" fmla="+- 0 0 0"/>
                  <a:gd name="G2" fmla="+- 21600 0 0"/>
                  <a:gd name="T0" fmla="*/ 20539 w 21600"/>
                  <a:gd name="T1" fmla="*/ 21574 h 21574"/>
                  <a:gd name="T2" fmla="*/ 0 w 21600"/>
                  <a:gd name="T3" fmla="*/ 0 h 21574"/>
                  <a:gd name="T4" fmla="*/ 21600 w 21600"/>
                  <a:gd name="T5" fmla="*/ 0 h 21574"/>
                </a:gdLst>
                <a:ahLst/>
                <a:cxnLst>
                  <a:cxn ang="0">
                    <a:pos x="T0" y="T1"/>
                  </a:cxn>
                  <a:cxn ang="0">
                    <a:pos x="T2" y="T3"/>
                  </a:cxn>
                  <a:cxn ang="0">
                    <a:pos x="T4" y="T5"/>
                  </a:cxn>
                </a:cxnLst>
                <a:rect l="0" t="0" r="r" b="b"/>
                <a:pathLst>
                  <a:path w="21600" h="21574" fill="none" extrusionOk="0">
                    <a:moveTo>
                      <a:pt x="20539" y="21573"/>
                    </a:moveTo>
                    <a:cubicBezTo>
                      <a:pt x="9035" y="21008"/>
                      <a:pt x="0" y="11516"/>
                      <a:pt x="0" y="0"/>
                    </a:cubicBezTo>
                  </a:path>
                  <a:path w="21600" h="21574" stroke="0" extrusionOk="0">
                    <a:moveTo>
                      <a:pt x="20539" y="21573"/>
                    </a:moveTo>
                    <a:cubicBezTo>
                      <a:pt x="9035" y="21008"/>
                      <a:pt x="0" y="11516"/>
                      <a:pt x="0" y="0"/>
                    </a:cubicBezTo>
                    <a:lnTo>
                      <a:pt x="21600" y="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sp>
            <p:nvSpPr>
              <p:cNvPr id="192615" name="Arc 103"/>
              <p:cNvSpPr>
                <a:spLocks/>
              </p:cNvSpPr>
              <p:nvPr/>
            </p:nvSpPr>
            <p:spPr bwMode="auto">
              <a:xfrm rot="10680000">
                <a:off x="384" y="2643"/>
                <a:ext cx="1403" cy="551"/>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16" name="Arc 104"/>
              <p:cNvSpPr>
                <a:spLocks/>
              </p:cNvSpPr>
              <p:nvPr/>
            </p:nvSpPr>
            <p:spPr bwMode="auto">
              <a:xfrm>
                <a:off x="385" y="1900"/>
                <a:ext cx="1344" cy="528"/>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17" name="Arc 105"/>
              <p:cNvSpPr>
                <a:spLocks/>
              </p:cNvSpPr>
              <p:nvPr/>
            </p:nvSpPr>
            <p:spPr bwMode="auto">
              <a:xfrm>
                <a:off x="2424" y="1421"/>
                <a:ext cx="566" cy="720"/>
              </a:xfrm>
              <a:custGeom>
                <a:avLst/>
                <a:gdLst>
                  <a:gd name="G0" fmla="+- 6356 0 0"/>
                  <a:gd name="G1" fmla="+- 21600 0 0"/>
                  <a:gd name="G2" fmla="+- 21600 0 0"/>
                  <a:gd name="T0" fmla="*/ 0 w 6826"/>
                  <a:gd name="T1" fmla="*/ 956 h 21600"/>
                  <a:gd name="T2" fmla="*/ 6826 w 6826"/>
                  <a:gd name="T3" fmla="*/ 5 h 21600"/>
                  <a:gd name="T4" fmla="*/ 6356 w 6826"/>
                  <a:gd name="T5" fmla="*/ 21600 h 21600"/>
                </a:gdLst>
                <a:ahLst/>
                <a:cxnLst>
                  <a:cxn ang="0">
                    <a:pos x="T0" y="T1"/>
                  </a:cxn>
                  <a:cxn ang="0">
                    <a:pos x="T2" y="T3"/>
                  </a:cxn>
                  <a:cxn ang="0">
                    <a:pos x="T4" y="T5"/>
                  </a:cxn>
                </a:cxnLst>
                <a:rect l="0" t="0" r="r" b="b"/>
                <a:pathLst>
                  <a:path w="6826" h="21600" fill="none" extrusionOk="0">
                    <a:moveTo>
                      <a:pt x="0" y="956"/>
                    </a:moveTo>
                    <a:cubicBezTo>
                      <a:pt x="2059" y="322"/>
                      <a:pt x="4201" y="-1"/>
                      <a:pt x="6356" y="0"/>
                    </a:cubicBezTo>
                    <a:cubicBezTo>
                      <a:pt x="6512" y="0"/>
                      <a:pt x="6669" y="1"/>
                      <a:pt x="6825" y="5"/>
                    </a:cubicBezTo>
                  </a:path>
                  <a:path w="6826" h="21600" stroke="0" extrusionOk="0">
                    <a:moveTo>
                      <a:pt x="0" y="956"/>
                    </a:moveTo>
                    <a:cubicBezTo>
                      <a:pt x="2059" y="322"/>
                      <a:pt x="4201" y="-1"/>
                      <a:pt x="6356" y="0"/>
                    </a:cubicBezTo>
                    <a:cubicBezTo>
                      <a:pt x="6512" y="0"/>
                      <a:pt x="6669" y="1"/>
                      <a:pt x="6825" y="5"/>
                    </a:cubicBezTo>
                    <a:lnTo>
                      <a:pt x="6356" y="2160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sp>
            <p:nvSpPr>
              <p:cNvPr id="192618" name="Arc 106"/>
              <p:cNvSpPr>
                <a:spLocks/>
              </p:cNvSpPr>
              <p:nvPr/>
            </p:nvSpPr>
            <p:spPr bwMode="auto">
              <a:xfrm>
                <a:off x="1585" y="1840"/>
                <a:ext cx="240" cy="445"/>
              </a:xfrm>
              <a:custGeom>
                <a:avLst/>
                <a:gdLst>
                  <a:gd name="G0" fmla="+- 21600 0 0"/>
                  <a:gd name="G1" fmla="+- 18442 0 0"/>
                  <a:gd name="G2" fmla="+- 21600 0 0"/>
                  <a:gd name="T0" fmla="*/ 21600 w 21600"/>
                  <a:gd name="T1" fmla="*/ 40042 h 40042"/>
                  <a:gd name="T2" fmla="*/ 10355 w 21600"/>
                  <a:gd name="T3" fmla="*/ 0 h 40042"/>
                  <a:gd name="T4" fmla="*/ 21600 w 21600"/>
                  <a:gd name="T5" fmla="*/ 18442 h 40042"/>
                </a:gdLst>
                <a:ahLst/>
                <a:cxnLst>
                  <a:cxn ang="0">
                    <a:pos x="T0" y="T1"/>
                  </a:cxn>
                  <a:cxn ang="0">
                    <a:pos x="T2" y="T3"/>
                  </a:cxn>
                  <a:cxn ang="0">
                    <a:pos x="T4" y="T5"/>
                  </a:cxn>
                </a:cxnLst>
                <a:rect l="0" t="0" r="r" b="b"/>
                <a:pathLst>
                  <a:path w="21600" h="40042" fill="none" extrusionOk="0">
                    <a:moveTo>
                      <a:pt x="21600" y="40042"/>
                    </a:moveTo>
                    <a:cubicBezTo>
                      <a:pt x="9670" y="40042"/>
                      <a:pt x="0" y="30371"/>
                      <a:pt x="0" y="18442"/>
                    </a:cubicBezTo>
                    <a:cubicBezTo>
                      <a:pt x="-1" y="10909"/>
                      <a:pt x="3923" y="3921"/>
                      <a:pt x="10354" y="-1"/>
                    </a:cubicBezTo>
                  </a:path>
                  <a:path w="21600" h="40042" stroke="0" extrusionOk="0">
                    <a:moveTo>
                      <a:pt x="21600" y="40042"/>
                    </a:moveTo>
                    <a:cubicBezTo>
                      <a:pt x="9670" y="40042"/>
                      <a:pt x="0" y="30371"/>
                      <a:pt x="0" y="18442"/>
                    </a:cubicBezTo>
                    <a:cubicBezTo>
                      <a:pt x="-1" y="10909"/>
                      <a:pt x="3923" y="3921"/>
                      <a:pt x="10354" y="-1"/>
                    </a:cubicBezTo>
                    <a:lnTo>
                      <a:pt x="21600" y="18442"/>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19" name="Arc 107"/>
              <p:cNvSpPr>
                <a:spLocks/>
              </p:cNvSpPr>
              <p:nvPr/>
            </p:nvSpPr>
            <p:spPr bwMode="auto">
              <a:xfrm>
                <a:off x="4128" y="1839"/>
                <a:ext cx="240" cy="445"/>
              </a:xfrm>
              <a:custGeom>
                <a:avLst/>
                <a:gdLst>
                  <a:gd name="G0" fmla="+- 0 0 0"/>
                  <a:gd name="G1" fmla="+- 18482 0 0"/>
                  <a:gd name="G2" fmla="+- 21600 0 0"/>
                  <a:gd name="T0" fmla="*/ 11179 w 21600"/>
                  <a:gd name="T1" fmla="*/ 0 h 40082"/>
                  <a:gd name="T2" fmla="*/ 0 w 21600"/>
                  <a:gd name="T3" fmla="*/ 40082 h 40082"/>
                  <a:gd name="T4" fmla="*/ 0 w 21600"/>
                  <a:gd name="T5" fmla="*/ 18482 h 40082"/>
                </a:gdLst>
                <a:ahLst/>
                <a:cxnLst>
                  <a:cxn ang="0">
                    <a:pos x="T0" y="T1"/>
                  </a:cxn>
                  <a:cxn ang="0">
                    <a:pos x="T2" y="T3"/>
                  </a:cxn>
                  <a:cxn ang="0">
                    <a:pos x="T4" y="T5"/>
                  </a:cxn>
                </a:cxnLst>
                <a:rect l="0" t="0" r="r" b="b"/>
                <a:pathLst>
                  <a:path w="21600" h="40082" fill="none" extrusionOk="0">
                    <a:moveTo>
                      <a:pt x="11179" y="-1"/>
                    </a:moveTo>
                    <a:cubicBezTo>
                      <a:pt x="17647" y="3912"/>
                      <a:pt x="21600" y="10922"/>
                      <a:pt x="21600" y="18482"/>
                    </a:cubicBezTo>
                    <a:cubicBezTo>
                      <a:pt x="21600" y="30411"/>
                      <a:pt x="11929" y="40081"/>
                      <a:pt x="0" y="40082"/>
                    </a:cubicBezTo>
                  </a:path>
                  <a:path w="21600" h="40082" stroke="0" extrusionOk="0">
                    <a:moveTo>
                      <a:pt x="11179" y="-1"/>
                    </a:moveTo>
                    <a:cubicBezTo>
                      <a:pt x="17647" y="3912"/>
                      <a:pt x="21600" y="10922"/>
                      <a:pt x="21600" y="18482"/>
                    </a:cubicBezTo>
                    <a:cubicBezTo>
                      <a:pt x="21600" y="30411"/>
                      <a:pt x="11929" y="40081"/>
                      <a:pt x="0" y="40082"/>
                    </a:cubicBezTo>
                    <a:lnTo>
                      <a:pt x="0" y="18482"/>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20" name="Arc 108"/>
              <p:cNvSpPr>
                <a:spLocks/>
              </p:cNvSpPr>
              <p:nvPr/>
            </p:nvSpPr>
            <p:spPr bwMode="auto">
              <a:xfrm rot="10800000">
                <a:off x="4033" y="2766"/>
                <a:ext cx="288" cy="395"/>
              </a:xfrm>
              <a:custGeom>
                <a:avLst/>
                <a:gdLst>
                  <a:gd name="G0" fmla="+- 21600 0 0"/>
                  <a:gd name="G1" fmla="+- 11434 0 0"/>
                  <a:gd name="G2" fmla="+- 21600 0 0"/>
                  <a:gd name="T0" fmla="*/ 18668 w 21600"/>
                  <a:gd name="T1" fmla="*/ 32834 h 32834"/>
                  <a:gd name="T2" fmla="*/ 3274 w 21600"/>
                  <a:gd name="T3" fmla="*/ 0 h 32834"/>
                  <a:gd name="T4" fmla="*/ 21600 w 21600"/>
                  <a:gd name="T5" fmla="*/ 11434 h 32834"/>
                </a:gdLst>
                <a:ahLst/>
                <a:cxnLst>
                  <a:cxn ang="0">
                    <a:pos x="T0" y="T1"/>
                  </a:cxn>
                  <a:cxn ang="0">
                    <a:pos x="T2" y="T3"/>
                  </a:cxn>
                  <a:cxn ang="0">
                    <a:pos x="T4" y="T5"/>
                  </a:cxn>
                </a:cxnLst>
                <a:rect l="0" t="0" r="r" b="b"/>
                <a:pathLst>
                  <a:path w="21600" h="32834" fill="none" extrusionOk="0">
                    <a:moveTo>
                      <a:pt x="18667" y="32834"/>
                    </a:moveTo>
                    <a:cubicBezTo>
                      <a:pt x="7971" y="31368"/>
                      <a:pt x="0" y="22230"/>
                      <a:pt x="0" y="11434"/>
                    </a:cubicBezTo>
                    <a:cubicBezTo>
                      <a:pt x="-1" y="7391"/>
                      <a:pt x="1134" y="3429"/>
                      <a:pt x="3274" y="0"/>
                    </a:cubicBezTo>
                  </a:path>
                  <a:path w="21600" h="32834" stroke="0" extrusionOk="0">
                    <a:moveTo>
                      <a:pt x="18667" y="32834"/>
                    </a:moveTo>
                    <a:cubicBezTo>
                      <a:pt x="7971" y="31368"/>
                      <a:pt x="0" y="22230"/>
                      <a:pt x="0" y="11434"/>
                    </a:cubicBezTo>
                    <a:cubicBezTo>
                      <a:pt x="-1" y="7391"/>
                      <a:pt x="1134" y="3429"/>
                      <a:pt x="3274" y="0"/>
                    </a:cubicBezTo>
                    <a:lnTo>
                      <a:pt x="21600" y="11434"/>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21" name="Arc 109"/>
              <p:cNvSpPr>
                <a:spLocks/>
              </p:cNvSpPr>
              <p:nvPr/>
            </p:nvSpPr>
            <p:spPr bwMode="auto">
              <a:xfrm rot="10800000">
                <a:off x="1536" y="2774"/>
                <a:ext cx="240" cy="419"/>
              </a:xfrm>
              <a:custGeom>
                <a:avLst/>
                <a:gdLst>
                  <a:gd name="G0" fmla="+- 0 0 0"/>
                  <a:gd name="G1" fmla="+- 14288 0 0"/>
                  <a:gd name="G2" fmla="+- 21600 0 0"/>
                  <a:gd name="T0" fmla="*/ 16199 w 21600"/>
                  <a:gd name="T1" fmla="*/ 0 h 35021"/>
                  <a:gd name="T2" fmla="*/ 6058 w 21600"/>
                  <a:gd name="T3" fmla="*/ 35021 h 35021"/>
                  <a:gd name="T4" fmla="*/ 0 w 21600"/>
                  <a:gd name="T5" fmla="*/ 14288 h 35021"/>
                </a:gdLst>
                <a:ahLst/>
                <a:cxnLst>
                  <a:cxn ang="0">
                    <a:pos x="T0" y="T1"/>
                  </a:cxn>
                  <a:cxn ang="0">
                    <a:pos x="T2" y="T3"/>
                  </a:cxn>
                  <a:cxn ang="0">
                    <a:pos x="T4" y="T5"/>
                  </a:cxn>
                </a:cxnLst>
                <a:rect l="0" t="0" r="r" b="b"/>
                <a:pathLst>
                  <a:path w="21600" h="35021" fill="none" extrusionOk="0">
                    <a:moveTo>
                      <a:pt x="16199" y="-1"/>
                    </a:moveTo>
                    <a:cubicBezTo>
                      <a:pt x="19679" y="3945"/>
                      <a:pt x="21600" y="9026"/>
                      <a:pt x="21600" y="14288"/>
                    </a:cubicBezTo>
                    <a:cubicBezTo>
                      <a:pt x="21600" y="23884"/>
                      <a:pt x="15269" y="32329"/>
                      <a:pt x="6058" y="35021"/>
                    </a:cubicBezTo>
                  </a:path>
                  <a:path w="21600" h="35021" stroke="0" extrusionOk="0">
                    <a:moveTo>
                      <a:pt x="16199" y="-1"/>
                    </a:moveTo>
                    <a:cubicBezTo>
                      <a:pt x="19679" y="3945"/>
                      <a:pt x="21600" y="9026"/>
                      <a:pt x="21600" y="14288"/>
                    </a:cubicBezTo>
                    <a:cubicBezTo>
                      <a:pt x="21600" y="23884"/>
                      <a:pt x="15269" y="32329"/>
                      <a:pt x="6058" y="35021"/>
                    </a:cubicBezTo>
                    <a:lnTo>
                      <a:pt x="0" y="14288"/>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22" name="Arc 110"/>
              <p:cNvSpPr>
                <a:spLocks/>
              </p:cNvSpPr>
              <p:nvPr/>
            </p:nvSpPr>
            <p:spPr bwMode="auto">
              <a:xfrm>
                <a:off x="1686" y="1565"/>
                <a:ext cx="2586" cy="624"/>
              </a:xfrm>
              <a:custGeom>
                <a:avLst/>
                <a:gdLst>
                  <a:gd name="G0" fmla="+- 18003 0 0"/>
                  <a:gd name="G1" fmla="+- 21600 0 0"/>
                  <a:gd name="G2" fmla="+- 21600 0 0"/>
                  <a:gd name="T0" fmla="*/ 0 w 36231"/>
                  <a:gd name="T1" fmla="*/ 9665 h 21600"/>
                  <a:gd name="T2" fmla="*/ 36231 w 36231"/>
                  <a:gd name="T3" fmla="*/ 10011 h 21600"/>
                  <a:gd name="T4" fmla="*/ 18003 w 36231"/>
                  <a:gd name="T5" fmla="*/ 21600 h 21600"/>
                </a:gdLst>
                <a:ahLst/>
                <a:cxnLst>
                  <a:cxn ang="0">
                    <a:pos x="T0" y="T1"/>
                  </a:cxn>
                  <a:cxn ang="0">
                    <a:pos x="T2" y="T3"/>
                  </a:cxn>
                  <a:cxn ang="0">
                    <a:pos x="T4" y="T5"/>
                  </a:cxn>
                </a:cxnLst>
                <a:rect l="0" t="0" r="r" b="b"/>
                <a:pathLst>
                  <a:path w="36231" h="21600" fill="none" extrusionOk="0">
                    <a:moveTo>
                      <a:pt x="-1" y="9664"/>
                    </a:moveTo>
                    <a:cubicBezTo>
                      <a:pt x="4001" y="3629"/>
                      <a:pt x="10761" y="-1"/>
                      <a:pt x="18003" y="0"/>
                    </a:cubicBezTo>
                    <a:cubicBezTo>
                      <a:pt x="25391" y="0"/>
                      <a:pt x="32266" y="3776"/>
                      <a:pt x="36230" y="10011"/>
                    </a:cubicBezTo>
                  </a:path>
                  <a:path w="36231" h="21600" stroke="0" extrusionOk="0">
                    <a:moveTo>
                      <a:pt x="-1" y="9664"/>
                    </a:moveTo>
                    <a:cubicBezTo>
                      <a:pt x="4001" y="3629"/>
                      <a:pt x="10761" y="-1"/>
                      <a:pt x="18003" y="0"/>
                    </a:cubicBezTo>
                    <a:cubicBezTo>
                      <a:pt x="25391" y="0"/>
                      <a:pt x="32266" y="3776"/>
                      <a:pt x="36230" y="10011"/>
                    </a:cubicBezTo>
                    <a:lnTo>
                      <a:pt x="18003"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23" name="Arc 111"/>
              <p:cNvSpPr>
                <a:spLocks/>
              </p:cNvSpPr>
              <p:nvPr/>
            </p:nvSpPr>
            <p:spPr bwMode="auto">
              <a:xfrm rot="10860000">
                <a:off x="1601" y="2862"/>
                <a:ext cx="2677" cy="576"/>
              </a:xfrm>
              <a:custGeom>
                <a:avLst/>
                <a:gdLst>
                  <a:gd name="G0" fmla="+- 18962 0 0"/>
                  <a:gd name="G1" fmla="+- 21600 0 0"/>
                  <a:gd name="G2" fmla="+- 21600 0 0"/>
                  <a:gd name="T0" fmla="*/ 0 w 36258"/>
                  <a:gd name="T1" fmla="*/ 11256 h 21600"/>
                  <a:gd name="T2" fmla="*/ 36258 w 36258"/>
                  <a:gd name="T3" fmla="*/ 8661 h 21600"/>
                  <a:gd name="T4" fmla="*/ 18962 w 36258"/>
                  <a:gd name="T5" fmla="*/ 21600 h 21600"/>
                </a:gdLst>
                <a:ahLst/>
                <a:cxnLst>
                  <a:cxn ang="0">
                    <a:pos x="T0" y="T1"/>
                  </a:cxn>
                  <a:cxn ang="0">
                    <a:pos x="T2" y="T3"/>
                  </a:cxn>
                  <a:cxn ang="0">
                    <a:pos x="T4" y="T5"/>
                  </a:cxn>
                </a:cxnLst>
                <a:rect l="0" t="0" r="r" b="b"/>
                <a:pathLst>
                  <a:path w="36258" h="21600" fill="none" extrusionOk="0">
                    <a:moveTo>
                      <a:pt x="-1" y="11255"/>
                    </a:moveTo>
                    <a:cubicBezTo>
                      <a:pt x="3785" y="4317"/>
                      <a:pt x="11057" y="-1"/>
                      <a:pt x="18962" y="0"/>
                    </a:cubicBezTo>
                    <a:cubicBezTo>
                      <a:pt x="25770" y="0"/>
                      <a:pt x="32179" y="3209"/>
                      <a:pt x="36257" y="8661"/>
                    </a:cubicBezTo>
                  </a:path>
                  <a:path w="36258" h="21600" stroke="0" extrusionOk="0">
                    <a:moveTo>
                      <a:pt x="-1" y="11255"/>
                    </a:moveTo>
                    <a:cubicBezTo>
                      <a:pt x="3785" y="4317"/>
                      <a:pt x="11057" y="-1"/>
                      <a:pt x="18962" y="0"/>
                    </a:cubicBezTo>
                    <a:cubicBezTo>
                      <a:pt x="25770" y="0"/>
                      <a:pt x="32179" y="3209"/>
                      <a:pt x="36257" y="8661"/>
                    </a:cubicBezTo>
                    <a:lnTo>
                      <a:pt x="18962" y="2160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24" name="Arc 112"/>
              <p:cNvSpPr>
                <a:spLocks/>
              </p:cNvSpPr>
              <p:nvPr/>
            </p:nvSpPr>
            <p:spPr bwMode="auto">
              <a:xfrm>
                <a:off x="4176" y="1756"/>
                <a:ext cx="864" cy="624"/>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192625" name="Arc 113"/>
              <p:cNvSpPr>
                <a:spLocks/>
              </p:cNvSpPr>
              <p:nvPr/>
            </p:nvSpPr>
            <p:spPr bwMode="auto">
              <a:xfrm>
                <a:off x="865" y="1756"/>
                <a:ext cx="864" cy="6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26" name="Arc 114"/>
              <p:cNvSpPr>
                <a:spLocks/>
              </p:cNvSpPr>
              <p:nvPr/>
            </p:nvSpPr>
            <p:spPr bwMode="auto">
              <a:xfrm rot="10800000">
                <a:off x="865" y="2668"/>
                <a:ext cx="919" cy="624"/>
              </a:xfrm>
              <a:custGeom>
                <a:avLst/>
                <a:gdLst>
                  <a:gd name="G0" fmla="+- 1377 0 0"/>
                  <a:gd name="G1" fmla="+- 0 0 0"/>
                  <a:gd name="G2" fmla="+- 21600 0 0"/>
                  <a:gd name="T0" fmla="*/ 22977 w 22977"/>
                  <a:gd name="T1" fmla="*/ 0 h 21600"/>
                  <a:gd name="T2" fmla="*/ 0 w 22977"/>
                  <a:gd name="T3" fmla="*/ 21556 h 21600"/>
                  <a:gd name="T4" fmla="*/ 1377 w 22977"/>
                  <a:gd name="T5" fmla="*/ 0 h 21600"/>
                </a:gdLst>
                <a:ahLst/>
                <a:cxnLst>
                  <a:cxn ang="0">
                    <a:pos x="T0" y="T1"/>
                  </a:cxn>
                  <a:cxn ang="0">
                    <a:pos x="T2" y="T3"/>
                  </a:cxn>
                  <a:cxn ang="0">
                    <a:pos x="T4" y="T5"/>
                  </a:cxn>
                </a:cxnLst>
                <a:rect l="0" t="0" r="r" b="b"/>
                <a:pathLst>
                  <a:path w="22977" h="21600" fill="none" extrusionOk="0">
                    <a:moveTo>
                      <a:pt x="22977" y="0"/>
                    </a:moveTo>
                    <a:cubicBezTo>
                      <a:pt x="22977" y="11929"/>
                      <a:pt x="13306" y="21600"/>
                      <a:pt x="1377" y="21600"/>
                    </a:cubicBezTo>
                    <a:cubicBezTo>
                      <a:pt x="917" y="21600"/>
                      <a:pt x="458" y="21585"/>
                      <a:pt x="-1" y="21556"/>
                    </a:cubicBezTo>
                  </a:path>
                  <a:path w="22977" h="21600" stroke="0" extrusionOk="0">
                    <a:moveTo>
                      <a:pt x="22977" y="0"/>
                    </a:moveTo>
                    <a:cubicBezTo>
                      <a:pt x="22977" y="11929"/>
                      <a:pt x="13306" y="21600"/>
                      <a:pt x="1377" y="21600"/>
                    </a:cubicBezTo>
                    <a:cubicBezTo>
                      <a:pt x="917" y="21600"/>
                      <a:pt x="458" y="21585"/>
                      <a:pt x="-1" y="21556"/>
                    </a:cubicBezTo>
                    <a:lnTo>
                      <a:pt x="1377"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27" name="Arc 115"/>
              <p:cNvSpPr>
                <a:spLocks/>
              </p:cNvSpPr>
              <p:nvPr/>
            </p:nvSpPr>
            <p:spPr bwMode="auto">
              <a:xfrm rot="10800000">
                <a:off x="4081" y="2668"/>
                <a:ext cx="864" cy="6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sp>
            <p:nvSpPr>
              <p:cNvPr id="192628" name="Arc 116"/>
              <p:cNvSpPr>
                <a:spLocks/>
              </p:cNvSpPr>
              <p:nvPr/>
            </p:nvSpPr>
            <p:spPr bwMode="auto">
              <a:xfrm>
                <a:off x="4128" y="2284"/>
                <a:ext cx="1268" cy="192"/>
              </a:xfrm>
              <a:custGeom>
                <a:avLst/>
                <a:gdLst>
                  <a:gd name="G0" fmla="+- 0 0 0"/>
                  <a:gd name="G1" fmla="+- 0 0 0"/>
                  <a:gd name="G2" fmla="+- 21600 0 0"/>
                  <a:gd name="T0" fmla="*/ 19682 w 19682"/>
                  <a:gd name="T1" fmla="*/ 8897 h 21600"/>
                  <a:gd name="T2" fmla="*/ 0 w 19682"/>
                  <a:gd name="T3" fmla="*/ 21600 h 21600"/>
                  <a:gd name="T4" fmla="*/ 0 w 19682"/>
                  <a:gd name="T5" fmla="*/ 0 h 21600"/>
                </a:gdLst>
                <a:ahLst/>
                <a:cxnLst>
                  <a:cxn ang="0">
                    <a:pos x="T0" y="T1"/>
                  </a:cxn>
                  <a:cxn ang="0">
                    <a:pos x="T2" y="T3"/>
                  </a:cxn>
                  <a:cxn ang="0">
                    <a:pos x="T4" y="T5"/>
                  </a:cxn>
                </a:cxnLst>
                <a:rect l="0" t="0" r="r" b="b"/>
                <a:pathLst>
                  <a:path w="19682" h="21600" fill="none" extrusionOk="0">
                    <a:moveTo>
                      <a:pt x="19682" y="8897"/>
                    </a:moveTo>
                    <a:cubicBezTo>
                      <a:pt x="16186" y="16630"/>
                      <a:pt x="8486" y="21599"/>
                      <a:pt x="0" y="21600"/>
                    </a:cubicBezTo>
                  </a:path>
                  <a:path w="19682" h="21600" stroke="0" extrusionOk="0">
                    <a:moveTo>
                      <a:pt x="19682" y="8897"/>
                    </a:moveTo>
                    <a:cubicBezTo>
                      <a:pt x="16186" y="16630"/>
                      <a:pt x="8486" y="21599"/>
                      <a:pt x="0" y="21600"/>
                    </a:cubicBezTo>
                    <a:lnTo>
                      <a:pt x="0" y="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192629" name="Arc 117"/>
              <p:cNvSpPr>
                <a:spLocks/>
              </p:cNvSpPr>
              <p:nvPr/>
            </p:nvSpPr>
            <p:spPr bwMode="auto">
              <a:xfrm rot="10800000">
                <a:off x="384" y="2574"/>
                <a:ext cx="1392" cy="191"/>
              </a:xfrm>
              <a:custGeom>
                <a:avLst/>
                <a:gdLst>
                  <a:gd name="G0" fmla="+- 0 0 0"/>
                  <a:gd name="G1" fmla="+- 0 0 0"/>
                  <a:gd name="G2" fmla="+- 21600 0 0"/>
                  <a:gd name="T0" fmla="*/ 21600 w 21600"/>
                  <a:gd name="T1" fmla="*/ 0 h 21528"/>
                  <a:gd name="T2" fmla="*/ 1757 w 21600"/>
                  <a:gd name="T3" fmla="*/ 21528 h 21528"/>
                  <a:gd name="T4" fmla="*/ 0 w 21600"/>
                  <a:gd name="T5" fmla="*/ 0 h 21528"/>
                </a:gdLst>
                <a:ahLst/>
                <a:cxnLst>
                  <a:cxn ang="0">
                    <a:pos x="T0" y="T1"/>
                  </a:cxn>
                  <a:cxn ang="0">
                    <a:pos x="T2" y="T3"/>
                  </a:cxn>
                  <a:cxn ang="0">
                    <a:pos x="T4" y="T5"/>
                  </a:cxn>
                </a:cxnLst>
                <a:rect l="0" t="0" r="r" b="b"/>
                <a:pathLst>
                  <a:path w="21600" h="21528" fill="none" extrusionOk="0">
                    <a:moveTo>
                      <a:pt x="21600" y="0"/>
                    </a:moveTo>
                    <a:cubicBezTo>
                      <a:pt x="21600" y="11248"/>
                      <a:pt x="12967" y="20613"/>
                      <a:pt x="1757" y="21528"/>
                    </a:cubicBezTo>
                  </a:path>
                  <a:path w="21600" h="21528" stroke="0" extrusionOk="0">
                    <a:moveTo>
                      <a:pt x="21600" y="0"/>
                    </a:moveTo>
                    <a:cubicBezTo>
                      <a:pt x="21600" y="11248"/>
                      <a:pt x="12967" y="20613"/>
                      <a:pt x="1757" y="21528"/>
                    </a:cubicBezTo>
                    <a:lnTo>
                      <a:pt x="0"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30" name="Arc 118"/>
              <p:cNvSpPr>
                <a:spLocks/>
              </p:cNvSpPr>
              <p:nvPr/>
            </p:nvSpPr>
            <p:spPr bwMode="auto">
              <a:xfrm>
                <a:off x="337" y="2284"/>
                <a:ext cx="1392" cy="192"/>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accent2"/>
                </a:solidFill>
                <a:round/>
                <a:headEnd type="none" w="sm" len="sm"/>
                <a:tailEnd type="none" w="sm" len="sm"/>
              </a:ln>
              <a:effectLst/>
            </p:spPr>
            <p:txBody>
              <a:bodyPr wrap="none" anchor="ctr"/>
              <a:lstStyle/>
              <a:p>
                <a:endParaRPr lang="zh-CN" altLang="en-US"/>
              </a:p>
            </p:txBody>
          </p:sp>
          <p:sp>
            <p:nvSpPr>
              <p:cNvPr id="192631" name="Freeform 119"/>
              <p:cNvSpPr>
                <a:spLocks/>
              </p:cNvSpPr>
              <p:nvPr/>
            </p:nvSpPr>
            <p:spPr bwMode="auto">
              <a:xfrm>
                <a:off x="3840" y="2137"/>
                <a:ext cx="337" cy="1204"/>
              </a:xfrm>
              <a:custGeom>
                <a:avLst/>
                <a:gdLst/>
                <a:ahLst/>
                <a:cxnLst>
                  <a:cxn ang="0">
                    <a:pos x="0" y="51"/>
                  </a:cxn>
                  <a:cxn ang="0">
                    <a:pos x="63" y="0"/>
                  </a:cxn>
                  <a:cxn ang="0">
                    <a:pos x="108" y="0"/>
                  </a:cxn>
                  <a:cxn ang="0">
                    <a:pos x="336" y="1203"/>
                  </a:cxn>
                  <a:cxn ang="0">
                    <a:pos x="336" y="1155"/>
                  </a:cxn>
                </a:cxnLst>
                <a:rect l="0" t="0" r="r" b="b"/>
                <a:pathLst>
                  <a:path w="337" h="1204">
                    <a:moveTo>
                      <a:pt x="0" y="51"/>
                    </a:moveTo>
                    <a:lnTo>
                      <a:pt x="63" y="0"/>
                    </a:lnTo>
                    <a:lnTo>
                      <a:pt x="108" y="0"/>
                    </a:lnTo>
                    <a:lnTo>
                      <a:pt x="336" y="1203"/>
                    </a:lnTo>
                    <a:lnTo>
                      <a:pt x="336" y="1155"/>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632" name="Freeform 120"/>
              <p:cNvSpPr>
                <a:spLocks/>
              </p:cNvSpPr>
              <p:nvPr/>
            </p:nvSpPr>
            <p:spPr bwMode="auto">
              <a:xfrm>
                <a:off x="1728" y="2107"/>
                <a:ext cx="349" cy="856"/>
              </a:xfrm>
              <a:custGeom>
                <a:avLst/>
                <a:gdLst/>
                <a:ahLst/>
                <a:cxnLst>
                  <a:cxn ang="0">
                    <a:pos x="0" y="81"/>
                  </a:cxn>
                  <a:cxn ang="0">
                    <a:pos x="33" y="15"/>
                  </a:cxn>
                  <a:cxn ang="0">
                    <a:pos x="78" y="0"/>
                  </a:cxn>
                  <a:cxn ang="0">
                    <a:pos x="108" y="45"/>
                  </a:cxn>
                  <a:cxn ang="0">
                    <a:pos x="240" y="801"/>
                  </a:cxn>
                  <a:cxn ang="0">
                    <a:pos x="258" y="840"/>
                  </a:cxn>
                  <a:cxn ang="0">
                    <a:pos x="303" y="855"/>
                  </a:cxn>
                  <a:cxn ang="0">
                    <a:pos x="348" y="825"/>
                  </a:cxn>
                  <a:cxn ang="0">
                    <a:pos x="336" y="801"/>
                  </a:cxn>
                </a:cxnLst>
                <a:rect l="0" t="0" r="r" b="b"/>
                <a:pathLst>
                  <a:path w="349" h="856">
                    <a:moveTo>
                      <a:pt x="0" y="81"/>
                    </a:moveTo>
                    <a:lnTo>
                      <a:pt x="33" y="15"/>
                    </a:lnTo>
                    <a:lnTo>
                      <a:pt x="78" y="0"/>
                    </a:lnTo>
                    <a:lnTo>
                      <a:pt x="108" y="45"/>
                    </a:lnTo>
                    <a:lnTo>
                      <a:pt x="240" y="801"/>
                    </a:lnTo>
                    <a:lnTo>
                      <a:pt x="258" y="840"/>
                    </a:lnTo>
                    <a:lnTo>
                      <a:pt x="303" y="855"/>
                    </a:lnTo>
                    <a:lnTo>
                      <a:pt x="348" y="825"/>
                    </a:lnTo>
                    <a:lnTo>
                      <a:pt x="336" y="801"/>
                    </a:lnTo>
                  </a:path>
                </a:pathLst>
              </a:custGeom>
              <a:noFill/>
              <a:ln w="50800" cap="rnd" cmpd="sng">
                <a:solidFill>
                  <a:schemeClr val="hlink"/>
                </a:solidFill>
                <a:prstDash val="solid"/>
                <a:round/>
                <a:headEnd type="none" w="sm" len="sm"/>
                <a:tailEnd type="none" w="sm" len="sm"/>
              </a:ln>
              <a:effectLst/>
            </p:spPr>
            <p:txBody>
              <a:bodyPr/>
              <a:lstStyle/>
              <a:p>
                <a:endParaRPr lang="zh-CN" altLang="en-US"/>
              </a:p>
            </p:txBody>
          </p:sp>
          <p:sp>
            <p:nvSpPr>
              <p:cNvPr id="192633" name="Arc 121"/>
              <p:cNvSpPr>
                <a:spLocks/>
              </p:cNvSpPr>
              <p:nvPr/>
            </p:nvSpPr>
            <p:spPr bwMode="auto">
              <a:xfrm>
                <a:off x="2459" y="1565"/>
                <a:ext cx="599" cy="624"/>
              </a:xfrm>
              <a:custGeom>
                <a:avLst/>
                <a:gdLst>
                  <a:gd name="G0" fmla="+- 7168 0 0"/>
                  <a:gd name="G1" fmla="+- 21600 0 0"/>
                  <a:gd name="G2" fmla="+- 21600 0 0"/>
                  <a:gd name="T0" fmla="*/ 0 w 8387"/>
                  <a:gd name="T1" fmla="*/ 1224 h 21600"/>
                  <a:gd name="T2" fmla="*/ 8387 w 8387"/>
                  <a:gd name="T3" fmla="*/ 34 h 21600"/>
                  <a:gd name="T4" fmla="*/ 7168 w 8387"/>
                  <a:gd name="T5" fmla="*/ 21600 h 21600"/>
                </a:gdLst>
                <a:ahLst/>
                <a:cxnLst>
                  <a:cxn ang="0">
                    <a:pos x="T0" y="T1"/>
                  </a:cxn>
                  <a:cxn ang="0">
                    <a:pos x="T2" y="T3"/>
                  </a:cxn>
                  <a:cxn ang="0">
                    <a:pos x="T4" y="T5"/>
                  </a:cxn>
                </a:cxnLst>
                <a:rect l="0" t="0" r="r" b="b"/>
                <a:pathLst>
                  <a:path w="8387" h="21600" fill="none" extrusionOk="0">
                    <a:moveTo>
                      <a:pt x="0" y="1224"/>
                    </a:moveTo>
                    <a:cubicBezTo>
                      <a:pt x="2302" y="413"/>
                      <a:pt x="4726" y="-1"/>
                      <a:pt x="7168" y="0"/>
                    </a:cubicBezTo>
                    <a:cubicBezTo>
                      <a:pt x="7574" y="0"/>
                      <a:pt x="7981" y="11"/>
                      <a:pt x="8386" y="34"/>
                    </a:cubicBezTo>
                  </a:path>
                  <a:path w="8387" h="21600" stroke="0" extrusionOk="0">
                    <a:moveTo>
                      <a:pt x="0" y="1224"/>
                    </a:moveTo>
                    <a:cubicBezTo>
                      <a:pt x="2302" y="413"/>
                      <a:pt x="4726" y="-1"/>
                      <a:pt x="7168" y="0"/>
                    </a:cubicBezTo>
                    <a:cubicBezTo>
                      <a:pt x="7574" y="0"/>
                      <a:pt x="7981" y="11"/>
                      <a:pt x="8386" y="34"/>
                    </a:cubicBezTo>
                    <a:lnTo>
                      <a:pt x="7168" y="2160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sp>
            <p:nvSpPr>
              <p:cNvPr id="192634" name="Arc 122"/>
              <p:cNvSpPr>
                <a:spLocks/>
              </p:cNvSpPr>
              <p:nvPr/>
            </p:nvSpPr>
            <p:spPr bwMode="auto">
              <a:xfrm rot="10800000">
                <a:off x="2845" y="3005"/>
                <a:ext cx="283" cy="240"/>
              </a:xfrm>
              <a:custGeom>
                <a:avLst/>
                <a:gdLst>
                  <a:gd name="G0" fmla="+- 2341 0 0"/>
                  <a:gd name="G1" fmla="+- 21600 0 0"/>
                  <a:gd name="G2" fmla="+- 21600 0 0"/>
                  <a:gd name="T0" fmla="*/ 0 w 4921"/>
                  <a:gd name="T1" fmla="*/ 127 h 21600"/>
                  <a:gd name="T2" fmla="*/ 4921 w 4921"/>
                  <a:gd name="T3" fmla="*/ 155 h 21600"/>
                  <a:gd name="T4" fmla="*/ 2341 w 4921"/>
                  <a:gd name="T5" fmla="*/ 21600 h 21600"/>
                </a:gdLst>
                <a:ahLst/>
                <a:cxnLst>
                  <a:cxn ang="0">
                    <a:pos x="T0" y="T1"/>
                  </a:cxn>
                  <a:cxn ang="0">
                    <a:pos x="T2" y="T3"/>
                  </a:cxn>
                  <a:cxn ang="0">
                    <a:pos x="T4" y="T5"/>
                  </a:cxn>
                </a:cxnLst>
                <a:rect l="0" t="0" r="r" b="b"/>
                <a:pathLst>
                  <a:path w="4921" h="21600" fill="none" extrusionOk="0">
                    <a:moveTo>
                      <a:pt x="0" y="127"/>
                    </a:moveTo>
                    <a:cubicBezTo>
                      <a:pt x="777" y="42"/>
                      <a:pt x="1558" y="-1"/>
                      <a:pt x="2341" y="0"/>
                    </a:cubicBezTo>
                    <a:cubicBezTo>
                      <a:pt x="3203" y="0"/>
                      <a:pt x="4064" y="51"/>
                      <a:pt x="4921" y="154"/>
                    </a:cubicBezTo>
                  </a:path>
                  <a:path w="4921" h="21600" stroke="0" extrusionOk="0">
                    <a:moveTo>
                      <a:pt x="0" y="127"/>
                    </a:moveTo>
                    <a:cubicBezTo>
                      <a:pt x="777" y="42"/>
                      <a:pt x="1558" y="-1"/>
                      <a:pt x="2341" y="0"/>
                    </a:cubicBezTo>
                    <a:cubicBezTo>
                      <a:pt x="3203" y="0"/>
                      <a:pt x="4064" y="51"/>
                      <a:pt x="4921" y="154"/>
                    </a:cubicBezTo>
                    <a:lnTo>
                      <a:pt x="2341" y="2160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192635" name="Line 123"/>
              <p:cNvSpPr>
                <a:spLocks noChangeShapeType="1"/>
              </p:cNvSpPr>
              <p:nvPr/>
            </p:nvSpPr>
            <p:spPr bwMode="auto">
              <a:xfrm flipV="1">
                <a:off x="1152" y="3724"/>
                <a:ext cx="384" cy="336"/>
              </a:xfrm>
              <a:prstGeom prst="line">
                <a:avLst/>
              </a:prstGeom>
              <a:noFill/>
              <a:ln w="50800">
                <a:solidFill>
                  <a:srgbClr val="00FF66"/>
                </a:solidFill>
                <a:round/>
                <a:headEnd type="none" w="sm" len="sm"/>
                <a:tailEnd type="stealth" w="med" len="lg"/>
              </a:ln>
              <a:effectLst/>
            </p:spPr>
            <p:txBody>
              <a:bodyPr wrap="none" anchor="ctr"/>
              <a:lstStyle/>
              <a:p>
                <a:endParaRPr lang="zh-CN" altLang="en-US"/>
              </a:p>
            </p:txBody>
          </p:sp>
          <p:sp>
            <p:nvSpPr>
              <p:cNvPr id="192636" name="Line 124"/>
              <p:cNvSpPr>
                <a:spLocks noChangeShapeType="1"/>
              </p:cNvSpPr>
              <p:nvPr/>
            </p:nvSpPr>
            <p:spPr bwMode="auto">
              <a:xfrm>
                <a:off x="4522" y="3589"/>
                <a:ext cx="422" cy="279"/>
              </a:xfrm>
              <a:prstGeom prst="line">
                <a:avLst/>
              </a:prstGeom>
              <a:noFill/>
              <a:ln w="50800">
                <a:solidFill>
                  <a:srgbClr val="00FF66"/>
                </a:solidFill>
                <a:round/>
                <a:headEnd type="none" w="sm" len="sm"/>
                <a:tailEnd type="stealth" w="med" len="lg"/>
              </a:ln>
              <a:effectLst/>
            </p:spPr>
            <p:txBody>
              <a:bodyPr wrap="none" anchor="ctr"/>
              <a:lstStyle/>
              <a:p>
                <a:endParaRPr lang="zh-CN" altLang="en-US"/>
              </a:p>
            </p:txBody>
          </p:sp>
          <p:sp>
            <p:nvSpPr>
              <p:cNvPr id="192637" name="Rectangle 125"/>
              <p:cNvSpPr>
                <a:spLocks noChangeArrowheads="1"/>
              </p:cNvSpPr>
              <p:nvPr/>
            </p:nvSpPr>
            <p:spPr bwMode="auto">
              <a:xfrm>
                <a:off x="4935" y="3581"/>
                <a:ext cx="443" cy="1522"/>
              </a:xfrm>
              <a:prstGeom prst="rect">
                <a:avLst/>
              </a:prstGeom>
              <a:noFill/>
              <a:ln w="9525">
                <a:noFill/>
                <a:miter lim="800000"/>
                <a:headEnd/>
                <a:tailEnd/>
              </a:ln>
              <a:effectLst/>
            </p:spPr>
            <p:txBody>
              <a:bodyPr wrap="none" lIns="92075" tIns="46038" rIns="92075" bIns="46038">
                <a:spAutoFit/>
              </a:bodyPr>
              <a:lstStyle/>
              <a:p>
                <a:pPr eaLnBrk="0" hangingPunct="0"/>
                <a:r>
                  <a:rPr kumimoji="1" lang="en-US" altLang="zh-CN" sz="3600" i="1">
                    <a:solidFill>
                      <a:schemeClr val="accent2"/>
                    </a:solidFill>
                    <a:latin typeface="Bookman Old Style" pitchFamily="18" charset="0"/>
                  </a:rPr>
                  <a:t>I</a:t>
                </a:r>
              </a:p>
            </p:txBody>
          </p:sp>
          <p:sp>
            <p:nvSpPr>
              <p:cNvPr id="192638" name="Rectangle 126"/>
              <p:cNvSpPr>
                <a:spLocks noChangeArrowheads="1"/>
              </p:cNvSpPr>
              <p:nvPr/>
            </p:nvSpPr>
            <p:spPr bwMode="auto">
              <a:xfrm>
                <a:off x="1237" y="3916"/>
                <a:ext cx="444" cy="1522"/>
              </a:xfrm>
              <a:prstGeom prst="rect">
                <a:avLst/>
              </a:prstGeom>
              <a:noFill/>
              <a:ln w="9525">
                <a:noFill/>
                <a:miter lim="800000"/>
                <a:headEnd/>
                <a:tailEnd/>
              </a:ln>
              <a:effectLst/>
            </p:spPr>
            <p:txBody>
              <a:bodyPr wrap="none" lIns="92075" tIns="46038" rIns="92075" bIns="46038">
                <a:spAutoFit/>
              </a:bodyPr>
              <a:lstStyle/>
              <a:p>
                <a:pPr eaLnBrk="0" hangingPunct="0"/>
                <a:r>
                  <a:rPr kumimoji="1" lang="en-US" altLang="zh-CN" sz="3600" i="1">
                    <a:solidFill>
                      <a:srgbClr val="00FF66"/>
                    </a:solidFill>
                    <a:latin typeface="Bookman Old Style" pitchFamily="18" charset="0"/>
                  </a:rPr>
                  <a:t>I</a:t>
                </a:r>
              </a:p>
            </p:txBody>
          </p:sp>
          <p:sp>
            <p:nvSpPr>
              <p:cNvPr id="192639" name="Arc 127"/>
              <p:cNvSpPr>
                <a:spLocks/>
              </p:cNvSpPr>
              <p:nvPr/>
            </p:nvSpPr>
            <p:spPr bwMode="auto">
              <a:xfrm rot="11040000">
                <a:off x="4048" y="2620"/>
                <a:ext cx="1252" cy="192"/>
              </a:xfrm>
              <a:custGeom>
                <a:avLst/>
                <a:gdLst>
                  <a:gd name="G0" fmla="+- 17450 0 0"/>
                  <a:gd name="G1" fmla="+- 0 0 0"/>
                  <a:gd name="G2" fmla="+- 21600 0 0"/>
                  <a:gd name="T0" fmla="*/ 19423 w 19423"/>
                  <a:gd name="T1" fmla="*/ 21510 h 21600"/>
                  <a:gd name="T2" fmla="*/ 0 w 19423"/>
                  <a:gd name="T3" fmla="*/ 12730 h 21600"/>
                  <a:gd name="T4" fmla="*/ 17450 w 19423"/>
                  <a:gd name="T5" fmla="*/ 0 h 21600"/>
                </a:gdLst>
                <a:ahLst/>
                <a:cxnLst>
                  <a:cxn ang="0">
                    <a:pos x="T0" y="T1"/>
                  </a:cxn>
                  <a:cxn ang="0">
                    <a:pos x="T2" y="T3"/>
                  </a:cxn>
                  <a:cxn ang="0">
                    <a:pos x="T4" y="T5"/>
                  </a:cxn>
                </a:cxnLst>
                <a:rect l="0" t="0" r="r" b="b"/>
                <a:pathLst>
                  <a:path w="19423" h="21600" fill="none" extrusionOk="0">
                    <a:moveTo>
                      <a:pt x="19422" y="21509"/>
                    </a:moveTo>
                    <a:cubicBezTo>
                      <a:pt x="18767" y="21569"/>
                      <a:pt x="18108" y="21599"/>
                      <a:pt x="17450" y="21600"/>
                    </a:cubicBezTo>
                    <a:cubicBezTo>
                      <a:pt x="10550" y="21600"/>
                      <a:pt x="4066" y="18303"/>
                      <a:pt x="-1" y="12730"/>
                    </a:cubicBezTo>
                  </a:path>
                  <a:path w="19423" h="21600" stroke="0" extrusionOk="0">
                    <a:moveTo>
                      <a:pt x="19422" y="21509"/>
                    </a:moveTo>
                    <a:cubicBezTo>
                      <a:pt x="18767" y="21569"/>
                      <a:pt x="18108" y="21599"/>
                      <a:pt x="17450" y="21600"/>
                    </a:cubicBezTo>
                    <a:cubicBezTo>
                      <a:pt x="10550" y="21600"/>
                      <a:pt x="4066" y="18303"/>
                      <a:pt x="-1" y="12730"/>
                    </a:cubicBezTo>
                    <a:lnTo>
                      <a:pt x="17450" y="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sp>
            <p:nvSpPr>
              <p:cNvPr id="192640" name="Rectangle 128"/>
              <p:cNvSpPr>
                <a:spLocks noChangeArrowheads="1"/>
              </p:cNvSpPr>
              <p:nvPr/>
            </p:nvSpPr>
            <p:spPr bwMode="auto">
              <a:xfrm>
                <a:off x="1711" y="533"/>
                <a:ext cx="247" cy="1522"/>
              </a:xfrm>
              <a:prstGeom prst="rect">
                <a:avLst/>
              </a:prstGeom>
              <a:noFill/>
              <a:ln w="9525">
                <a:noFill/>
                <a:miter lim="800000"/>
                <a:headEnd/>
                <a:tailEnd/>
              </a:ln>
              <a:effectLst/>
            </p:spPr>
            <p:txBody>
              <a:bodyPr wrap="none" lIns="92075" tIns="46038" rIns="92075" bIns="46038">
                <a:spAutoFit/>
              </a:bodyPr>
              <a:lstStyle/>
              <a:p>
                <a:pPr eaLnBrk="0" hangingPunct="0"/>
                <a:endParaRPr kumimoji="1" lang="zh-CN" altLang="zh-CN" sz="3600" b="1">
                  <a:solidFill>
                    <a:schemeClr val="accent2"/>
                  </a:solidFill>
                  <a:latin typeface="Bookman Old Style" pitchFamily="18" charset="0"/>
                </a:endParaRPr>
              </a:p>
            </p:txBody>
          </p:sp>
          <p:sp>
            <p:nvSpPr>
              <p:cNvPr id="192641" name="Arc 129"/>
              <p:cNvSpPr>
                <a:spLocks/>
              </p:cNvSpPr>
              <p:nvPr/>
            </p:nvSpPr>
            <p:spPr bwMode="auto">
              <a:xfrm rot="10800000">
                <a:off x="2822" y="2957"/>
                <a:ext cx="279" cy="720"/>
              </a:xfrm>
              <a:custGeom>
                <a:avLst/>
                <a:gdLst>
                  <a:gd name="G0" fmla="+- 1558 0 0"/>
                  <a:gd name="G1" fmla="+- 21600 0 0"/>
                  <a:gd name="G2" fmla="+- 21600 0 0"/>
                  <a:gd name="T0" fmla="*/ 0 w 3294"/>
                  <a:gd name="T1" fmla="*/ 56 h 21600"/>
                  <a:gd name="T2" fmla="*/ 3294 w 3294"/>
                  <a:gd name="T3" fmla="*/ 70 h 21600"/>
                  <a:gd name="T4" fmla="*/ 1558 w 3294"/>
                  <a:gd name="T5" fmla="*/ 21600 h 21600"/>
                </a:gdLst>
                <a:ahLst/>
                <a:cxnLst>
                  <a:cxn ang="0">
                    <a:pos x="T0" y="T1"/>
                  </a:cxn>
                  <a:cxn ang="0">
                    <a:pos x="T2" y="T3"/>
                  </a:cxn>
                  <a:cxn ang="0">
                    <a:pos x="T4" y="T5"/>
                  </a:cxn>
                </a:cxnLst>
                <a:rect l="0" t="0" r="r" b="b"/>
                <a:pathLst>
                  <a:path w="3294" h="21600" fill="none" extrusionOk="0">
                    <a:moveTo>
                      <a:pt x="0" y="56"/>
                    </a:moveTo>
                    <a:cubicBezTo>
                      <a:pt x="518" y="18"/>
                      <a:pt x="1038" y="-1"/>
                      <a:pt x="1558" y="0"/>
                    </a:cubicBezTo>
                    <a:cubicBezTo>
                      <a:pt x="2137" y="0"/>
                      <a:pt x="2716" y="23"/>
                      <a:pt x="3294" y="69"/>
                    </a:cubicBezTo>
                  </a:path>
                  <a:path w="3294" h="21600" stroke="0" extrusionOk="0">
                    <a:moveTo>
                      <a:pt x="0" y="56"/>
                    </a:moveTo>
                    <a:cubicBezTo>
                      <a:pt x="518" y="18"/>
                      <a:pt x="1038" y="-1"/>
                      <a:pt x="1558" y="0"/>
                    </a:cubicBezTo>
                    <a:cubicBezTo>
                      <a:pt x="2137" y="0"/>
                      <a:pt x="2716" y="23"/>
                      <a:pt x="3294" y="69"/>
                    </a:cubicBezTo>
                    <a:lnTo>
                      <a:pt x="1558" y="2160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192642" name="Arc 130"/>
              <p:cNvSpPr>
                <a:spLocks/>
              </p:cNvSpPr>
              <p:nvPr/>
            </p:nvSpPr>
            <p:spPr bwMode="auto">
              <a:xfrm rot="10860000">
                <a:off x="2686" y="2862"/>
                <a:ext cx="468" cy="576"/>
              </a:xfrm>
              <a:custGeom>
                <a:avLst/>
                <a:gdLst>
                  <a:gd name="G0" fmla="+- 3707 0 0"/>
                  <a:gd name="G1" fmla="+- 21600 0 0"/>
                  <a:gd name="G2" fmla="+- 21600 0 0"/>
                  <a:gd name="T0" fmla="*/ 0 w 6333"/>
                  <a:gd name="T1" fmla="*/ 320 h 21600"/>
                  <a:gd name="T2" fmla="*/ 6333 w 6333"/>
                  <a:gd name="T3" fmla="*/ 160 h 21600"/>
                  <a:gd name="T4" fmla="*/ 3707 w 6333"/>
                  <a:gd name="T5" fmla="*/ 21600 h 21600"/>
                </a:gdLst>
                <a:ahLst/>
                <a:cxnLst>
                  <a:cxn ang="0">
                    <a:pos x="T0" y="T1"/>
                  </a:cxn>
                  <a:cxn ang="0">
                    <a:pos x="T2" y="T3"/>
                  </a:cxn>
                  <a:cxn ang="0">
                    <a:pos x="T4" y="T5"/>
                  </a:cxn>
                </a:cxnLst>
                <a:rect l="0" t="0" r="r" b="b"/>
                <a:pathLst>
                  <a:path w="6333" h="21600" fill="none" extrusionOk="0">
                    <a:moveTo>
                      <a:pt x="0" y="320"/>
                    </a:moveTo>
                    <a:cubicBezTo>
                      <a:pt x="1224" y="107"/>
                      <a:pt x="2464" y="-1"/>
                      <a:pt x="3707" y="0"/>
                    </a:cubicBezTo>
                    <a:cubicBezTo>
                      <a:pt x="4584" y="0"/>
                      <a:pt x="5461" y="53"/>
                      <a:pt x="6332" y="160"/>
                    </a:cubicBezTo>
                  </a:path>
                  <a:path w="6333" h="21600" stroke="0" extrusionOk="0">
                    <a:moveTo>
                      <a:pt x="0" y="320"/>
                    </a:moveTo>
                    <a:cubicBezTo>
                      <a:pt x="1224" y="107"/>
                      <a:pt x="2464" y="-1"/>
                      <a:pt x="3707" y="0"/>
                    </a:cubicBezTo>
                    <a:cubicBezTo>
                      <a:pt x="4584" y="0"/>
                      <a:pt x="5461" y="53"/>
                      <a:pt x="6332" y="160"/>
                    </a:cubicBezTo>
                    <a:lnTo>
                      <a:pt x="3707" y="21600"/>
                    </a:lnTo>
                    <a:close/>
                  </a:path>
                </a:pathLst>
              </a:custGeom>
              <a:noFill/>
              <a:ln w="12700" cap="rnd">
                <a:solidFill>
                  <a:schemeClr val="accent2"/>
                </a:solidFill>
                <a:round/>
                <a:headEnd type="stealth" w="med" len="lg"/>
                <a:tailEnd type="none" w="sm" len="sm"/>
              </a:ln>
              <a:effectLst/>
            </p:spPr>
            <p:txBody>
              <a:bodyPr wrap="none" anchor="ctr"/>
              <a:lstStyle/>
              <a:p>
                <a:endParaRPr lang="zh-CN" altLang="en-US"/>
              </a:p>
            </p:txBody>
          </p:sp>
          <p:sp>
            <p:nvSpPr>
              <p:cNvPr id="192643" name="Arc 131"/>
              <p:cNvSpPr>
                <a:spLocks/>
              </p:cNvSpPr>
              <p:nvPr/>
            </p:nvSpPr>
            <p:spPr bwMode="auto">
              <a:xfrm rot="21540000">
                <a:off x="2751" y="1711"/>
                <a:ext cx="246" cy="556"/>
              </a:xfrm>
              <a:custGeom>
                <a:avLst/>
                <a:gdLst>
                  <a:gd name="G0" fmla="+- 2663 0 0"/>
                  <a:gd name="G1" fmla="+- 21600 0 0"/>
                  <a:gd name="G2" fmla="+- 21600 0 0"/>
                  <a:gd name="T0" fmla="*/ 0 w 4095"/>
                  <a:gd name="T1" fmla="*/ 165 h 21600"/>
                  <a:gd name="T2" fmla="*/ 4095 w 4095"/>
                  <a:gd name="T3" fmla="*/ 47 h 21600"/>
                  <a:gd name="T4" fmla="*/ 2663 w 4095"/>
                  <a:gd name="T5" fmla="*/ 21600 h 21600"/>
                </a:gdLst>
                <a:ahLst/>
                <a:cxnLst>
                  <a:cxn ang="0">
                    <a:pos x="T0" y="T1"/>
                  </a:cxn>
                  <a:cxn ang="0">
                    <a:pos x="T2" y="T3"/>
                  </a:cxn>
                  <a:cxn ang="0">
                    <a:pos x="T4" y="T5"/>
                  </a:cxn>
                </a:cxnLst>
                <a:rect l="0" t="0" r="r" b="b"/>
                <a:pathLst>
                  <a:path w="4095" h="21600" fill="none" extrusionOk="0">
                    <a:moveTo>
                      <a:pt x="-1" y="164"/>
                    </a:moveTo>
                    <a:cubicBezTo>
                      <a:pt x="883" y="55"/>
                      <a:pt x="1772" y="-1"/>
                      <a:pt x="2663" y="0"/>
                    </a:cubicBezTo>
                    <a:cubicBezTo>
                      <a:pt x="3140" y="0"/>
                      <a:pt x="3618" y="15"/>
                      <a:pt x="4094" y="47"/>
                    </a:cubicBezTo>
                  </a:path>
                  <a:path w="4095" h="21600" stroke="0" extrusionOk="0">
                    <a:moveTo>
                      <a:pt x="-1" y="164"/>
                    </a:moveTo>
                    <a:cubicBezTo>
                      <a:pt x="883" y="55"/>
                      <a:pt x="1772" y="-1"/>
                      <a:pt x="2663" y="0"/>
                    </a:cubicBezTo>
                    <a:cubicBezTo>
                      <a:pt x="3140" y="0"/>
                      <a:pt x="3618" y="15"/>
                      <a:pt x="4094" y="47"/>
                    </a:cubicBezTo>
                    <a:lnTo>
                      <a:pt x="2663" y="21600"/>
                    </a:lnTo>
                    <a:close/>
                  </a:path>
                </a:pathLst>
              </a:custGeom>
              <a:noFill/>
              <a:ln w="12700" cap="rnd">
                <a:solidFill>
                  <a:schemeClr val="accent2"/>
                </a:solidFill>
                <a:round/>
                <a:headEnd type="none" w="sm" len="sm"/>
                <a:tailEnd type="stealth" w="med" len="lg"/>
              </a:ln>
              <a:effectLst/>
            </p:spPr>
            <p:txBody>
              <a:bodyPr wrap="none" anchor="ctr"/>
              <a:lstStyle/>
              <a:p>
                <a:endParaRPr lang="zh-CN" altLang="en-US"/>
              </a:p>
            </p:txBody>
          </p:sp>
        </p:grpSp>
        <p:sp>
          <p:nvSpPr>
            <p:cNvPr id="192644" name="Rectangle 132"/>
            <p:cNvSpPr>
              <a:spLocks noChangeArrowheads="1"/>
            </p:cNvSpPr>
            <p:nvPr/>
          </p:nvSpPr>
          <p:spPr bwMode="auto">
            <a:xfrm>
              <a:off x="2141" y="3439"/>
              <a:ext cx="1660" cy="623"/>
            </a:xfrm>
            <a:prstGeom prst="rect">
              <a:avLst/>
            </a:prstGeom>
            <a:solidFill>
              <a:schemeClr val="tx1"/>
            </a:solidFill>
            <a:ln w="9525">
              <a:noFill/>
              <a:miter lim="800000"/>
              <a:headEnd/>
              <a:tailEnd/>
            </a:ln>
          </p:spPr>
          <p:txBody>
            <a:bodyPr wrap="none" anchor="ctr"/>
            <a:lstStyle/>
            <a:p>
              <a:endParaRPr lang="zh-CN" altLang="en-US"/>
            </a:p>
          </p:txBody>
        </p:sp>
        <p:graphicFrame>
          <p:nvGraphicFramePr>
            <p:cNvPr id="192645" name="Object 133"/>
            <p:cNvGraphicFramePr>
              <a:graphicFrameLocks noChangeAspect="1"/>
            </p:cNvGraphicFramePr>
            <p:nvPr/>
          </p:nvGraphicFramePr>
          <p:xfrm>
            <a:off x="2392" y="3582"/>
            <a:ext cx="1218" cy="416"/>
          </p:xfrm>
          <a:graphic>
            <a:graphicData uri="http://schemas.openxmlformats.org/presentationml/2006/ole">
              <mc:AlternateContent xmlns:mc="http://schemas.openxmlformats.org/markup-compatibility/2006">
                <mc:Choice xmlns:v="urn:schemas-microsoft-com:vml" Requires="v">
                  <p:oleObj spid="_x0000_s71689" name="公式" r:id="rId9" imgW="888840" imgH="304560" progId="Equation.3">
                    <p:embed/>
                  </p:oleObj>
                </mc:Choice>
                <mc:Fallback>
                  <p:oleObj name="公式" r:id="rId9" imgW="888840" imgH="30456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92" y="3582"/>
                          <a:ext cx="1218" cy="4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2646" name="Line 134"/>
            <p:cNvSpPr>
              <a:spLocks noChangeShapeType="1"/>
            </p:cNvSpPr>
            <p:nvPr/>
          </p:nvSpPr>
          <p:spPr bwMode="auto">
            <a:xfrm>
              <a:off x="1064" y="2245"/>
              <a:ext cx="3775" cy="0"/>
            </a:xfrm>
            <a:prstGeom prst="line">
              <a:avLst/>
            </a:prstGeom>
            <a:noFill/>
            <a:ln w="19050">
              <a:solidFill>
                <a:schemeClr val="bg2"/>
              </a:solidFill>
              <a:prstDash val="dash"/>
              <a:round/>
              <a:headEnd/>
              <a:tailEnd/>
            </a:ln>
          </p:spPr>
          <p:txBody>
            <a:bodyPr wrap="none" anchor="ctr"/>
            <a:lstStyle/>
            <a:p>
              <a:endParaRPr lang="zh-CN" altLang="en-US"/>
            </a:p>
          </p:txBody>
        </p:sp>
        <p:sp>
          <p:nvSpPr>
            <p:cNvPr id="192647" name="Line 135"/>
            <p:cNvSpPr>
              <a:spLocks noChangeShapeType="1"/>
            </p:cNvSpPr>
            <p:nvPr/>
          </p:nvSpPr>
          <p:spPr bwMode="auto">
            <a:xfrm>
              <a:off x="2776" y="2239"/>
              <a:ext cx="896" cy="1"/>
            </a:xfrm>
            <a:prstGeom prst="line">
              <a:avLst/>
            </a:prstGeom>
            <a:noFill/>
            <a:ln w="38100">
              <a:solidFill>
                <a:schemeClr val="bg1"/>
              </a:solidFill>
              <a:round/>
              <a:headEnd/>
              <a:tailEnd type="triangle" w="med" len="med"/>
            </a:ln>
          </p:spPr>
          <p:txBody>
            <a:bodyPr wrap="none" anchor="ctr"/>
            <a:lstStyle/>
            <a:p>
              <a:endParaRPr lang="zh-CN" altLang="en-US"/>
            </a:p>
          </p:txBody>
        </p:sp>
        <p:sp>
          <p:nvSpPr>
            <p:cNvPr id="192648" name="Text Box 136"/>
            <p:cNvSpPr txBox="1">
              <a:spLocks noChangeArrowheads="1"/>
            </p:cNvSpPr>
            <p:nvPr/>
          </p:nvSpPr>
          <p:spPr bwMode="auto">
            <a:xfrm>
              <a:off x="3087" y="1871"/>
              <a:ext cx="608" cy="1375"/>
            </a:xfrm>
            <a:prstGeom prst="rect">
              <a:avLst/>
            </a:prstGeom>
            <a:noFill/>
            <a:ln w="9525">
              <a:noFill/>
              <a:miter lim="800000"/>
              <a:headEnd/>
              <a:tailEnd/>
            </a:ln>
          </p:spPr>
          <p:txBody>
            <a:bodyPr>
              <a:spAutoFit/>
            </a:bodyPr>
            <a:lstStyle/>
            <a:p>
              <a:pPr>
                <a:spcBef>
                  <a:spcPct val="50000"/>
                </a:spcBef>
              </a:pPr>
              <a:r>
                <a:rPr kumimoji="1" lang="en-US" altLang="zh-CN" sz="3200" b="1">
                  <a:solidFill>
                    <a:schemeClr val="bg1"/>
                  </a:solidFill>
                  <a:latin typeface="Times New Roman" pitchFamily="18" charset="0"/>
                  <a:ea typeface="黑体" pitchFamily="2" charset="-122"/>
                </a:rPr>
                <a:t>B</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2538"/>
                                        </p:tgtEl>
                                        <p:attrNameLst>
                                          <p:attrName>style.visibility</p:attrName>
                                        </p:attrNameLst>
                                      </p:cBhvr>
                                      <p:to>
                                        <p:strVal val="visible"/>
                                      </p:to>
                                    </p:set>
                                    <p:animEffect transition="in" filter="blinds(horizontal)">
                                      <p:cBhvr>
                                        <p:cTn id="7" dur="500"/>
                                        <p:tgtEl>
                                          <p:spTgt spid="19253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2539"/>
                                        </p:tgtEl>
                                        <p:attrNameLst>
                                          <p:attrName>style.visibility</p:attrName>
                                        </p:attrNameLst>
                                      </p:cBhvr>
                                      <p:to>
                                        <p:strVal val="visible"/>
                                      </p:to>
                                    </p:set>
                                    <p:animEffect transition="in" filter="blinds(horizontal)">
                                      <p:cBhvr>
                                        <p:cTn id="10" dur="500"/>
                                        <p:tgtEl>
                                          <p:spTgt spid="19253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2551"/>
                                        </p:tgtEl>
                                        <p:attrNameLst>
                                          <p:attrName>style.visibility</p:attrName>
                                        </p:attrNameLst>
                                      </p:cBhvr>
                                      <p:to>
                                        <p:strVal val="visible"/>
                                      </p:to>
                                    </p:set>
                                    <p:animEffect transition="in" filter="blinds(horizontal)">
                                      <p:cBhvr>
                                        <p:cTn id="13" dur="500"/>
                                        <p:tgtEl>
                                          <p:spTgt spid="192551"/>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2540"/>
                                        </p:tgtEl>
                                        <p:attrNameLst>
                                          <p:attrName>style.visibility</p:attrName>
                                        </p:attrNameLst>
                                      </p:cBhvr>
                                      <p:to>
                                        <p:strVal val="visible"/>
                                      </p:to>
                                    </p:set>
                                    <p:animEffect transition="in" filter="blinds(horizontal)">
                                      <p:cBhvr>
                                        <p:cTn id="18" dur="500"/>
                                        <p:tgtEl>
                                          <p:spTgt spid="192540"/>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2549"/>
                                        </p:tgtEl>
                                        <p:attrNameLst>
                                          <p:attrName>style.visibility</p:attrName>
                                        </p:attrNameLst>
                                      </p:cBhvr>
                                      <p:to>
                                        <p:strVal val="visible"/>
                                      </p:to>
                                    </p:set>
                                    <p:animEffect transition="in" filter="blinds(horizontal)">
                                      <p:cBhvr>
                                        <p:cTn id="21" dur="500"/>
                                        <p:tgtEl>
                                          <p:spTgt spid="192549"/>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92537"/>
                                        </p:tgtEl>
                                        <p:attrNameLst>
                                          <p:attrName>style.visibility</p:attrName>
                                        </p:attrNameLst>
                                      </p:cBhvr>
                                      <p:to>
                                        <p:strVal val="visible"/>
                                      </p:to>
                                    </p:set>
                                    <p:animEffect transition="in" filter="blinds(horizontal)">
                                      <p:cBhvr>
                                        <p:cTn id="26" dur="500"/>
                                        <p:tgtEl>
                                          <p:spTgt spid="19253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92550"/>
                                        </p:tgtEl>
                                        <p:attrNameLst>
                                          <p:attrName>style.visibility</p:attrName>
                                        </p:attrNameLst>
                                      </p:cBhvr>
                                      <p:to>
                                        <p:strVal val="visible"/>
                                      </p:to>
                                    </p:set>
                                    <p:animEffect transition="in" filter="blinds(horizontal)">
                                      <p:cBhvr>
                                        <p:cTn id="29" dur="500"/>
                                        <p:tgtEl>
                                          <p:spTgt spid="19255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blinds(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92544"/>
                                        </p:tgtEl>
                                        <p:attrNameLst>
                                          <p:attrName>style.visibility</p:attrName>
                                        </p:attrNameLst>
                                      </p:cBhvr>
                                      <p:to>
                                        <p:strVal val="visible"/>
                                      </p:to>
                                    </p:set>
                                    <p:animEffect transition="in" filter="blinds(horizontal)">
                                      <p:cBhvr>
                                        <p:cTn id="39" dur="500"/>
                                        <p:tgtEl>
                                          <p:spTgt spid="19254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92545"/>
                                        </p:tgtEl>
                                        <p:attrNameLst>
                                          <p:attrName>style.visibility</p:attrName>
                                        </p:attrNameLst>
                                      </p:cBhvr>
                                      <p:to>
                                        <p:strVal val="visible"/>
                                      </p:to>
                                    </p:set>
                                    <p:animEffect transition="in" filter="blinds(horizontal)">
                                      <p:cBhvr>
                                        <p:cTn id="42" dur="500"/>
                                        <p:tgtEl>
                                          <p:spTgt spid="19254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2541"/>
                                        </p:tgtEl>
                                        <p:attrNameLst>
                                          <p:attrName>style.visibility</p:attrName>
                                        </p:attrNameLst>
                                      </p:cBhvr>
                                      <p:to>
                                        <p:strVal val="visible"/>
                                      </p:to>
                                    </p:set>
                                    <p:animEffect transition="in" filter="blinds(horizontal)">
                                      <p:cBhvr>
                                        <p:cTn id="47" dur="500"/>
                                        <p:tgtEl>
                                          <p:spTgt spid="192541"/>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92547"/>
                                        </p:tgtEl>
                                        <p:attrNameLst>
                                          <p:attrName>style.visibility</p:attrName>
                                        </p:attrNameLst>
                                      </p:cBhvr>
                                      <p:to>
                                        <p:strVal val="visible"/>
                                      </p:to>
                                    </p:set>
                                    <p:animEffect transition="in" filter="blinds(horizontal)">
                                      <p:cBhvr>
                                        <p:cTn id="50" dur="500"/>
                                        <p:tgtEl>
                                          <p:spTgt spid="192547"/>
                                        </p:tgtEl>
                                      </p:cBhvr>
                                    </p:animEffect>
                                  </p:childTnLst>
                                </p:cTn>
                              </p:par>
                            </p:childTnLst>
                          </p:cTn>
                        </p:par>
                        <p:par>
                          <p:cTn id="51" fill="hold">
                            <p:stCondLst>
                              <p:cond delay="500"/>
                            </p:stCondLst>
                            <p:childTnLst>
                              <p:par>
                                <p:cTn id="52" presetID="3" presetClass="entr" presetSubtype="10" fill="hold" grpId="0" nodeType="afterEffect">
                                  <p:stCondLst>
                                    <p:cond delay="0"/>
                                  </p:stCondLst>
                                  <p:childTnLst>
                                    <p:set>
                                      <p:cBhvr>
                                        <p:cTn id="53" dur="1" fill="hold">
                                          <p:stCondLst>
                                            <p:cond delay="0"/>
                                          </p:stCondLst>
                                        </p:cTn>
                                        <p:tgtEl>
                                          <p:spTgt spid="192542"/>
                                        </p:tgtEl>
                                        <p:attrNameLst>
                                          <p:attrName>style.visibility</p:attrName>
                                        </p:attrNameLst>
                                      </p:cBhvr>
                                      <p:to>
                                        <p:strVal val="visible"/>
                                      </p:to>
                                    </p:set>
                                    <p:animEffect transition="in" filter="blinds(horizontal)">
                                      <p:cBhvr>
                                        <p:cTn id="54" dur="500"/>
                                        <p:tgtEl>
                                          <p:spTgt spid="192542"/>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92546"/>
                                        </p:tgtEl>
                                        <p:attrNameLst>
                                          <p:attrName>style.visibility</p:attrName>
                                        </p:attrNameLst>
                                      </p:cBhvr>
                                      <p:to>
                                        <p:strVal val="visible"/>
                                      </p:to>
                                    </p:set>
                                    <p:animEffect transition="in" filter="blinds(horizontal)">
                                      <p:cBhvr>
                                        <p:cTn id="57" dur="500"/>
                                        <p:tgtEl>
                                          <p:spTgt spid="192546"/>
                                        </p:tgtEl>
                                      </p:cBhvr>
                                    </p:animEffect>
                                  </p:childTnLst>
                                </p:cTn>
                              </p:par>
                            </p:childTnLst>
                          </p:cTn>
                        </p:par>
                        <p:par>
                          <p:cTn id="58" fill="hold">
                            <p:stCondLst>
                              <p:cond delay="1000"/>
                            </p:stCondLst>
                            <p:childTnLst>
                              <p:par>
                                <p:cTn id="59" presetID="3" presetClass="entr" presetSubtype="10" fill="hold" grpId="0" nodeType="afterEffect">
                                  <p:stCondLst>
                                    <p:cond delay="0"/>
                                  </p:stCondLst>
                                  <p:childTnLst>
                                    <p:set>
                                      <p:cBhvr>
                                        <p:cTn id="60" dur="1" fill="hold">
                                          <p:stCondLst>
                                            <p:cond delay="0"/>
                                          </p:stCondLst>
                                        </p:cTn>
                                        <p:tgtEl>
                                          <p:spTgt spid="192543"/>
                                        </p:tgtEl>
                                        <p:attrNameLst>
                                          <p:attrName>style.visibility</p:attrName>
                                        </p:attrNameLst>
                                      </p:cBhvr>
                                      <p:to>
                                        <p:strVal val="visible"/>
                                      </p:to>
                                    </p:set>
                                    <p:animEffect transition="in" filter="blinds(horizontal)">
                                      <p:cBhvr>
                                        <p:cTn id="61" dur="500"/>
                                        <p:tgtEl>
                                          <p:spTgt spid="192543"/>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192548"/>
                                        </p:tgtEl>
                                        <p:attrNameLst>
                                          <p:attrName>style.visibility</p:attrName>
                                        </p:attrNameLst>
                                      </p:cBhvr>
                                      <p:to>
                                        <p:strVal val="visible"/>
                                      </p:to>
                                    </p:set>
                                    <p:animEffect transition="in" filter="blinds(horizontal)">
                                      <p:cBhvr>
                                        <p:cTn id="64" dur="500"/>
                                        <p:tgtEl>
                                          <p:spTgt spid="192548"/>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blinds(horizontal)">
                                      <p:cBhvr>
                                        <p:cTn id="69" dur="500"/>
                                        <p:tgtEl>
                                          <p:spTgt spid="3"/>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blinds(horizontal)">
                                      <p:cBhvr>
                                        <p:cTn id="74" dur="500"/>
                                        <p:tgtEl>
                                          <p:spTgt spid="7"/>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192570"/>
                                        </p:tgtEl>
                                        <p:attrNameLst>
                                          <p:attrName>style.visibility</p:attrName>
                                        </p:attrNameLst>
                                      </p:cBhvr>
                                      <p:to>
                                        <p:strVal val="visible"/>
                                      </p:to>
                                    </p:set>
                                    <p:animEffect transition="in" filter="blinds(horizontal)">
                                      <p:cBhvr>
                                        <p:cTn id="79" dur="500"/>
                                        <p:tgtEl>
                                          <p:spTgt spid="192570"/>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192571"/>
                                        </p:tgtEl>
                                        <p:attrNameLst>
                                          <p:attrName>style.visibility</p:attrName>
                                        </p:attrNameLst>
                                      </p:cBhvr>
                                      <p:to>
                                        <p:strVal val="visible"/>
                                      </p:to>
                                    </p:set>
                                    <p:animEffect transition="in" filter="blinds(horizontal)">
                                      <p:cBhvr>
                                        <p:cTn id="82" dur="500"/>
                                        <p:tgtEl>
                                          <p:spTgt spid="192571"/>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nodeType="clickEffect">
                                  <p:stCondLst>
                                    <p:cond delay="0"/>
                                  </p:stCondLst>
                                  <p:childTnLst>
                                    <p:set>
                                      <p:cBhvr>
                                        <p:cTn id="86" dur="1" fill="hold">
                                          <p:stCondLst>
                                            <p:cond delay="0"/>
                                          </p:stCondLst>
                                        </p:cTn>
                                        <p:tgtEl>
                                          <p:spTgt spid="192552"/>
                                        </p:tgtEl>
                                        <p:attrNameLst>
                                          <p:attrName>style.visibility</p:attrName>
                                        </p:attrNameLst>
                                      </p:cBhvr>
                                      <p:to>
                                        <p:strVal val="visible"/>
                                      </p:to>
                                    </p:set>
                                    <p:animEffect transition="in" filter="blinds(horizontal)">
                                      <p:cBhvr>
                                        <p:cTn id="87" dur="500"/>
                                        <p:tgtEl>
                                          <p:spTgt spid="192552"/>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nodeType="clickEffect">
                                  <p:stCondLst>
                                    <p:cond delay="0"/>
                                  </p:stCondLst>
                                  <p:childTnLst>
                                    <p:set>
                                      <p:cBhvr>
                                        <p:cTn id="91" dur="1" fill="hold">
                                          <p:stCondLst>
                                            <p:cond delay="0"/>
                                          </p:stCondLst>
                                        </p:cTn>
                                        <p:tgtEl>
                                          <p:spTgt spid="192553"/>
                                        </p:tgtEl>
                                        <p:attrNameLst>
                                          <p:attrName>style.visibility</p:attrName>
                                        </p:attrNameLst>
                                      </p:cBhvr>
                                      <p:to>
                                        <p:strVal val="visible"/>
                                      </p:to>
                                    </p:set>
                                    <p:animEffect transition="in" filter="blinds(horizontal)">
                                      <p:cBhvr>
                                        <p:cTn id="92" dur="500"/>
                                        <p:tgtEl>
                                          <p:spTgt spid="192553"/>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nodeType="clickEffect">
                                  <p:stCondLst>
                                    <p:cond delay="0"/>
                                  </p:stCondLst>
                                  <p:childTnLst>
                                    <p:set>
                                      <p:cBhvr>
                                        <p:cTn id="96" dur="1" fill="hold">
                                          <p:stCondLst>
                                            <p:cond delay="0"/>
                                          </p:stCondLst>
                                        </p:cTn>
                                        <p:tgtEl>
                                          <p:spTgt spid="192554"/>
                                        </p:tgtEl>
                                        <p:attrNameLst>
                                          <p:attrName>style.visibility</p:attrName>
                                        </p:attrNameLst>
                                      </p:cBhvr>
                                      <p:to>
                                        <p:strVal val="visible"/>
                                      </p:to>
                                    </p:set>
                                    <p:animEffect transition="in" filter="blinds(horizontal)">
                                      <p:cBhvr>
                                        <p:cTn id="97" dur="500"/>
                                        <p:tgtEl>
                                          <p:spTgt spid="192554"/>
                                        </p:tgtEl>
                                      </p:cBhvr>
                                    </p:animEffect>
                                  </p:childTnLst>
                                </p:cTn>
                              </p:par>
                            </p:childTnLst>
                          </p:cTn>
                        </p:par>
                        <p:par>
                          <p:cTn id="98" fill="hold">
                            <p:stCondLst>
                              <p:cond delay="500"/>
                            </p:stCondLst>
                            <p:childTnLst>
                              <p:par>
                                <p:cTn id="99" presetID="3" presetClass="entr" presetSubtype="10" fill="hold" grpId="0" nodeType="afterEffect">
                                  <p:stCondLst>
                                    <p:cond delay="0"/>
                                  </p:stCondLst>
                                  <p:childTnLst>
                                    <p:set>
                                      <p:cBhvr>
                                        <p:cTn id="100" dur="1" fill="hold">
                                          <p:stCondLst>
                                            <p:cond delay="0"/>
                                          </p:stCondLst>
                                        </p:cTn>
                                        <p:tgtEl>
                                          <p:spTgt spid="192555"/>
                                        </p:tgtEl>
                                        <p:attrNameLst>
                                          <p:attrName>style.visibility</p:attrName>
                                        </p:attrNameLst>
                                      </p:cBhvr>
                                      <p:to>
                                        <p:strVal val="visible"/>
                                      </p:to>
                                    </p:set>
                                    <p:animEffect transition="in" filter="blinds(horizontal)">
                                      <p:cBhvr>
                                        <p:cTn id="101" dur="500"/>
                                        <p:tgtEl>
                                          <p:spTgt spid="1925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37" grpId="0" animBg="1"/>
      <p:bldP spid="192538" grpId="0" animBg="1"/>
      <p:bldP spid="192539" grpId="0" animBg="1"/>
      <p:bldP spid="192540" grpId="0" animBg="1"/>
      <p:bldP spid="192541" grpId="0" animBg="1"/>
      <p:bldP spid="192542" grpId="0" animBg="1"/>
      <p:bldP spid="192543" grpId="0" animBg="1"/>
      <p:bldP spid="192544" grpId="0" animBg="1"/>
      <p:bldP spid="192545" grpId="0"/>
      <p:bldP spid="192546" grpId="0"/>
      <p:bldP spid="192547" grpId="0"/>
      <p:bldP spid="192548" grpId="0"/>
      <p:bldP spid="192549" grpId="0"/>
      <p:bldP spid="192550" grpId="0"/>
      <p:bldP spid="192551" grpId="0"/>
      <p:bldP spid="192555" grpId="0"/>
      <p:bldP spid="192570" grpId="0" animBg="1"/>
      <p:bldP spid="19257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ChangeArrowheads="1"/>
          </p:cNvSpPr>
          <p:nvPr/>
        </p:nvSpPr>
        <p:spPr bwMode="auto">
          <a:xfrm>
            <a:off x="179388" y="228600"/>
            <a:ext cx="8785225" cy="2840038"/>
          </a:xfrm>
          <a:prstGeom prst="rect">
            <a:avLst/>
          </a:prstGeom>
          <a:noFill/>
          <a:ln w="9525">
            <a:noFill/>
            <a:miter lim="800000"/>
            <a:headEnd/>
            <a:tailEnd/>
          </a:ln>
          <a:effectLst/>
        </p:spPr>
        <p:txBody>
          <a:bodyPr/>
          <a:lstStyle/>
          <a:p>
            <a:pPr indent="381000">
              <a:spcBef>
                <a:spcPct val="20000"/>
              </a:spcBef>
            </a:pPr>
            <a:r>
              <a:rPr lang="en-US" altLang="zh-CN" sz="3600">
                <a:solidFill>
                  <a:srgbClr val="FF5050"/>
                </a:solidFill>
                <a:latin typeface="黑体" pitchFamily="2" charset="-122"/>
                <a:ea typeface="黑体" pitchFamily="2" charset="-122"/>
              </a:rPr>
              <a:t>      </a:t>
            </a:r>
            <a:r>
              <a:rPr lang="zh-CN" altLang="en-US" sz="3200">
                <a:solidFill>
                  <a:schemeClr val="accent2"/>
                </a:solidFill>
                <a:latin typeface="黑体" pitchFamily="2" charset="-122"/>
                <a:ea typeface="黑体" pitchFamily="2" charset="-122"/>
              </a:rPr>
              <a:t>电磁泵</a:t>
            </a:r>
            <a:r>
              <a:rPr lang="en-US" altLang="zh-CN" sz="3200">
                <a:solidFill>
                  <a:schemeClr val="accent2"/>
                </a:solidFill>
                <a:latin typeface="黑体" pitchFamily="2" charset="-122"/>
                <a:ea typeface="黑体" pitchFamily="2" charset="-122"/>
              </a:rPr>
              <a:t>electromagnetic pump</a:t>
            </a:r>
          </a:p>
          <a:p>
            <a:pPr indent="381000">
              <a:lnSpc>
                <a:spcPct val="130000"/>
              </a:lnSpc>
              <a:spcBef>
                <a:spcPct val="20000"/>
              </a:spcBef>
            </a:pPr>
            <a:r>
              <a:rPr lang="en-US" altLang="zh-CN" sz="2800">
                <a:ea typeface="黑体" pitchFamily="2" charset="-122"/>
              </a:rPr>
              <a:t>  </a:t>
            </a:r>
            <a:r>
              <a:rPr lang="zh-CN" altLang="en-US" sz="2800">
                <a:ea typeface="黑体" pitchFamily="2" charset="-122"/>
              </a:rPr>
              <a:t>电磁泵是利用作用在导电液体上的磁力来</a:t>
            </a:r>
            <a:r>
              <a:rPr lang="zh-CN" altLang="en-US" sz="2800">
                <a:solidFill>
                  <a:schemeClr val="accent2"/>
                </a:solidFill>
                <a:ea typeface="黑体" pitchFamily="2" charset="-122"/>
              </a:rPr>
              <a:t>运送导电液体</a:t>
            </a:r>
            <a:r>
              <a:rPr lang="zh-CN" altLang="en-US" sz="2800">
                <a:ea typeface="黑体" pitchFamily="2" charset="-122"/>
              </a:rPr>
              <a:t>的一种装置。将导电液体通以电流</a:t>
            </a:r>
            <a:r>
              <a:rPr lang="en-US" altLang="zh-CN" sz="2800">
                <a:ea typeface="黑体" pitchFamily="2" charset="-122"/>
              </a:rPr>
              <a:t>I</a:t>
            </a:r>
            <a:r>
              <a:rPr lang="zh-CN" altLang="en-US" sz="2800">
                <a:ea typeface="黑体" pitchFamily="2" charset="-122"/>
              </a:rPr>
              <a:t>，使电流方向和磁场方向垂直，液体将受到一个沿管子方向的推力，使其向前运动。</a:t>
            </a:r>
          </a:p>
        </p:txBody>
      </p:sp>
      <p:grpSp>
        <p:nvGrpSpPr>
          <p:cNvPr id="2" name="Group 4"/>
          <p:cNvGrpSpPr>
            <a:grpSpLocks/>
          </p:cNvGrpSpPr>
          <p:nvPr/>
        </p:nvGrpSpPr>
        <p:grpSpPr bwMode="auto">
          <a:xfrm>
            <a:off x="1547813" y="2889250"/>
            <a:ext cx="5111750" cy="2432050"/>
            <a:chOff x="839" y="1888"/>
            <a:chExt cx="3220" cy="1532"/>
          </a:xfrm>
        </p:grpSpPr>
        <p:sp>
          <p:nvSpPr>
            <p:cNvPr id="193541" name="Line 5"/>
            <p:cNvSpPr>
              <a:spLocks noChangeShapeType="1"/>
            </p:cNvSpPr>
            <p:nvPr/>
          </p:nvSpPr>
          <p:spPr bwMode="auto">
            <a:xfrm flipV="1">
              <a:off x="2639" y="3072"/>
              <a:ext cx="568" cy="348"/>
            </a:xfrm>
            <a:prstGeom prst="line">
              <a:avLst/>
            </a:prstGeom>
            <a:noFill/>
            <a:ln w="9525">
              <a:solidFill>
                <a:srgbClr val="000000"/>
              </a:solidFill>
              <a:round/>
              <a:headEnd/>
              <a:tailEnd/>
            </a:ln>
          </p:spPr>
          <p:txBody>
            <a:bodyPr/>
            <a:lstStyle/>
            <a:p>
              <a:endParaRPr lang="zh-CN" altLang="en-US"/>
            </a:p>
          </p:txBody>
        </p:sp>
        <p:sp>
          <p:nvSpPr>
            <p:cNvPr id="193542" name="Line 6"/>
            <p:cNvSpPr>
              <a:spLocks noChangeShapeType="1"/>
            </p:cNvSpPr>
            <p:nvPr/>
          </p:nvSpPr>
          <p:spPr bwMode="auto">
            <a:xfrm flipV="1">
              <a:off x="2261" y="2027"/>
              <a:ext cx="1230" cy="766"/>
            </a:xfrm>
            <a:prstGeom prst="line">
              <a:avLst/>
            </a:prstGeom>
            <a:noFill/>
            <a:ln w="9525">
              <a:solidFill>
                <a:srgbClr val="000000"/>
              </a:solidFill>
              <a:round/>
              <a:headEnd/>
              <a:tailEnd/>
            </a:ln>
          </p:spPr>
          <p:txBody>
            <a:bodyPr/>
            <a:lstStyle/>
            <a:p>
              <a:endParaRPr lang="zh-CN" altLang="en-US"/>
            </a:p>
          </p:txBody>
        </p:sp>
        <p:sp>
          <p:nvSpPr>
            <p:cNvPr id="193543" name="Line 7"/>
            <p:cNvSpPr>
              <a:spLocks noChangeShapeType="1"/>
            </p:cNvSpPr>
            <p:nvPr/>
          </p:nvSpPr>
          <p:spPr bwMode="auto">
            <a:xfrm>
              <a:off x="2261" y="2793"/>
              <a:ext cx="378" cy="209"/>
            </a:xfrm>
            <a:prstGeom prst="line">
              <a:avLst/>
            </a:prstGeom>
            <a:noFill/>
            <a:ln w="9525">
              <a:solidFill>
                <a:srgbClr val="000000"/>
              </a:solidFill>
              <a:round/>
              <a:headEnd/>
              <a:tailEnd/>
            </a:ln>
          </p:spPr>
          <p:txBody>
            <a:bodyPr/>
            <a:lstStyle/>
            <a:p>
              <a:endParaRPr lang="zh-CN" altLang="en-US"/>
            </a:p>
          </p:txBody>
        </p:sp>
        <p:sp>
          <p:nvSpPr>
            <p:cNvPr id="193544" name="Line 8"/>
            <p:cNvSpPr>
              <a:spLocks noChangeShapeType="1"/>
            </p:cNvSpPr>
            <p:nvPr/>
          </p:nvSpPr>
          <p:spPr bwMode="auto">
            <a:xfrm flipV="1">
              <a:off x="2639" y="2236"/>
              <a:ext cx="1231" cy="766"/>
            </a:xfrm>
            <a:prstGeom prst="line">
              <a:avLst/>
            </a:prstGeom>
            <a:noFill/>
            <a:ln w="9525">
              <a:solidFill>
                <a:srgbClr val="000000"/>
              </a:solidFill>
              <a:round/>
              <a:headEnd/>
              <a:tailEnd/>
            </a:ln>
          </p:spPr>
          <p:txBody>
            <a:bodyPr/>
            <a:lstStyle/>
            <a:p>
              <a:endParaRPr lang="zh-CN" altLang="en-US"/>
            </a:p>
          </p:txBody>
        </p:sp>
        <p:sp>
          <p:nvSpPr>
            <p:cNvPr id="193545" name="Line 9"/>
            <p:cNvSpPr>
              <a:spLocks noChangeShapeType="1"/>
            </p:cNvSpPr>
            <p:nvPr/>
          </p:nvSpPr>
          <p:spPr bwMode="auto">
            <a:xfrm>
              <a:off x="3491" y="2027"/>
              <a:ext cx="379" cy="209"/>
            </a:xfrm>
            <a:prstGeom prst="line">
              <a:avLst/>
            </a:prstGeom>
            <a:noFill/>
            <a:ln w="9525">
              <a:solidFill>
                <a:srgbClr val="000000"/>
              </a:solidFill>
              <a:round/>
              <a:headEnd/>
              <a:tailEnd/>
            </a:ln>
          </p:spPr>
          <p:txBody>
            <a:bodyPr/>
            <a:lstStyle/>
            <a:p>
              <a:endParaRPr lang="zh-CN" altLang="en-US"/>
            </a:p>
          </p:txBody>
        </p:sp>
        <p:sp>
          <p:nvSpPr>
            <p:cNvPr id="193546" name="Line 10"/>
            <p:cNvSpPr>
              <a:spLocks noChangeShapeType="1"/>
            </p:cNvSpPr>
            <p:nvPr/>
          </p:nvSpPr>
          <p:spPr bwMode="auto">
            <a:xfrm>
              <a:off x="2261" y="2793"/>
              <a:ext cx="0" cy="418"/>
            </a:xfrm>
            <a:prstGeom prst="line">
              <a:avLst/>
            </a:prstGeom>
            <a:noFill/>
            <a:ln w="9525">
              <a:solidFill>
                <a:srgbClr val="000000"/>
              </a:solidFill>
              <a:round/>
              <a:headEnd/>
              <a:tailEnd/>
            </a:ln>
          </p:spPr>
          <p:txBody>
            <a:bodyPr/>
            <a:lstStyle/>
            <a:p>
              <a:endParaRPr lang="zh-CN" altLang="en-US"/>
            </a:p>
          </p:txBody>
        </p:sp>
        <p:sp>
          <p:nvSpPr>
            <p:cNvPr id="193547" name="Line 11"/>
            <p:cNvSpPr>
              <a:spLocks noChangeShapeType="1"/>
            </p:cNvSpPr>
            <p:nvPr/>
          </p:nvSpPr>
          <p:spPr bwMode="auto">
            <a:xfrm>
              <a:off x="2639" y="3002"/>
              <a:ext cx="0" cy="418"/>
            </a:xfrm>
            <a:prstGeom prst="line">
              <a:avLst/>
            </a:prstGeom>
            <a:noFill/>
            <a:ln w="9525">
              <a:solidFill>
                <a:srgbClr val="000000"/>
              </a:solidFill>
              <a:round/>
              <a:headEnd/>
              <a:tailEnd/>
            </a:ln>
          </p:spPr>
          <p:txBody>
            <a:bodyPr/>
            <a:lstStyle/>
            <a:p>
              <a:endParaRPr lang="zh-CN" altLang="en-US"/>
            </a:p>
          </p:txBody>
        </p:sp>
        <p:sp>
          <p:nvSpPr>
            <p:cNvPr id="193548" name="Line 12"/>
            <p:cNvSpPr>
              <a:spLocks noChangeShapeType="1"/>
            </p:cNvSpPr>
            <p:nvPr/>
          </p:nvSpPr>
          <p:spPr bwMode="auto">
            <a:xfrm>
              <a:off x="2261" y="3211"/>
              <a:ext cx="378" cy="209"/>
            </a:xfrm>
            <a:prstGeom prst="line">
              <a:avLst/>
            </a:prstGeom>
            <a:noFill/>
            <a:ln w="9525">
              <a:solidFill>
                <a:srgbClr val="000000"/>
              </a:solidFill>
              <a:round/>
              <a:headEnd/>
              <a:tailEnd/>
            </a:ln>
          </p:spPr>
          <p:txBody>
            <a:bodyPr/>
            <a:lstStyle/>
            <a:p>
              <a:endParaRPr lang="zh-CN" altLang="en-US"/>
            </a:p>
          </p:txBody>
        </p:sp>
        <p:sp>
          <p:nvSpPr>
            <p:cNvPr id="193549" name="Line 13"/>
            <p:cNvSpPr>
              <a:spLocks noChangeShapeType="1"/>
            </p:cNvSpPr>
            <p:nvPr/>
          </p:nvSpPr>
          <p:spPr bwMode="auto">
            <a:xfrm flipV="1">
              <a:off x="3680" y="2933"/>
              <a:ext cx="190" cy="139"/>
            </a:xfrm>
            <a:prstGeom prst="line">
              <a:avLst/>
            </a:prstGeom>
            <a:noFill/>
            <a:ln w="9525">
              <a:solidFill>
                <a:srgbClr val="000000"/>
              </a:solidFill>
              <a:round/>
              <a:headEnd/>
              <a:tailEnd/>
            </a:ln>
          </p:spPr>
          <p:txBody>
            <a:bodyPr/>
            <a:lstStyle/>
            <a:p>
              <a:endParaRPr lang="zh-CN" altLang="en-US"/>
            </a:p>
          </p:txBody>
        </p:sp>
        <p:sp>
          <p:nvSpPr>
            <p:cNvPr id="193550" name="Line 14"/>
            <p:cNvSpPr>
              <a:spLocks noChangeShapeType="1"/>
            </p:cNvSpPr>
            <p:nvPr/>
          </p:nvSpPr>
          <p:spPr bwMode="auto">
            <a:xfrm flipV="1">
              <a:off x="3680" y="3281"/>
              <a:ext cx="190" cy="139"/>
            </a:xfrm>
            <a:prstGeom prst="line">
              <a:avLst/>
            </a:prstGeom>
            <a:noFill/>
            <a:ln w="9525">
              <a:solidFill>
                <a:srgbClr val="000000"/>
              </a:solidFill>
              <a:round/>
              <a:headEnd/>
              <a:tailEnd/>
            </a:ln>
          </p:spPr>
          <p:txBody>
            <a:bodyPr/>
            <a:lstStyle/>
            <a:p>
              <a:endParaRPr lang="zh-CN" altLang="en-US"/>
            </a:p>
          </p:txBody>
        </p:sp>
        <p:grpSp>
          <p:nvGrpSpPr>
            <p:cNvPr id="3" name="Group 15"/>
            <p:cNvGrpSpPr>
              <a:grpSpLocks/>
            </p:cNvGrpSpPr>
            <p:nvPr/>
          </p:nvGrpSpPr>
          <p:grpSpPr bwMode="auto">
            <a:xfrm>
              <a:off x="3207" y="2654"/>
              <a:ext cx="770" cy="766"/>
              <a:chOff x="8820" y="6276"/>
              <a:chExt cx="1465" cy="1716"/>
            </a:xfrm>
          </p:grpSpPr>
          <p:sp>
            <p:nvSpPr>
              <p:cNvPr id="193552" name="Line 16"/>
              <p:cNvSpPr>
                <a:spLocks noChangeShapeType="1"/>
              </p:cNvSpPr>
              <p:nvPr/>
            </p:nvSpPr>
            <p:spPr bwMode="auto">
              <a:xfrm>
                <a:off x="8820" y="6588"/>
                <a:ext cx="0" cy="780"/>
              </a:xfrm>
              <a:prstGeom prst="line">
                <a:avLst/>
              </a:prstGeom>
              <a:noFill/>
              <a:ln w="9525">
                <a:solidFill>
                  <a:srgbClr val="000000"/>
                </a:solidFill>
                <a:round/>
                <a:headEnd/>
                <a:tailEnd/>
              </a:ln>
            </p:spPr>
            <p:txBody>
              <a:bodyPr/>
              <a:lstStyle/>
              <a:p>
                <a:endParaRPr lang="zh-CN" altLang="en-US"/>
              </a:p>
            </p:txBody>
          </p:sp>
          <p:sp>
            <p:nvSpPr>
              <p:cNvPr id="193553" name="Line 17"/>
              <p:cNvSpPr>
                <a:spLocks noChangeShapeType="1"/>
              </p:cNvSpPr>
              <p:nvPr/>
            </p:nvSpPr>
            <p:spPr bwMode="auto">
              <a:xfrm flipV="1">
                <a:off x="8820" y="6276"/>
                <a:ext cx="360" cy="312"/>
              </a:xfrm>
              <a:prstGeom prst="line">
                <a:avLst/>
              </a:prstGeom>
              <a:noFill/>
              <a:ln w="9525">
                <a:solidFill>
                  <a:srgbClr val="000000"/>
                </a:solidFill>
                <a:round/>
                <a:headEnd/>
                <a:tailEnd/>
              </a:ln>
            </p:spPr>
            <p:txBody>
              <a:bodyPr/>
              <a:lstStyle/>
              <a:p>
                <a:endParaRPr lang="zh-CN" altLang="en-US"/>
              </a:p>
            </p:txBody>
          </p:sp>
          <p:sp>
            <p:nvSpPr>
              <p:cNvPr id="193554" name="Line 18"/>
              <p:cNvSpPr>
                <a:spLocks noChangeShapeType="1"/>
              </p:cNvSpPr>
              <p:nvPr/>
            </p:nvSpPr>
            <p:spPr bwMode="auto">
              <a:xfrm>
                <a:off x="8820" y="6588"/>
                <a:ext cx="900" cy="624"/>
              </a:xfrm>
              <a:prstGeom prst="line">
                <a:avLst/>
              </a:prstGeom>
              <a:noFill/>
              <a:ln w="9525">
                <a:solidFill>
                  <a:srgbClr val="000000"/>
                </a:solidFill>
                <a:round/>
                <a:headEnd/>
                <a:tailEnd/>
              </a:ln>
            </p:spPr>
            <p:txBody>
              <a:bodyPr/>
              <a:lstStyle/>
              <a:p>
                <a:endParaRPr lang="zh-CN" altLang="en-US"/>
              </a:p>
            </p:txBody>
          </p:sp>
          <p:sp>
            <p:nvSpPr>
              <p:cNvPr id="193555" name="Line 19"/>
              <p:cNvSpPr>
                <a:spLocks noChangeShapeType="1"/>
              </p:cNvSpPr>
              <p:nvPr/>
            </p:nvSpPr>
            <p:spPr bwMode="auto">
              <a:xfrm>
                <a:off x="9180" y="6276"/>
                <a:ext cx="900" cy="624"/>
              </a:xfrm>
              <a:prstGeom prst="line">
                <a:avLst/>
              </a:prstGeom>
              <a:noFill/>
              <a:ln w="9525">
                <a:solidFill>
                  <a:srgbClr val="000000"/>
                </a:solidFill>
                <a:round/>
                <a:headEnd/>
                <a:tailEnd/>
              </a:ln>
            </p:spPr>
            <p:txBody>
              <a:bodyPr/>
              <a:lstStyle/>
              <a:p>
                <a:endParaRPr lang="zh-CN" altLang="en-US"/>
              </a:p>
            </p:txBody>
          </p:sp>
          <p:sp>
            <p:nvSpPr>
              <p:cNvPr id="193556" name="Line 20"/>
              <p:cNvSpPr>
                <a:spLocks noChangeShapeType="1"/>
              </p:cNvSpPr>
              <p:nvPr/>
            </p:nvSpPr>
            <p:spPr bwMode="auto">
              <a:xfrm>
                <a:off x="8820" y="7368"/>
                <a:ext cx="900" cy="624"/>
              </a:xfrm>
              <a:prstGeom prst="line">
                <a:avLst/>
              </a:prstGeom>
              <a:noFill/>
              <a:ln w="9525">
                <a:solidFill>
                  <a:srgbClr val="000000"/>
                </a:solidFill>
                <a:round/>
                <a:headEnd/>
                <a:tailEnd/>
              </a:ln>
            </p:spPr>
            <p:txBody>
              <a:bodyPr/>
              <a:lstStyle/>
              <a:p>
                <a:endParaRPr lang="zh-CN" altLang="en-US"/>
              </a:p>
            </p:txBody>
          </p:sp>
          <p:sp>
            <p:nvSpPr>
              <p:cNvPr id="193557" name="Freeform 21"/>
              <p:cNvSpPr>
                <a:spLocks/>
              </p:cNvSpPr>
              <p:nvPr/>
            </p:nvSpPr>
            <p:spPr bwMode="auto">
              <a:xfrm>
                <a:off x="9515" y="7212"/>
                <a:ext cx="385" cy="780"/>
              </a:xfrm>
              <a:custGeom>
                <a:avLst/>
                <a:gdLst/>
                <a:ahLst/>
                <a:cxnLst>
                  <a:cxn ang="0">
                    <a:pos x="205" y="0"/>
                  </a:cxn>
                  <a:cxn ang="0">
                    <a:pos x="25" y="156"/>
                  </a:cxn>
                  <a:cxn ang="0">
                    <a:pos x="355" y="498"/>
                  </a:cxn>
                  <a:cxn ang="0">
                    <a:pos x="205" y="780"/>
                  </a:cxn>
                </a:cxnLst>
                <a:rect l="0" t="0" r="r" b="b"/>
                <a:pathLst>
                  <a:path w="385" h="780">
                    <a:moveTo>
                      <a:pt x="205" y="0"/>
                    </a:moveTo>
                    <a:cubicBezTo>
                      <a:pt x="100" y="26"/>
                      <a:pt x="0" y="73"/>
                      <a:pt x="25" y="156"/>
                    </a:cubicBezTo>
                    <a:cubicBezTo>
                      <a:pt x="50" y="239"/>
                      <a:pt x="325" y="394"/>
                      <a:pt x="355" y="498"/>
                    </a:cubicBezTo>
                    <a:cubicBezTo>
                      <a:pt x="385" y="602"/>
                      <a:pt x="236" y="721"/>
                      <a:pt x="205" y="780"/>
                    </a:cubicBezTo>
                  </a:path>
                </a:pathLst>
              </a:custGeom>
              <a:noFill/>
              <a:ln w="9525">
                <a:solidFill>
                  <a:srgbClr val="000000"/>
                </a:solidFill>
                <a:round/>
                <a:headEnd/>
                <a:tailEnd/>
              </a:ln>
            </p:spPr>
            <p:txBody>
              <a:bodyPr/>
              <a:lstStyle/>
              <a:p>
                <a:endParaRPr lang="zh-CN" altLang="en-US"/>
              </a:p>
            </p:txBody>
          </p:sp>
          <p:sp>
            <p:nvSpPr>
              <p:cNvPr id="193558" name="Freeform 22"/>
              <p:cNvSpPr>
                <a:spLocks/>
              </p:cNvSpPr>
              <p:nvPr/>
            </p:nvSpPr>
            <p:spPr bwMode="auto">
              <a:xfrm>
                <a:off x="9900" y="6900"/>
                <a:ext cx="385" cy="780"/>
              </a:xfrm>
              <a:custGeom>
                <a:avLst/>
                <a:gdLst/>
                <a:ahLst/>
                <a:cxnLst>
                  <a:cxn ang="0">
                    <a:pos x="205" y="0"/>
                  </a:cxn>
                  <a:cxn ang="0">
                    <a:pos x="25" y="156"/>
                  </a:cxn>
                  <a:cxn ang="0">
                    <a:pos x="355" y="498"/>
                  </a:cxn>
                  <a:cxn ang="0">
                    <a:pos x="205" y="780"/>
                  </a:cxn>
                </a:cxnLst>
                <a:rect l="0" t="0" r="r" b="b"/>
                <a:pathLst>
                  <a:path w="385" h="780">
                    <a:moveTo>
                      <a:pt x="205" y="0"/>
                    </a:moveTo>
                    <a:cubicBezTo>
                      <a:pt x="100" y="26"/>
                      <a:pt x="0" y="73"/>
                      <a:pt x="25" y="156"/>
                    </a:cubicBezTo>
                    <a:cubicBezTo>
                      <a:pt x="50" y="239"/>
                      <a:pt x="325" y="394"/>
                      <a:pt x="355" y="498"/>
                    </a:cubicBezTo>
                    <a:cubicBezTo>
                      <a:pt x="385" y="602"/>
                      <a:pt x="236" y="721"/>
                      <a:pt x="205" y="780"/>
                    </a:cubicBezTo>
                  </a:path>
                </a:pathLst>
              </a:custGeom>
              <a:noFill/>
              <a:ln w="9525">
                <a:solidFill>
                  <a:srgbClr val="000000"/>
                </a:solidFill>
                <a:round/>
                <a:headEnd/>
                <a:tailEnd/>
              </a:ln>
            </p:spPr>
            <p:txBody>
              <a:bodyPr/>
              <a:lstStyle/>
              <a:p>
                <a:endParaRPr lang="zh-CN" altLang="en-US"/>
              </a:p>
            </p:txBody>
          </p:sp>
        </p:grpSp>
        <p:sp>
          <p:nvSpPr>
            <p:cNvPr id="193559" name="Line 23"/>
            <p:cNvSpPr>
              <a:spLocks noChangeShapeType="1"/>
            </p:cNvSpPr>
            <p:nvPr/>
          </p:nvSpPr>
          <p:spPr bwMode="auto">
            <a:xfrm flipH="1" flipV="1">
              <a:off x="2166" y="2097"/>
              <a:ext cx="568" cy="348"/>
            </a:xfrm>
            <a:prstGeom prst="line">
              <a:avLst/>
            </a:prstGeom>
            <a:noFill/>
            <a:ln w="9525">
              <a:solidFill>
                <a:srgbClr val="000000"/>
              </a:solidFill>
              <a:round/>
              <a:headEnd/>
              <a:tailEnd/>
            </a:ln>
          </p:spPr>
          <p:txBody>
            <a:bodyPr/>
            <a:lstStyle/>
            <a:p>
              <a:endParaRPr lang="zh-CN" altLang="en-US"/>
            </a:p>
          </p:txBody>
        </p:sp>
        <p:sp>
          <p:nvSpPr>
            <p:cNvPr id="193560" name="Line 24"/>
            <p:cNvSpPr>
              <a:spLocks noChangeShapeType="1"/>
            </p:cNvSpPr>
            <p:nvPr/>
          </p:nvSpPr>
          <p:spPr bwMode="auto">
            <a:xfrm flipH="1" flipV="1">
              <a:off x="2355" y="1958"/>
              <a:ext cx="568" cy="348"/>
            </a:xfrm>
            <a:prstGeom prst="line">
              <a:avLst/>
            </a:prstGeom>
            <a:noFill/>
            <a:ln w="9525">
              <a:solidFill>
                <a:srgbClr val="000000"/>
              </a:solidFill>
              <a:round/>
              <a:headEnd/>
              <a:tailEnd/>
            </a:ln>
          </p:spPr>
          <p:txBody>
            <a:bodyPr/>
            <a:lstStyle/>
            <a:p>
              <a:endParaRPr lang="zh-CN" altLang="en-US"/>
            </a:p>
          </p:txBody>
        </p:sp>
        <p:sp>
          <p:nvSpPr>
            <p:cNvPr id="193561" name="Line 25"/>
            <p:cNvSpPr>
              <a:spLocks noChangeShapeType="1"/>
            </p:cNvSpPr>
            <p:nvPr/>
          </p:nvSpPr>
          <p:spPr bwMode="auto">
            <a:xfrm flipH="1">
              <a:off x="2734" y="2306"/>
              <a:ext cx="189" cy="139"/>
            </a:xfrm>
            <a:prstGeom prst="line">
              <a:avLst/>
            </a:prstGeom>
            <a:noFill/>
            <a:ln w="9525">
              <a:solidFill>
                <a:srgbClr val="000000"/>
              </a:solidFill>
              <a:round/>
              <a:headEnd/>
              <a:tailEnd/>
            </a:ln>
          </p:spPr>
          <p:txBody>
            <a:bodyPr/>
            <a:lstStyle/>
            <a:p>
              <a:endParaRPr lang="zh-CN" altLang="en-US"/>
            </a:p>
          </p:txBody>
        </p:sp>
        <p:sp>
          <p:nvSpPr>
            <p:cNvPr id="193562" name="Line 26"/>
            <p:cNvSpPr>
              <a:spLocks noChangeShapeType="1"/>
            </p:cNvSpPr>
            <p:nvPr/>
          </p:nvSpPr>
          <p:spPr bwMode="auto">
            <a:xfrm flipH="1">
              <a:off x="2166" y="1958"/>
              <a:ext cx="189" cy="139"/>
            </a:xfrm>
            <a:prstGeom prst="line">
              <a:avLst/>
            </a:prstGeom>
            <a:noFill/>
            <a:ln w="9525">
              <a:solidFill>
                <a:srgbClr val="000000"/>
              </a:solidFill>
              <a:round/>
              <a:headEnd/>
              <a:tailEnd/>
            </a:ln>
          </p:spPr>
          <p:txBody>
            <a:bodyPr/>
            <a:lstStyle/>
            <a:p>
              <a:endParaRPr lang="zh-CN" altLang="en-US"/>
            </a:p>
          </p:txBody>
        </p:sp>
        <p:sp>
          <p:nvSpPr>
            <p:cNvPr id="193563" name="Freeform 27"/>
            <p:cNvSpPr>
              <a:spLocks/>
            </p:cNvSpPr>
            <p:nvPr/>
          </p:nvSpPr>
          <p:spPr bwMode="auto">
            <a:xfrm>
              <a:off x="2166" y="2445"/>
              <a:ext cx="347" cy="193"/>
            </a:xfrm>
            <a:custGeom>
              <a:avLst/>
              <a:gdLst/>
              <a:ahLst/>
              <a:cxnLst>
                <a:cxn ang="0">
                  <a:pos x="660" y="432"/>
                </a:cxn>
                <a:cxn ang="0">
                  <a:pos x="0" y="0"/>
                </a:cxn>
              </a:cxnLst>
              <a:rect l="0" t="0" r="r" b="b"/>
              <a:pathLst>
                <a:path w="660" h="432">
                  <a:moveTo>
                    <a:pt x="660" y="432"/>
                  </a:moveTo>
                  <a:lnTo>
                    <a:pt x="0" y="0"/>
                  </a:lnTo>
                </a:path>
              </a:pathLst>
            </a:custGeom>
            <a:noFill/>
            <a:ln w="9525">
              <a:solidFill>
                <a:srgbClr val="000000"/>
              </a:solidFill>
              <a:round/>
              <a:headEnd type="none" w="med" len="med"/>
              <a:tailEnd type="none" w="med" len="med"/>
            </a:ln>
          </p:spPr>
          <p:txBody>
            <a:bodyPr/>
            <a:lstStyle/>
            <a:p>
              <a:endParaRPr lang="zh-CN" altLang="en-US"/>
            </a:p>
          </p:txBody>
        </p:sp>
        <p:sp>
          <p:nvSpPr>
            <p:cNvPr id="193564" name="Freeform 28"/>
            <p:cNvSpPr>
              <a:spLocks/>
            </p:cNvSpPr>
            <p:nvPr/>
          </p:nvSpPr>
          <p:spPr bwMode="auto">
            <a:xfrm>
              <a:off x="2111" y="2097"/>
              <a:ext cx="156" cy="348"/>
            </a:xfrm>
            <a:custGeom>
              <a:avLst/>
              <a:gdLst/>
              <a:ahLst/>
              <a:cxnLst>
                <a:cxn ang="0">
                  <a:pos x="105" y="0"/>
                </a:cxn>
                <a:cxn ang="0">
                  <a:pos x="285" y="312"/>
                </a:cxn>
                <a:cxn ang="0">
                  <a:pos x="30" y="462"/>
                </a:cxn>
                <a:cxn ang="0">
                  <a:pos x="105" y="780"/>
                </a:cxn>
              </a:cxnLst>
              <a:rect l="0" t="0" r="r" b="b"/>
              <a:pathLst>
                <a:path w="297" h="780">
                  <a:moveTo>
                    <a:pt x="105" y="0"/>
                  </a:moveTo>
                  <a:cubicBezTo>
                    <a:pt x="210" y="117"/>
                    <a:pt x="297" y="235"/>
                    <a:pt x="285" y="312"/>
                  </a:cubicBezTo>
                  <a:cubicBezTo>
                    <a:pt x="273" y="389"/>
                    <a:pt x="60" y="384"/>
                    <a:pt x="30" y="462"/>
                  </a:cubicBezTo>
                  <a:cubicBezTo>
                    <a:pt x="0" y="540"/>
                    <a:pt x="90" y="714"/>
                    <a:pt x="105" y="780"/>
                  </a:cubicBezTo>
                </a:path>
              </a:pathLst>
            </a:custGeom>
            <a:noFill/>
            <a:ln w="9525">
              <a:solidFill>
                <a:srgbClr val="000000"/>
              </a:solidFill>
              <a:round/>
              <a:headEnd/>
              <a:tailEnd/>
            </a:ln>
          </p:spPr>
          <p:txBody>
            <a:bodyPr/>
            <a:lstStyle/>
            <a:p>
              <a:endParaRPr lang="zh-CN" altLang="en-US"/>
            </a:p>
          </p:txBody>
        </p:sp>
        <p:sp>
          <p:nvSpPr>
            <p:cNvPr id="193565" name="Line 29"/>
            <p:cNvSpPr>
              <a:spLocks noChangeShapeType="1"/>
            </p:cNvSpPr>
            <p:nvPr/>
          </p:nvSpPr>
          <p:spPr bwMode="auto">
            <a:xfrm>
              <a:off x="2734" y="2445"/>
              <a:ext cx="0" cy="70"/>
            </a:xfrm>
            <a:prstGeom prst="line">
              <a:avLst/>
            </a:prstGeom>
            <a:noFill/>
            <a:ln w="9525">
              <a:solidFill>
                <a:srgbClr val="000000"/>
              </a:solidFill>
              <a:round/>
              <a:headEnd/>
              <a:tailEnd/>
            </a:ln>
          </p:spPr>
          <p:txBody>
            <a:bodyPr/>
            <a:lstStyle/>
            <a:p>
              <a:endParaRPr lang="zh-CN" altLang="en-US"/>
            </a:p>
          </p:txBody>
        </p:sp>
        <p:sp>
          <p:nvSpPr>
            <p:cNvPr id="193566" name="Line 30"/>
            <p:cNvSpPr>
              <a:spLocks noChangeShapeType="1"/>
            </p:cNvSpPr>
            <p:nvPr/>
          </p:nvSpPr>
          <p:spPr bwMode="auto">
            <a:xfrm>
              <a:off x="2923" y="2306"/>
              <a:ext cx="0" cy="70"/>
            </a:xfrm>
            <a:prstGeom prst="line">
              <a:avLst/>
            </a:prstGeom>
            <a:noFill/>
            <a:ln w="9525">
              <a:solidFill>
                <a:srgbClr val="000000"/>
              </a:solidFill>
              <a:round/>
              <a:headEnd/>
              <a:tailEnd/>
            </a:ln>
          </p:spPr>
          <p:txBody>
            <a:bodyPr/>
            <a:lstStyle/>
            <a:p>
              <a:endParaRPr lang="zh-CN" altLang="en-US"/>
            </a:p>
          </p:txBody>
        </p:sp>
        <p:sp>
          <p:nvSpPr>
            <p:cNvPr id="193567" name="Line 31"/>
            <p:cNvSpPr>
              <a:spLocks noChangeShapeType="1"/>
            </p:cNvSpPr>
            <p:nvPr/>
          </p:nvSpPr>
          <p:spPr bwMode="auto">
            <a:xfrm>
              <a:off x="3870" y="2236"/>
              <a:ext cx="0" cy="418"/>
            </a:xfrm>
            <a:prstGeom prst="line">
              <a:avLst/>
            </a:prstGeom>
            <a:noFill/>
            <a:ln w="9525">
              <a:solidFill>
                <a:srgbClr val="000000"/>
              </a:solidFill>
              <a:round/>
              <a:headEnd/>
              <a:tailEnd/>
            </a:ln>
          </p:spPr>
          <p:txBody>
            <a:bodyPr/>
            <a:lstStyle/>
            <a:p>
              <a:endParaRPr lang="zh-CN" altLang="en-US"/>
            </a:p>
          </p:txBody>
        </p:sp>
        <p:sp>
          <p:nvSpPr>
            <p:cNvPr id="193568" name="Freeform 32"/>
            <p:cNvSpPr>
              <a:spLocks/>
            </p:cNvSpPr>
            <p:nvPr/>
          </p:nvSpPr>
          <p:spPr bwMode="auto">
            <a:xfrm>
              <a:off x="3633" y="2654"/>
              <a:ext cx="237" cy="145"/>
            </a:xfrm>
            <a:custGeom>
              <a:avLst/>
              <a:gdLst/>
              <a:ahLst/>
              <a:cxnLst>
                <a:cxn ang="0">
                  <a:pos x="450" y="0"/>
                </a:cxn>
                <a:cxn ang="0">
                  <a:pos x="0" y="324"/>
                </a:cxn>
              </a:cxnLst>
              <a:rect l="0" t="0" r="r" b="b"/>
              <a:pathLst>
                <a:path w="450" h="324">
                  <a:moveTo>
                    <a:pt x="450" y="0"/>
                  </a:moveTo>
                  <a:lnTo>
                    <a:pt x="0" y="324"/>
                  </a:lnTo>
                </a:path>
              </a:pathLst>
            </a:custGeom>
            <a:noFill/>
            <a:ln w="9525">
              <a:solidFill>
                <a:srgbClr val="000000"/>
              </a:solidFill>
              <a:round/>
              <a:headEnd type="none" w="med" len="med"/>
              <a:tailEnd type="none" w="med" len="med"/>
            </a:ln>
          </p:spPr>
          <p:txBody>
            <a:bodyPr/>
            <a:lstStyle/>
            <a:p>
              <a:endParaRPr lang="zh-CN" altLang="en-US"/>
            </a:p>
          </p:txBody>
        </p:sp>
        <p:sp>
          <p:nvSpPr>
            <p:cNvPr id="193569" name="Line 33"/>
            <p:cNvSpPr>
              <a:spLocks noChangeShapeType="1"/>
            </p:cNvSpPr>
            <p:nvPr/>
          </p:nvSpPr>
          <p:spPr bwMode="auto">
            <a:xfrm>
              <a:off x="2355" y="2933"/>
              <a:ext cx="0" cy="278"/>
            </a:xfrm>
            <a:prstGeom prst="line">
              <a:avLst/>
            </a:prstGeom>
            <a:noFill/>
            <a:ln w="9525">
              <a:solidFill>
                <a:srgbClr val="000000"/>
              </a:solidFill>
              <a:round/>
              <a:headEnd/>
              <a:tailEnd/>
            </a:ln>
            <a:effectLst/>
          </p:spPr>
          <p:txBody>
            <a:bodyPr/>
            <a:lstStyle/>
            <a:p>
              <a:endParaRPr lang="zh-CN" altLang="en-US"/>
            </a:p>
          </p:txBody>
        </p:sp>
        <p:sp>
          <p:nvSpPr>
            <p:cNvPr id="193570" name="Freeform 34"/>
            <p:cNvSpPr>
              <a:spLocks/>
            </p:cNvSpPr>
            <p:nvPr/>
          </p:nvSpPr>
          <p:spPr bwMode="auto">
            <a:xfrm>
              <a:off x="2355" y="2933"/>
              <a:ext cx="197" cy="107"/>
            </a:xfrm>
            <a:custGeom>
              <a:avLst/>
              <a:gdLst/>
              <a:ahLst/>
              <a:cxnLst>
                <a:cxn ang="0">
                  <a:pos x="0" y="0"/>
                </a:cxn>
                <a:cxn ang="0">
                  <a:pos x="375" y="240"/>
                </a:cxn>
              </a:cxnLst>
              <a:rect l="0" t="0" r="r" b="b"/>
              <a:pathLst>
                <a:path w="375" h="240">
                  <a:moveTo>
                    <a:pt x="0" y="0"/>
                  </a:moveTo>
                  <a:lnTo>
                    <a:pt x="375" y="240"/>
                  </a:lnTo>
                </a:path>
              </a:pathLst>
            </a:custGeom>
            <a:noFill/>
            <a:ln w="9525" cap="flat" cmpd="sng">
              <a:solidFill>
                <a:srgbClr val="000000"/>
              </a:solidFill>
              <a:prstDash val="solid"/>
              <a:round/>
              <a:headEnd type="none" w="med" len="med"/>
              <a:tailEnd type="none" w="med" len="med"/>
            </a:ln>
            <a:effectLst/>
          </p:spPr>
          <p:txBody>
            <a:bodyPr/>
            <a:lstStyle/>
            <a:p>
              <a:endParaRPr lang="zh-CN" altLang="en-US"/>
            </a:p>
          </p:txBody>
        </p:sp>
        <p:sp>
          <p:nvSpPr>
            <p:cNvPr id="193571" name="Freeform 35"/>
            <p:cNvSpPr>
              <a:spLocks/>
            </p:cNvSpPr>
            <p:nvPr/>
          </p:nvSpPr>
          <p:spPr bwMode="auto">
            <a:xfrm>
              <a:off x="2545" y="3046"/>
              <a:ext cx="7" cy="275"/>
            </a:xfrm>
            <a:custGeom>
              <a:avLst/>
              <a:gdLst/>
              <a:ahLst/>
              <a:cxnLst>
                <a:cxn ang="0">
                  <a:pos x="15" y="0"/>
                </a:cxn>
                <a:cxn ang="0">
                  <a:pos x="0" y="615"/>
                </a:cxn>
              </a:cxnLst>
              <a:rect l="0" t="0" r="r" b="b"/>
              <a:pathLst>
                <a:path w="15" h="615">
                  <a:moveTo>
                    <a:pt x="15" y="0"/>
                  </a:moveTo>
                  <a:lnTo>
                    <a:pt x="0" y="615"/>
                  </a:lnTo>
                </a:path>
              </a:pathLst>
            </a:custGeom>
            <a:noFill/>
            <a:ln w="9525" cap="flat" cmpd="sng">
              <a:solidFill>
                <a:srgbClr val="000000"/>
              </a:solidFill>
              <a:prstDash val="solid"/>
              <a:round/>
              <a:headEnd type="none" w="med" len="med"/>
              <a:tailEnd type="none" w="med" len="med"/>
            </a:ln>
            <a:effectLst/>
          </p:spPr>
          <p:txBody>
            <a:bodyPr/>
            <a:lstStyle/>
            <a:p>
              <a:endParaRPr lang="zh-CN" altLang="en-US"/>
            </a:p>
          </p:txBody>
        </p:sp>
        <p:sp>
          <p:nvSpPr>
            <p:cNvPr id="193572" name="Freeform 36"/>
            <p:cNvSpPr>
              <a:spLocks/>
            </p:cNvSpPr>
            <p:nvPr/>
          </p:nvSpPr>
          <p:spPr bwMode="auto">
            <a:xfrm>
              <a:off x="2355" y="3211"/>
              <a:ext cx="197" cy="103"/>
            </a:xfrm>
            <a:custGeom>
              <a:avLst/>
              <a:gdLst/>
              <a:ahLst/>
              <a:cxnLst>
                <a:cxn ang="0">
                  <a:pos x="0" y="0"/>
                </a:cxn>
                <a:cxn ang="0">
                  <a:pos x="375" y="231"/>
                </a:cxn>
              </a:cxnLst>
              <a:rect l="0" t="0" r="r" b="b"/>
              <a:pathLst>
                <a:path w="375" h="231">
                  <a:moveTo>
                    <a:pt x="0" y="0"/>
                  </a:moveTo>
                  <a:lnTo>
                    <a:pt x="375" y="231"/>
                  </a:lnTo>
                </a:path>
              </a:pathLst>
            </a:custGeom>
            <a:noFill/>
            <a:ln w="9525" cap="flat" cmpd="sng">
              <a:solidFill>
                <a:srgbClr val="000000"/>
              </a:solidFill>
              <a:prstDash val="solid"/>
              <a:round/>
              <a:headEnd type="none" w="med" len="med"/>
              <a:tailEnd type="none" w="med" len="med"/>
            </a:ln>
            <a:effectLst/>
          </p:spPr>
          <p:txBody>
            <a:bodyPr/>
            <a:lstStyle/>
            <a:p>
              <a:endParaRPr lang="zh-CN" altLang="en-US"/>
            </a:p>
          </p:txBody>
        </p:sp>
        <p:sp>
          <p:nvSpPr>
            <p:cNvPr id="193573" name="Freeform 37"/>
            <p:cNvSpPr>
              <a:spLocks/>
            </p:cNvSpPr>
            <p:nvPr/>
          </p:nvSpPr>
          <p:spPr bwMode="auto">
            <a:xfrm>
              <a:off x="1882" y="3080"/>
              <a:ext cx="544" cy="340"/>
            </a:xfrm>
            <a:custGeom>
              <a:avLst/>
              <a:gdLst/>
              <a:ahLst/>
              <a:cxnLst>
                <a:cxn ang="0">
                  <a:pos x="0" y="762"/>
                </a:cxn>
                <a:cxn ang="0">
                  <a:pos x="1035" y="0"/>
                </a:cxn>
              </a:cxnLst>
              <a:rect l="0" t="0" r="r" b="b"/>
              <a:pathLst>
                <a:path w="1035" h="762">
                  <a:moveTo>
                    <a:pt x="0" y="762"/>
                  </a:moveTo>
                  <a:lnTo>
                    <a:pt x="1035" y="0"/>
                  </a:lnTo>
                </a:path>
              </a:pathLst>
            </a:custGeom>
            <a:noFill/>
            <a:ln w="9525" cap="flat" cmpd="sng">
              <a:solidFill>
                <a:srgbClr val="000000"/>
              </a:solidFill>
              <a:prstDash val="solid"/>
              <a:round/>
              <a:headEnd type="none" w="med" len="med"/>
              <a:tailEnd type="stealth" w="med" len="med"/>
            </a:ln>
            <a:effectLst/>
          </p:spPr>
          <p:txBody>
            <a:bodyPr/>
            <a:lstStyle/>
            <a:p>
              <a:endParaRPr lang="zh-CN" altLang="en-US"/>
            </a:p>
          </p:txBody>
        </p:sp>
        <p:sp>
          <p:nvSpPr>
            <p:cNvPr id="193574" name="Freeform 38"/>
            <p:cNvSpPr>
              <a:spLocks/>
            </p:cNvSpPr>
            <p:nvPr/>
          </p:nvSpPr>
          <p:spPr bwMode="auto">
            <a:xfrm>
              <a:off x="3807" y="2062"/>
              <a:ext cx="189" cy="134"/>
            </a:xfrm>
            <a:custGeom>
              <a:avLst/>
              <a:gdLst/>
              <a:ahLst/>
              <a:cxnLst>
                <a:cxn ang="0">
                  <a:pos x="0" y="300"/>
                </a:cxn>
                <a:cxn ang="0">
                  <a:pos x="360" y="0"/>
                </a:cxn>
              </a:cxnLst>
              <a:rect l="0" t="0" r="r" b="b"/>
              <a:pathLst>
                <a:path w="360" h="300">
                  <a:moveTo>
                    <a:pt x="0" y="300"/>
                  </a:moveTo>
                  <a:lnTo>
                    <a:pt x="360" y="0"/>
                  </a:lnTo>
                </a:path>
              </a:pathLst>
            </a:custGeom>
            <a:noFill/>
            <a:ln w="9525" cap="flat" cmpd="sng">
              <a:solidFill>
                <a:srgbClr val="000000"/>
              </a:solidFill>
              <a:prstDash val="solid"/>
              <a:round/>
              <a:headEnd type="none" w="med" len="med"/>
              <a:tailEnd type="stealth" w="med" len="med"/>
            </a:ln>
            <a:effectLst/>
          </p:spPr>
          <p:txBody>
            <a:bodyPr/>
            <a:lstStyle/>
            <a:p>
              <a:endParaRPr lang="zh-CN" altLang="en-US"/>
            </a:p>
          </p:txBody>
        </p:sp>
        <p:sp>
          <p:nvSpPr>
            <p:cNvPr id="193575" name="Line 39"/>
            <p:cNvSpPr>
              <a:spLocks noChangeShapeType="1"/>
            </p:cNvSpPr>
            <p:nvPr/>
          </p:nvSpPr>
          <p:spPr bwMode="auto">
            <a:xfrm flipV="1">
              <a:off x="3112" y="1958"/>
              <a:ext cx="0" cy="626"/>
            </a:xfrm>
            <a:prstGeom prst="line">
              <a:avLst/>
            </a:prstGeom>
            <a:noFill/>
            <a:ln w="9525">
              <a:solidFill>
                <a:srgbClr val="000000"/>
              </a:solidFill>
              <a:round/>
              <a:headEnd/>
              <a:tailEnd type="stealth" w="med" len="med"/>
            </a:ln>
            <a:effectLst/>
          </p:spPr>
          <p:txBody>
            <a:bodyPr/>
            <a:lstStyle/>
            <a:p>
              <a:endParaRPr lang="zh-CN" altLang="en-US"/>
            </a:p>
          </p:txBody>
        </p:sp>
        <p:sp>
          <p:nvSpPr>
            <p:cNvPr id="193576" name="Line 40"/>
            <p:cNvSpPr>
              <a:spLocks noChangeShapeType="1"/>
            </p:cNvSpPr>
            <p:nvPr/>
          </p:nvSpPr>
          <p:spPr bwMode="auto">
            <a:xfrm>
              <a:off x="3775" y="3142"/>
              <a:ext cx="284" cy="139"/>
            </a:xfrm>
            <a:prstGeom prst="line">
              <a:avLst/>
            </a:prstGeom>
            <a:noFill/>
            <a:ln w="9525">
              <a:solidFill>
                <a:srgbClr val="000000"/>
              </a:solidFill>
              <a:round/>
              <a:headEnd/>
              <a:tailEnd type="stealth" w="med" len="med"/>
            </a:ln>
            <a:effectLst/>
          </p:spPr>
          <p:txBody>
            <a:bodyPr/>
            <a:lstStyle/>
            <a:p>
              <a:endParaRPr lang="zh-CN" altLang="en-US"/>
            </a:p>
          </p:txBody>
        </p:sp>
        <p:sp>
          <p:nvSpPr>
            <p:cNvPr id="193577" name="Text Box 41"/>
            <p:cNvSpPr txBox="1">
              <a:spLocks noChangeArrowheads="1"/>
            </p:cNvSpPr>
            <p:nvPr/>
          </p:nvSpPr>
          <p:spPr bwMode="auto">
            <a:xfrm>
              <a:off x="3018" y="1888"/>
              <a:ext cx="189" cy="139"/>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I</a:t>
              </a:r>
            </a:p>
          </p:txBody>
        </p:sp>
        <p:sp>
          <p:nvSpPr>
            <p:cNvPr id="193578" name="Text Box 42"/>
            <p:cNvSpPr txBox="1">
              <a:spLocks noChangeArrowheads="1"/>
            </p:cNvSpPr>
            <p:nvPr/>
          </p:nvSpPr>
          <p:spPr bwMode="auto">
            <a:xfrm>
              <a:off x="3775" y="1958"/>
              <a:ext cx="189" cy="139"/>
            </a:xfrm>
            <a:prstGeom prst="rect">
              <a:avLst/>
            </a:prstGeom>
            <a:noFill/>
            <a:ln w="9525">
              <a:noFill/>
              <a:miter lim="800000"/>
              <a:headEnd/>
              <a:tailEnd/>
            </a:ln>
            <a:effectLst/>
          </p:spPr>
          <p:txBody>
            <a:bodyPr lIns="0" tIns="0" rIns="0" bIns="0"/>
            <a:lstStyle/>
            <a:p>
              <a:pPr algn="just" eaLnBrk="0" hangingPunct="0"/>
              <a:r>
                <a:rPr lang="en-US" altLang="zh-CN" sz="2000" b="1" i="1">
                  <a:latin typeface="Times New Roman" pitchFamily="18" charset="0"/>
                </a:rPr>
                <a:t>F</a:t>
              </a:r>
              <a:endParaRPr lang="en-US" altLang="zh-CN" sz="2000">
                <a:latin typeface="Times New Roman" pitchFamily="18" charset="0"/>
              </a:endParaRPr>
            </a:p>
          </p:txBody>
        </p:sp>
        <p:sp>
          <p:nvSpPr>
            <p:cNvPr id="193579" name="Text Box 43"/>
            <p:cNvSpPr txBox="1">
              <a:spLocks noChangeArrowheads="1"/>
            </p:cNvSpPr>
            <p:nvPr/>
          </p:nvSpPr>
          <p:spPr bwMode="auto">
            <a:xfrm>
              <a:off x="3870" y="3281"/>
              <a:ext cx="189" cy="139"/>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  B</a:t>
              </a:r>
              <a:endParaRPr lang="en-US" altLang="zh-CN" sz="2000">
                <a:latin typeface="Times New Roman" pitchFamily="18" charset="0"/>
              </a:endParaRPr>
            </a:p>
          </p:txBody>
        </p:sp>
        <p:sp>
          <p:nvSpPr>
            <p:cNvPr id="193580" name="Text Box 44"/>
            <p:cNvSpPr txBox="1">
              <a:spLocks noChangeArrowheads="1"/>
            </p:cNvSpPr>
            <p:nvPr/>
          </p:nvSpPr>
          <p:spPr bwMode="auto">
            <a:xfrm>
              <a:off x="839" y="3113"/>
              <a:ext cx="1156" cy="181"/>
            </a:xfrm>
            <a:prstGeom prst="rect">
              <a:avLst/>
            </a:prstGeom>
            <a:noFill/>
            <a:ln w="9525">
              <a:noFill/>
              <a:miter lim="800000"/>
              <a:headEnd/>
              <a:tailEnd/>
            </a:ln>
            <a:effectLst/>
          </p:spPr>
          <p:txBody>
            <a:bodyPr lIns="0" tIns="0" rIns="0" bIns="0"/>
            <a:lstStyle/>
            <a:p>
              <a:pPr algn="just" eaLnBrk="0" hangingPunct="0"/>
              <a:r>
                <a:rPr lang="zh-CN" altLang="en-US" sz="2000" b="1">
                  <a:latin typeface="Times New Roman" pitchFamily="18" charset="0"/>
                  <a:ea typeface="黑体" pitchFamily="2" charset="-122"/>
                </a:rPr>
                <a:t>导电液体或血液</a:t>
              </a:r>
            </a:p>
          </p:txBody>
        </p:sp>
      </p:grpSp>
      <p:sp>
        <p:nvSpPr>
          <p:cNvPr id="193581" name="Text Box 45"/>
          <p:cNvSpPr txBox="1">
            <a:spLocks noChangeArrowheads="1"/>
          </p:cNvSpPr>
          <p:nvPr/>
        </p:nvSpPr>
        <p:spPr bwMode="auto">
          <a:xfrm>
            <a:off x="4340225" y="5872163"/>
            <a:ext cx="1352550" cy="220662"/>
          </a:xfrm>
          <a:prstGeom prst="rect">
            <a:avLst/>
          </a:prstGeom>
          <a:noFill/>
          <a:ln w="9525">
            <a:noFill/>
            <a:miter lim="800000"/>
            <a:headEnd/>
            <a:tailEnd/>
          </a:ln>
          <a:effectLst/>
        </p:spPr>
        <p:txBody>
          <a:bodyPr lIns="0" tIns="0" rIns="0" bIns="0"/>
          <a:lstStyle/>
          <a:p>
            <a:pPr algn="just" eaLnBrk="0" hangingPunct="0"/>
            <a:endParaRPr lang="zh-CN" altLang="zh-CN" sz="1000">
              <a:latin typeface="Times New Roman" pitchFamily="18" charset="0"/>
            </a:endParaRPr>
          </a:p>
        </p:txBody>
      </p:sp>
      <p:sp>
        <p:nvSpPr>
          <p:cNvPr id="193582" name="Rectangle 46"/>
          <p:cNvSpPr>
            <a:spLocks noChangeArrowheads="1"/>
          </p:cNvSpPr>
          <p:nvPr/>
        </p:nvSpPr>
        <p:spPr bwMode="auto">
          <a:xfrm>
            <a:off x="971550" y="5888038"/>
            <a:ext cx="7777163" cy="519112"/>
          </a:xfrm>
          <a:prstGeom prst="rect">
            <a:avLst/>
          </a:prstGeom>
          <a:noFill/>
          <a:ln w="9525">
            <a:noFill/>
            <a:miter lim="800000"/>
            <a:headEnd/>
            <a:tailEnd/>
          </a:ln>
          <a:effectLst/>
        </p:spPr>
        <p:txBody>
          <a:bodyPr anchor="ctr">
            <a:spAutoFit/>
          </a:bodyPr>
          <a:lstStyle/>
          <a:p>
            <a:r>
              <a:rPr kumimoji="1" lang="zh-CN" altLang="en-US" sz="2800" b="1">
                <a:solidFill>
                  <a:schemeClr val="accent2"/>
                </a:solidFill>
                <a:latin typeface="黑体" pitchFamily="2" charset="-122"/>
                <a:ea typeface="黑体" pitchFamily="2" charset="-122"/>
              </a:rPr>
              <a:t>在临床上常用来输送血液或其它电解质溶液。</a:t>
            </a:r>
            <a:r>
              <a:rPr kumimoji="1" lang="zh-CN" altLang="en-US" sz="2000" b="1">
                <a:solidFill>
                  <a:schemeClr val="accent2"/>
                </a:solidFill>
                <a:latin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93538">
                                            <p:txEl>
                                              <p:pRg st="1" end="1"/>
                                            </p:txEl>
                                          </p:spTgt>
                                        </p:tgtEl>
                                        <p:attrNameLst>
                                          <p:attrName>style.visibility</p:attrName>
                                        </p:attrNameLst>
                                      </p:cBhvr>
                                      <p:to>
                                        <p:strVal val="visible"/>
                                      </p:to>
                                    </p:set>
                                    <p:animEffect transition="in" filter="blinds(horizontal)">
                                      <p:cBhvr>
                                        <p:cTn id="11" dur="500"/>
                                        <p:tgtEl>
                                          <p:spTgt spid="193538">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93582"/>
                                        </p:tgtEl>
                                        <p:attrNameLst>
                                          <p:attrName>style.visibility</p:attrName>
                                        </p:attrNameLst>
                                      </p:cBhvr>
                                      <p:to>
                                        <p:strVal val="visible"/>
                                      </p:to>
                                    </p:set>
                                    <p:animEffect transition="in" filter="blinds(horizontal)">
                                      <p:cBhvr>
                                        <p:cTn id="16" dur="500"/>
                                        <p:tgtEl>
                                          <p:spTgt spid="193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8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ChangeArrowheads="1"/>
          </p:cNvSpPr>
          <p:nvPr/>
        </p:nvSpPr>
        <p:spPr bwMode="auto">
          <a:xfrm>
            <a:off x="431800" y="1089025"/>
            <a:ext cx="8461375" cy="2087563"/>
          </a:xfrm>
          <a:prstGeom prst="rect">
            <a:avLst/>
          </a:prstGeom>
          <a:noFill/>
          <a:ln w="9525">
            <a:noFill/>
            <a:miter lim="800000"/>
            <a:headEnd/>
            <a:tailEnd/>
          </a:ln>
          <a:effectLst/>
        </p:spPr>
        <p:txBody>
          <a:bodyPr/>
          <a:lstStyle/>
          <a:p>
            <a:pPr indent="381000" eaLnBrk="0" hangingPunct="0">
              <a:lnSpc>
                <a:spcPct val="120000"/>
              </a:lnSpc>
            </a:pPr>
            <a:r>
              <a:rPr lang="en-US" altLang="zh-CN" sz="2800" b="1" dirty="0">
                <a:ea typeface="黑体" pitchFamily="2" charset="-122"/>
              </a:rPr>
              <a:t>  </a:t>
            </a:r>
            <a:r>
              <a:rPr lang="zh-CN" altLang="en-US" sz="2800" dirty="0">
                <a:ea typeface="黑体" pitchFamily="2" charset="-122"/>
              </a:rPr>
              <a:t>大量电子定向运动形成电流，当载流导线处于磁场中时，每个电子都要受到洛伦兹力的作用。作用于导线中所有电子的洛伦兹力的总和，就表现为载流导线所受的磁场力，称为</a:t>
            </a:r>
            <a:r>
              <a:rPr lang="zh-CN" altLang="en-US" sz="2800" dirty="0">
                <a:solidFill>
                  <a:schemeClr val="accent2"/>
                </a:solidFill>
                <a:ea typeface="黑体" pitchFamily="2" charset="-122"/>
              </a:rPr>
              <a:t>安培力</a:t>
            </a:r>
            <a:r>
              <a:rPr lang="zh-CN" altLang="en-US" sz="2800" dirty="0">
                <a:ea typeface="黑体" pitchFamily="2" charset="-122"/>
              </a:rPr>
              <a:t>。</a:t>
            </a:r>
          </a:p>
        </p:txBody>
      </p:sp>
      <p:sp>
        <p:nvSpPr>
          <p:cNvPr id="218115" name="AutoShape 3">
            <a:hlinkClick r:id="" action="ppaction://hlinkshowjump?jump=nextslide" highlightClick="1"/>
          </p:cNvPr>
          <p:cNvSpPr>
            <a:spLocks noChangeArrowheads="1"/>
          </p:cNvSpPr>
          <p:nvPr/>
        </p:nvSpPr>
        <p:spPr bwMode="auto">
          <a:xfrm>
            <a:off x="8316913" y="6453188"/>
            <a:ext cx="827087" cy="404812"/>
          </a:xfrm>
          <a:prstGeom prst="actionButtonForwardNex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18116" name="Rectangle 4"/>
          <p:cNvSpPr>
            <a:spLocks noChangeArrowheads="1"/>
          </p:cNvSpPr>
          <p:nvPr/>
        </p:nvSpPr>
        <p:spPr bwMode="auto">
          <a:xfrm>
            <a:off x="431800" y="3392488"/>
            <a:ext cx="8135938" cy="1758950"/>
          </a:xfrm>
          <a:prstGeom prst="rect">
            <a:avLst/>
          </a:prstGeom>
          <a:noFill/>
          <a:ln w="9525">
            <a:noFill/>
            <a:miter lim="800000"/>
            <a:headEnd/>
            <a:tailEnd/>
          </a:ln>
          <a:effectLst/>
        </p:spPr>
        <p:txBody>
          <a:bodyPr>
            <a:spAutoFit/>
          </a:bodyPr>
          <a:lstStyle/>
          <a:p>
            <a:pPr algn="just" eaLnBrk="0" hangingPunct="0">
              <a:lnSpc>
                <a:spcPct val="130000"/>
              </a:lnSpc>
            </a:pPr>
            <a:r>
              <a:rPr kumimoji="1" lang="zh-CN" altLang="en-US" sz="2800" b="1">
                <a:latin typeface="Times New Roman" pitchFamily="18" charset="0"/>
              </a:rPr>
              <a:t>安培定律（</a:t>
            </a:r>
            <a:r>
              <a:rPr kumimoji="1" lang="en-US" altLang="zh-CN" sz="2800" b="1">
                <a:latin typeface="Times New Roman" pitchFamily="18" charset="0"/>
              </a:rPr>
              <a:t>Ampere law</a:t>
            </a:r>
            <a:r>
              <a:rPr kumimoji="1" lang="zh-CN" altLang="en-US" sz="2800" b="1">
                <a:latin typeface="Times New Roman" pitchFamily="18" charset="0"/>
              </a:rPr>
              <a:t>）：设磁感应强度为</a:t>
            </a:r>
            <a:r>
              <a:rPr kumimoji="1" lang="en-US" altLang="zh-CN" sz="2800" b="1" i="1">
                <a:latin typeface="Times New Roman" pitchFamily="18" charset="0"/>
              </a:rPr>
              <a:t>B</a:t>
            </a:r>
            <a:r>
              <a:rPr kumimoji="1" lang="zh-CN" altLang="en-US" sz="2800" b="1">
                <a:latin typeface="Times New Roman" pitchFamily="18" charset="0"/>
              </a:rPr>
              <a:t>的磁场中的任意形状的载流导线，从导线上取一小段线元</a:t>
            </a:r>
            <a:r>
              <a:rPr kumimoji="1" lang="en-US" altLang="zh-CN" sz="2800" b="1">
                <a:latin typeface="Times New Roman" pitchFamily="18" charset="0"/>
              </a:rPr>
              <a:t>d</a:t>
            </a:r>
            <a:r>
              <a:rPr kumimoji="1" lang="en-US" altLang="zh-CN" sz="2800" b="1" i="1">
                <a:latin typeface="Times New Roman" pitchFamily="18" charset="0"/>
              </a:rPr>
              <a:t>l</a:t>
            </a:r>
            <a:r>
              <a:rPr kumimoji="1" lang="zh-CN" altLang="en-US" sz="2800" b="1">
                <a:latin typeface="Times New Roman" pitchFamily="18" charset="0"/>
              </a:rPr>
              <a:t>，导线中电流强度为</a:t>
            </a:r>
            <a:r>
              <a:rPr kumimoji="1" lang="en-US" altLang="zh-CN" sz="2800" b="1" i="1">
                <a:latin typeface="Times New Roman" pitchFamily="18" charset="0"/>
              </a:rPr>
              <a:t>I</a:t>
            </a:r>
            <a:r>
              <a:rPr kumimoji="1" lang="zh-CN" altLang="en-US" sz="2800" b="1">
                <a:latin typeface="Times New Roman" pitchFamily="18" charset="0"/>
              </a:rPr>
              <a:t>，</a:t>
            </a:r>
            <a:r>
              <a:rPr kumimoji="1" lang="zh-CN" altLang="en-US" sz="2800" b="1">
                <a:latin typeface="Times New Roman" pitchFamily="18" charset="0"/>
                <a:sym typeface="Symbol" pitchFamily="18" charset="2"/>
              </a:rPr>
              <a:t>则</a:t>
            </a:r>
            <a:r>
              <a:rPr kumimoji="1" lang="en-US" altLang="zh-CN" sz="2800" b="1">
                <a:latin typeface="Times New Roman" pitchFamily="18" charset="0"/>
                <a:sym typeface="Symbol" pitchFamily="18" charset="2"/>
              </a:rPr>
              <a:t>d</a:t>
            </a:r>
            <a:r>
              <a:rPr kumimoji="1" lang="en-US" altLang="zh-CN" sz="2800" b="1" i="1">
                <a:latin typeface="Times New Roman" pitchFamily="18" charset="0"/>
                <a:sym typeface="Symbol" pitchFamily="18" charset="2"/>
              </a:rPr>
              <a:t>l</a:t>
            </a:r>
            <a:r>
              <a:rPr kumimoji="1" lang="zh-CN" altLang="en-US" sz="2800" b="1">
                <a:latin typeface="Times New Roman" pitchFamily="18" charset="0"/>
                <a:sym typeface="Symbol" pitchFamily="18" charset="2"/>
              </a:rPr>
              <a:t>所受磁场力为：</a:t>
            </a:r>
          </a:p>
        </p:txBody>
      </p:sp>
      <p:graphicFrame>
        <p:nvGraphicFramePr>
          <p:cNvPr id="218117" name="Object 5"/>
          <p:cNvGraphicFramePr>
            <a:graphicFrameLocks noChangeAspect="1"/>
          </p:cNvGraphicFramePr>
          <p:nvPr/>
        </p:nvGraphicFramePr>
        <p:xfrm>
          <a:off x="2951163" y="5711825"/>
          <a:ext cx="3384550" cy="741363"/>
        </p:xfrm>
        <a:graphic>
          <a:graphicData uri="http://schemas.openxmlformats.org/presentationml/2006/ole">
            <mc:AlternateContent xmlns:mc="http://schemas.openxmlformats.org/markup-compatibility/2006">
              <mc:Choice xmlns:v="urn:schemas-microsoft-com:vml" Requires="v">
                <p:oleObj spid="_x0000_s72707" name="公式" r:id="rId3" imgW="812520" imgH="177480" progId="Equation.3">
                  <p:embed/>
                </p:oleObj>
              </mc:Choice>
              <mc:Fallback>
                <p:oleObj name="公式" r:id="rId3" imgW="812520" imgH="177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163" y="5711825"/>
                        <a:ext cx="3384550" cy="741363"/>
                      </a:xfrm>
                      <a:prstGeom prst="rect">
                        <a:avLst/>
                      </a:prstGeom>
                      <a:solidFill>
                        <a:srgbClr val="FFFF99"/>
                      </a:solidFill>
                      <a:ln w="9525">
                        <a:solidFill>
                          <a:srgbClr val="990000"/>
                        </a:solidFill>
                        <a:miter lim="800000"/>
                        <a:headEnd/>
                        <a:tailEnd/>
                      </a:ln>
                    </p:spPr>
                  </p:pic>
                </p:oleObj>
              </mc:Fallback>
            </mc:AlternateContent>
          </a:graphicData>
        </a:graphic>
      </p:graphicFrame>
      <p:sp>
        <p:nvSpPr>
          <p:cNvPr id="218118" name="Rectangle 6"/>
          <p:cNvSpPr>
            <a:spLocks noChangeArrowheads="1"/>
          </p:cNvSpPr>
          <p:nvPr/>
        </p:nvSpPr>
        <p:spPr bwMode="auto">
          <a:xfrm>
            <a:off x="2016125" y="188913"/>
            <a:ext cx="4427538" cy="579437"/>
          </a:xfrm>
          <a:prstGeom prst="rect">
            <a:avLst/>
          </a:prstGeom>
          <a:noFill/>
          <a:ln w="9525">
            <a:noFill/>
            <a:miter lim="800000"/>
            <a:headEnd/>
            <a:tailEnd/>
          </a:ln>
          <a:effectLst/>
        </p:spPr>
        <p:txBody>
          <a:bodyPr>
            <a:spAutoFit/>
          </a:bodyPr>
          <a:lstStyle/>
          <a:p>
            <a:pPr algn="just" eaLnBrk="0" hangingPunct="0"/>
            <a:r>
              <a:rPr kumimoji="1" lang="zh-CN" altLang="en-US" sz="3200" b="1" dirty="0">
                <a:solidFill>
                  <a:schemeClr val="tx2"/>
                </a:solidFill>
                <a:latin typeface="黑体" pitchFamily="2" charset="-122"/>
                <a:ea typeface="黑体" pitchFamily="2" charset="-122"/>
              </a:rPr>
              <a:t>磁场对载流导线的作用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8114"/>
                                        </p:tgtEl>
                                        <p:attrNameLst>
                                          <p:attrName>style.visibility</p:attrName>
                                        </p:attrNameLst>
                                      </p:cBhvr>
                                      <p:to>
                                        <p:strVal val="visible"/>
                                      </p:to>
                                    </p:set>
                                    <p:animEffect transition="in" filter="blinds(horizontal)">
                                      <p:cBhvr>
                                        <p:cTn id="7" dur="500"/>
                                        <p:tgtEl>
                                          <p:spTgt spid="2181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8116"/>
                                        </p:tgtEl>
                                        <p:attrNameLst>
                                          <p:attrName>style.visibility</p:attrName>
                                        </p:attrNameLst>
                                      </p:cBhvr>
                                      <p:to>
                                        <p:strVal val="visible"/>
                                      </p:to>
                                    </p:set>
                                    <p:animEffect transition="in" filter="blinds(horizontal)">
                                      <p:cBhvr>
                                        <p:cTn id="12" dur="500"/>
                                        <p:tgtEl>
                                          <p:spTgt spid="2181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8117"/>
                                        </p:tgtEl>
                                        <p:attrNameLst>
                                          <p:attrName>style.visibility</p:attrName>
                                        </p:attrNameLst>
                                      </p:cBhvr>
                                      <p:to>
                                        <p:strVal val="visible"/>
                                      </p:to>
                                    </p:set>
                                    <p:animEffect transition="in" filter="blinds(horizontal)">
                                      <p:cBhvr>
                                        <p:cTn id="17" dur="500"/>
                                        <p:tgtEl>
                                          <p:spTgt spid="218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4" grpId="0"/>
      <p:bldP spid="2181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noChangeArrowheads="1"/>
          </p:cNvSpPr>
          <p:nvPr>
            <p:ph type="title"/>
          </p:nvPr>
        </p:nvSpPr>
        <p:spPr>
          <a:xfrm>
            <a:off x="0" y="3246438"/>
            <a:ext cx="3421063" cy="614362"/>
          </a:xfrm>
        </p:spPr>
        <p:txBody>
          <a:bodyPr/>
          <a:lstStyle/>
          <a:p>
            <a:r>
              <a:rPr lang="zh-CN" altLang="en-US" sz="3200" b="0">
                <a:latin typeface="黑体" pitchFamily="2" charset="-122"/>
              </a:rPr>
              <a:t>安培力方向判断</a:t>
            </a:r>
            <a:endParaRPr lang="zh-CN" altLang="en-US" sz="3200" b="0"/>
          </a:p>
        </p:txBody>
      </p:sp>
      <p:sp>
        <p:nvSpPr>
          <p:cNvPr id="219139" name="Rectangle 3"/>
          <p:cNvSpPr>
            <a:spLocks noGrp="1" noChangeArrowheads="1"/>
          </p:cNvSpPr>
          <p:nvPr>
            <p:ph type="body" idx="1"/>
          </p:nvPr>
        </p:nvSpPr>
        <p:spPr>
          <a:xfrm>
            <a:off x="533400" y="1143000"/>
            <a:ext cx="7848600" cy="4800600"/>
          </a:xfrm>
        </p:spPr>
        <p:txBody>
          <a:bodyPr/>
          <a:lstStyle/>
          <a:p>
            <a:endParaRPr lang="en-US" altLang="zh-CN" sz="2800" b="0"/>
          </a:p>
          <a:p>
            <a:endParaRPr lang="en-US" altLang="zh-CN" sz="2800" b="0"/>
          </a:p>
        </p:txBody>
      </p:sp>
      <p:sp>
        <p:nvSpPr>
          <p:cNvPr id="219142" name="Rectangle 6"/>
          <p:cNvSpPr>
            <a:spLocks noChangeArrowheads="1"/>
          </p:cNvSpPr>
          <p:nvPr/>
        </p:nvSpPr>
        <p:spPr bwMode="auto">
          <a:xfrm>
            <a:off x="611188" y="3836988"/>
            <a:ext cx="7777162" cy="2868612"/>
          </a:xfrm>
          <a:prstGeom prst="rect">
            <a:avLst/>
          </a:prstGeom>
          <a:noFill/>
          <a:ln w="9525">
            <a:noFill/>
            <a:miter lim="800000"/>
            <a:headEnd/>
            <a:tailEnd/>
          </a:ln>
          <a:effectLst/>
        </p:spPr>
        <p:txBody>
          <a:bodyPr>
            <a:spAutoFit/>
          </a:bodyPr>
          <a:lstStyle/>
          <a:p>
            <a:pPr algn="just">
              <a:lnSpc>
                <a:spcPct val="80000"/>
              </a:lnSpc>
              <a:spcBef>
                <a:spcPct val="50000"/>
              </a:spcBef>
              <a:buFont typeface="Wingdings" pitchFamily="2" charset="2"/>
              <a:buChar char="l"/>
            </a:pPr>
            <a:r>
              <a:rPr kumimoji="1" lang="en-US" altLang="zh-CN" sz="2800" b="1">
                <a:solidFill>
                  <a:schemeClr val="accent2"/>
                </a:solidFill>
                <a:latin typeface="黑体" pitchFamily="2" charset="-122"/>
                <a:ea typeface="黑体" pitchFamily="2" charset="-122"/>
              </a:rPr>
              <a:t> </a:t>
            </a:r>
            <a:r>
              <a:rPr kumimoji="1" lang="zh-CN" altLang="en-US" sz="2800" b="1">
                <a:solidFill>
                  <a:schemeClr val="accent2"/>
                </a:solidFill>
                <a:latin typeface="黑体" pitchFamily="2" charset="-122"/>
                <a:ea typeface="黑体" pitchFamily="2" charset="-122"/>
              </a:rPr>
              <a:t>右手螺旋法则</a:t>
            </a:r>
          </a:p>
          <a:p>
            <a:pPr algn="just">
              <a:lnSpc>
                <a:spcPct val="80000"/>
              </a:lnSpc>
              <a:spcBef>
                <a:spcPct val="50000"/>
              </a:spcBef>
            </a:pPr>
            <a:r>
              <a:rPr kumimoji="1" lang="zh-CN" altLang="en-US" sz="2800" b="1">
                <a:latin typeface="Times New Roman" pitchFamily="18" charset="0"/>
              </a:rPr>
              <a:t>          右手四指指向电流</a:t>
            </a:r>
            <a:r>
              <a:rPr kumimoji="1" lang="en-US" altLang="zh-CN" sz="2800" b="1" i="1">
                <a:latin typeface="Times New Roman" pitchFamily="18" charset="0"/>
              </a:rPr>
              <a:t>I</a:t>
            </a:r>
            <a:r>
              <a:rPr kumimoji="1" lang="zh-CN" altLang="en-US" sz="2800" b="1">
                <a:latin typeface="Times New Roman" pitchFamily="18" charset="0"/>
              </a:rPr>
              <a:t>方向，沿电流</a:t>
            </a:r>
            <a:r>
              <a:rPr kumimoji="1" lang="en-US" altLang="zh-CN" sz="2800" b="1" i="1">
                <a:latin typeface="Times New Roman" pitchFamily="18" charset="0"/>
              </a:rPr>
              <a:t>I</a:t>
            </a:r>
            <a:r>
              <a:rPr kumimoji="1" lang="zh-CN" altLang="en-US" sz="2800" b="1">
                <a:latin typeface="Times New Roman" pitchFamily="18" charset="0"/>
              </a:rPr>
              <a:t>绕向</a:t>
            </a:r>
            <a:r>
              <a:rPr kumimoji="1" lang="en-US" altLang="zh-CN" sz="2800" b="1" i="1">
                <a:latin typeface="Times New Roman" pitchFamily="18" charset="0"/>
              </a:rPr>
              <a:t>B</a:t>
            </a:r>
            <a:r>
              <a:rPr kumimoji="1" lang="zh-CN" altLang="en-US" sz="2800" b="1">
                <a:latin typeface="Times New Roman" pitchFamily="18" charset="0"/>
              </a:rPr>
              <a:t>，其拇指方向即为</a:t>
            </a:r>
            <a:r>
              <a:rPr kumimoji="1" lang="en-US" altLang="zh-CN" sz="2800" b="1" i="1">
                <a:latin typeface="Times New Roman" pitchFamily="18" charset="0"/>
              </a:rPr>
              <a:t>F</a:t>
            </a:r>
            <a:r>
              <a:rPr kumimoji="1" lang="zh-CN" altLang="en-US" sz="2800" b="1">
                <a:latin typeface="Times New Roman" pitchFamily="18" charset="0"/>
              </a:rPr>
              <a:t>方向。</a:t>
            </a:r>
          </a:p>
          <a:p>
            <a:pPr algn="just">
              <a:lnSpc>
                <a:spcPct val="80000"/>
              </a:lnSpc>
              <a:spcBef>
                <a:spcPct val="50000"/>
              </a:spcBef>
              <a:buFont typeface="Wingdings" pitchFamily="2" charset="2"/>
              <a:buChar char="l"/>
            </a:pPr>
            <a:r>
              <a:rPr kumimoji="1" lang="zh-CN" altLang="en-US" sz="2800" b="1">
                <a:solidFill>
                  <a:schemeClr val="accent2"/>
                </a:solidFill>
                <a:latin typeface="Times New Roman" pitchFamily="18" charset="0"/>
                <a:ea typeface="黑体" pitchFamily="2" charset="-122"/>
              </a:rPr>
              <a:t>左手法则</a:t>
            </a:r>
          </a:p>
          <a:p>
            <a:pPr algn="just">
              <a:lnSpc>
                <a:spcPct val="90000"/>
              </a:lnSpc>
              <a:spcBef>
                <a:spcPct val="50000"/>
              </a:spcBef>
            </a:pPr>
            <a:r>
              <a:rPr kumimoji="1" lang="zh-CN" altLang="en-US" sz="2800" b="1">
                <a:latin typeface="Times New Roman" pitchFamily="18" charset="0"/>
              </a:rPr>
              <a:t>           左手四指指向电流</a:t>
            </a:r>
            <a:r>
              <a:rPr kumimoji="1" lang="en-US" altLang="zh-CN" sz="2800" b="1" i="1">
                <a:latin typeface="Times New Roman" pitchFamily="18" charset="0"/>
              </a:rPr>
              <a:t>I</a:t>
            </a:r>
            <a:r>
              <a:rPr kumimoji="1" lang="zh-CN" altLang="en-US" sz="2800" b="1">
                <a:latin typeface="Times New Roman" pitchFamily="18" charset="0"/>
              </a:rPr>
              <a:t>方向，让</a:t>
            </a:r>
            <a:r>
              <a:rPr kumimoji="1" lang="en-US" altLang="zh-CN" sz="2800" b="1" i="1">
                <a:latin typeface="Times New Roman" pitchFamily="18" charset="0"/>
              </a:rPr>
              <a:t>B</a:t>
            </a:r>
            <a:r>
              <a:rPr kumimoji="1" lang="zh-CN" altLang="en-US" sz="2800" b="1">
                <a:latin typeface="Times New Roman" pitchFamily="18" charset="0"/>
              </a:rPr>
              <a:t>垂直通过掌心，其拇指方向即为</a:t>
            </a:r>
            <a:r>
              <a:rPr kumimoji="1" lang="en-US" altLang="zh-CN" sz="2800" b="1" i="1">
                <a:latin typeface="Times New Roman" pitchFamily="18" charset="0"/>
              </a:rPr>
              <a:t>F</a:t>
            </a:r>
            <a:r>
              <a:rPr kumimoji="1" lang="zh-CN" altLang="en-US" sz="2800" b="1">
                <a:latin typeface="Times New Roman" pitchFamily="18" charset="0"/>
              </a:rPr>
              <a:t>方向。</a:t>
            </a:r>
          </a:p>
        </p:txBody>
      </p:sp>
      <p:sp>
        <p:nvSpPr>
          <p:cNvPr id="219143" name="AutoShape 7">
            <a:hlinkClick r:id="" action="ppaction://hlinkshowjump?jump=nextslide" highlightClick="1"/>
          </p:cNvPr>
          <p:cNvSpPr>
            <a:spLocks noChangeArrowheads="1"/>
          </p:cNvSpPr>
          <p:nvPr/>
        </p:nvSpPr>
        <p:spPr bwMode="auto">
          <a:xfrm>
            <a:off x="8316913" y="6489700"/>
            <a:ext cx="827087" cy="368300"/>
          </a:xfrm>
          <a:prstGeom prst="actionButtonForwardNext">
            <a:avLst/>
          </a:prstGeom>
          <a:solidFill>
            <a:schemeClr val="accent1"/>
          </a:solidFill>
          <a:ln w="9525">
            <a:solidFill>
              <a:srgbClr val="000000"/>
            </a:solidFill>
            <a:miter lim="800000"/>
            <a:headEnd/>
            <a:tailEnd/>
          </a:ln>
          <a:effectLst/>
        </p:spPr>
        <p:txBody>
          <a:bodyPr wrap="none" anchor="ctr"/>
          <a:lstStyle/>
          <a:p>
            <a:endParaRPr lang="zh-CN" altLang="en-US"/>
          </a:p>
        </p:txBody>
      </p:sp>
      <p:grpSp>
        <p:nvGrpSpPr>
          <p:cNvPr id="2" name="Group 8"/>
          <p:cNvGrpSpPr>
            <a:grpSpLocks/>
          </p:cNvGrpSpPr>
          <p:nvPr/>
        </p:nvGrpSpPr>
        <p:grpSpPr bwMode="auto">
          <a:xfrm>
            <a:off x="2627313" y="333375"/>
            <a:ext cx="3240087" cy="2667000"/>
            <a:chOff x="3424" y="300"/>
            <a:chExt cx="2041" cy="1680"/>
          </a:xfrm>
        </p:grpSpPr>
        <p:sp>
          <p:nvSpPr>
            <p:cNvPr id="219145" name="Line 9"/>
            <p:cNvSpPr>
              <a:spLocks noChangeShapeType="1"/>
            </p:cNvSpPr>
            <p:nvPr/>
          </p:nvSpPr>
          <p:spPr bwMode="auto">
            <a:xfrm>
              <a:off x="3424" y="828"/>
              <a:ext cx="1728" cy="0"/>
            </a:xfrm>
            <a:prstGeom prst="line">
              <a:avLst/>
            </a:prstGeom>
            <a:noFill/>
            <a:ln w="9525">
              <a:solidFill>
                <a:srgbClr val="000000"/>
              </a:solidFill>
              <a:round/>
              <a:headEnd/>
              <a:tailEnd type="triangle" w="med" len="med"/>
            </a:ln>
            <a:effectLst/>
          </p:spPr>
          <p:txBody>
            <a:bodyPr/>
            <a:lstStyle/>
            <a:p>
              <a:endParaRPr lang="zh-CN" altLang="en-US"/>
            </a:p>
          </p:txBody>
        </p:sp>
        <p:sp>
          <p:nvSpPr>
            <p:cNvPr id="219146" name="Line 10"/>
            <p:cNvSpPr>
              <a:spLocks noChangeShapeType="1"/>
            </p:cNvSpPr>
            <p:nvPr/>
          </p:nvSpPr>
          <p:spPr bwMode="auto">
            <a:xfrm>
              <a:off x="3424" y="972"/>
              <a:ext cx="1728" cy="0"/>
            </a:xfrm>
            <a:prstGeom prst="line">
              <a:avLst/>
            </a:prstGeom>
            <a:noFill/>
            <a:ln w="9525">
              <a:solidFill>
                <a:srgbClr val="000000"/>
              </a:solidFill>
              <a:round/>
              <a:headEnd/>
              <a:tailEnd type="triangle" w="med" len="med"/>
            </a:ln>
            <a:effectLst/>
          </p:spPr>
          <p:txBody>
            <a:bodyPr/>
            <a:lstStyle/>
            <a:p>
              <a:endParaRPr lang="zh-CN" altLang="en-US"/>
            </a:p>
          </p:txBody>
        </p:sp>
        <p:sp>
          <p:nvSpPr>
            <p:cNvPr id="219147" name="Line 11"/>
            <p:cNvSpPr>
              <a:spLocks noChangeShapeType="1"/>
            </p:cNvSpPr>
            <p:nvPr/>
          </p:nvSpPr>
          <p:spPr bwMode="auto">
            <a:xfrm>
              <a:off x="3424" y="1164"/>
              <a:ext cx="1728" cy="0"/>
            </a:xfrm>
            <a:prstGeom prst="line">
              <a:avLst/>
            </a:prstGeom>
            <a:noFill/>
            <a:ln w="9525">
              <a:solidFill>
                <a:srgbClr val="000000"/>
              </a:solidFill>
              <a:round/>
              <a:headEnd/>
              <a:tailEnd type="triangle" w="med" len="med"/>
            </a:ln>
            <a:effectLst/>
          </p:spPr>
          <p:txBody>
            <a:bodyPr/>
            <a:lstStyle/>
            <a:p>
              <a:endParaRPr lang="zh-CN" altLang="en-US"/>
            </a:p>
          </p:txBody>
        </p:sp>
        <p:sp>
          <p:nvSpPr>
            <p:cNvPr id="219148" name="Line 12"/>
            <p:cNvSpPr>
              <a:spLocks noChangeShapeType="1"/>
            </p:cNvSpPr>
            <p:nvPr/>
          </p:nvSpPr>
          <p:spPr bwMode="auto">
            <a:xfrm>
              <a:off x="3424" y="1308"/>
              <a:ext cx="1728" cy="0"/>
            </a:xfrm>
            <a:prstGeom prst="line">
              <a:avLst/>
            </a:prstGeom>
            <a:noFill/>
            <a:ln w="9525">
              <a:solidFill>
                <a:srgbClr val="000000"/>
              </a:solidFill>
              <a:round/>
              <a:headEnd/>
              <a:tailEnd type="triangle" w="med" len="med"/>
            </a:ln>
            <a:effectLst/>
          </p:spPr>
          <p:txBody>
            <a:bodyPr/>
            <a:lstStyle/>
            <a:p>
              <a:endParaRPr lang="zh-CN" altLang="en-US"/>
            </a:p>
          </p:txBody>
        </p:sp>
        <p:sp>
          <p:nvSpPr>
            <p:cNvPr id="219149" name="Line 13"/>
            <p:cNvSpPr>
              <a:spLocks noChangeShapeType="1"/>
            </p:cNvSpPr>
            <p:nvPr/>
          </p:nvSpPr>
          <p:spPr bwMode="auto">
            <a:xfrm>
              <a:off x="3424" y="1500"/>
              <a:ext cx="1728" cy="0"/>
            </a:xfrm>
            <a:prstGeom prst="line">
              <a:avLst/>
            </a:prstGeom>
            <a:noFill/>
            <a:ln w="9525">
              <a:solidFill>
                <a:srgbClr val="000000"/>
              </a:solidFill>
              <a:round/>
              <a:headEnd/>
              <a:tailEnd type="triangle" w="med" len="med"/>
            </a:ln>
            <a:effectLst/>
          </p:spPr>
          <p:txBody>
            <a:bodyPr/>
            <a:lstStyle/>
            <a:p>
              <a:endParaRPr lang="zh-CN" altLang="en-US"/>
            </a:p>
          </p:txBody>
        </p:sp>
        <p:sp>
          <p:nvSpPr>
            <p:cNvPr id="219150" name="Line 14"/>
            <p:cNvSpPr>
              <a:spLocks noChangeShapeType="1"/>
            </p:cNvSpPr>
            <p:nvPr/>
          </p:nvSpPr>
          <p:spPr bwMode="auto">
            <a:xfrm>
              <a:off x="3424" y="1692"/>
              <a:ext cx="1728" cy="0"/>
            </a:xfrm>
            <a:prstGeom prst="line">
              <a:avLst/>
            </a:prstGeom>
            <a:noFill/>
            <a:ln w="9525">
              <a:solidFill>
                <a:srgbClr val="000000"/>
              </a:solidFill>
              <a:round/>
              <a:headEnd/>
              <a:tailEnd type="triangle" w="med" len="med"/>
            </a:ln>
            <a:effectLst/>
          </p:spPr>
          <p:txBody>
            <a:bodyPr/>
            <a:lstStyle/>
            <a:p>
              <a:endParaRPr lang="zh-CN" altLang="en-US"/>
            </a:p>
          </p:txBody>
        </p:sp>
        <p:sp>
          <p:nvSpPr>
            <p:cNvPr id="219151" name="Rectangle 15"/>
            <p:cNvSpPr>
              <a:spLocks noChangeArrowheads="1"/>
            </p:cNvSpPr>
            <p:nvPr/>
          </p:nvSpPr>
          <p:spPr bwMode="auto">
            <a:xfrm>
              <a:off x="3904" y="492"/>
              <a:ext cx="240" cy="1488"/>
            </a:xfrm>
            <a:prstGeom prst="rect">
              <a:avLst/>
            </a:prstGeom>
            <a:solidFill>
              <a:schemeClr val="accent1"/>
            </a:solidFill>
            <a:ln w="9525">
              <a:solidFill>
                <a:srgbClr val="000000"/>
              </a:solidFill>
              <a:miter lim="800000"/>
              <a:headEnd/>
              <a:tailEnd/>
            </a:ln>
            <a:effectLst/>
          </p:spPr>
          <p:txBody>
            <a:bodyPr wrap="none" anchor="ctr"/>
            <a:lstStyle/>
            <a:p>
              <a:endParaRPr lang="zh-CN" altLang="en-US"/>
            </a:p>
          </p:txBody>
        </p:sp>
        <p:sp>
          <p:nvSpPr>
            <p:cNvPr id="219152" name="Line 16"/>
            <p:cNvSpPr>
              <a:spLocks noChangeShapeType="1"/>
            </p:cNvSpPr>
            <p:nvPr/>
          </p:nvSpPr>
          <p:spPr bwMode="auto">
            <a:xfrm flipV="1">
              <a:off x="4048" y="876"/>
              <a:ext cx="0" cy="816"/>
            </a:xfrm>
            <a:prstGeom prst="line">
              <a:avLst/>
            </a:prstGeom>
            <a:noFill/>
            <a:ln w="38100">
              <a:solidFill>
                <a:srgbClr val="FF0000"/>
              </a:solidFill>
              <a:round/>
              <a:headEnd/>
              <a:tailEnd type="triangle" w="med" len="med"/>
            </a:ln>
            <a:effectLst/>
          </p:spPr>
          <p:txBody>
            <a:bodyPr/>
            <a:lstStyle/>
            <a:p>
              <a:endParaRPr lang="zh-CN" altLang="en-US"/>
            </a:p>
          </p:txBody>
        </p:sp>
        <p:sp>
          <p:nvSpPr>
            <p:cNvPr id="219153" name="Text Box 17"/>
            <p:cNvSpPr txBox="1">
              <a:spLocks noChangeArrowheads="1"/>
            </p:cNvSpPr>
            <p:nvPr/>
          </p:nvSpPr>
          <p:spPr bwMode="auto">
            <a:xfrm>
              <a:off x="3568" y="300"/>
              <a:ext cx="240" cy="365"/>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b="1">
                  <a:latin typeface="Times New Roman" pitchFamily="18" charset="0"/>
                </a:rPr>
                <a:t>I</a:t>
              </a:r>
            </a:p>
          </p:txBody>
        </p:sp>
        <p:sp>
          <p:nvSpPr>
            <p:cNvPr id="219154" name="Text Box 18"/>
            <p:cNvSpPr txBox="1">
              <a:spLocks noChangeArrowheads="1"/>
            </p:cNvSpPr>
            <p:nvPr/>
          </p:nvSpPr>
          <p:spPr bwMode="auto">
            <a:xfrm>
              <a:off x="5193" y="1026"/>
              <a:ext cx="272" cy="365"/>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b="1">
                  <a:latin typeface="Times New Roman" pitchFamily="18" charset="0"/>
                </a:rPr>
                <a:t>B</a:t>
              </a:r>
            </a:p>
          </p:txBody>
        </p:sp>
      </p:gr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19138"/>
                                        </p:tgtEl>
                                        <p:attrNameLst>
                                          <p:attrName>style.visibility</p:attrName>
                                        </p:attrNameLst>
                                      </p:cBhvr>
                                      <p:to>
                                        <p:strVal val="visible"/>
                                      </p:to>
                                    </p:set>
                                    <p:animEffect transition="in" filter="blinds(horizontal)">
                                      <p:cBhvr>
                                        <p:cTn id="7" dur="500"/>
                                        <p:tgtEl>
                                          <p:spTgt spid="2191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9142">
                                            <p:txEl>
                                              <p:pRg st="0" end="0"/>
                                            </p:txEl>
                                          </p:spTgt>
                                        </p:tgtEl>
                                        <p:attrNameLst>
                                          <p:attrName>style.visibility</p:attrName>
                                        </p:attrNameLst>
                                      </p:cBhvr>
                                      <p:to>
                                        <p:strVal val="visible"/>
                                      </p:to>
                                    </p:set>
                                    <p:animEffect transition="in" filter="blinds(horizontal)">
                                      <p:cBhvr>
                                        <p:cTn id="12" dur="500"/>
                                        <p:tgtEl>
                                          <p:spTgt spid="219142">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219142">
                                            <p:txEl>
                                              <p:pRg st="1" end="1"/>
                                            </p:txEl>
                                          </p:spTgt>
                                        </p:tgtEl>
                                        <p:attrNameLst>
                                          <p:attrName>style.visibility</p:attrName>
                                        </p:attrNameLst>
                                      </p:cBhvr>
                                      <p:to>
                                        <p:strVal val="visible"/>
                                      </p:to>
                                    </p:set>
                                    <p:animEffect transition="in" filter="blinds(horizontal)">
                                      <p:cBhvr>
                                        <p:cTn id="15" dur="500"/>
                                        <p:tgtEl>
                                          <p:spTgt spid="21914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19142">
                                            <p:txEl>
                                              <p:pRg st="2" end="2"/>
                                            </p:txEl>
                                          </p:spTgt>
                                        </p:tgtEl>
                                        <p:attrNameLst>
                                          <p:attrName>style.visibility</p:attrName>
                                        </p:attrNameLst>
                                      </p:cBhvr>
                                      <p:to>
                                        <p:strVal val="visible"/>
                                      </p:to>
                                    </p:set>
                                    <p:animEffect transition="in" filter="blinds(horizontal)">
                                      <p:cBhvr>
                                        <p:cTn id="20" dur="500"/>
                                        <p:tgtEl>
                                          <p:spTgt spid="219142">
                                            <p:txEl>
                                              <p:pRg st="2" end="2"/>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19142">
                                            <p:txEl>
                                              <p:pRg st="3" end="3"/>
                                            </p:txEl>
                                          </p:spTgt>
                                        </p:tgtEl>
                                        <p:attrNameLst>
                                          <p:attrName>style.visibility</p:attrName>
                                        </p:attrNameLst>
                                      </p:cBhvr>
                                      <p:to>
                                        <p:strVal val="visible"/>
                                      </p:to>
                                    </p:set>
                                    <p:animEffect transition="in" filter="blinds(horizontal)">
                                      <p:cBhvr>
                                        <p:cTn id="23" dur="500"/>
                                        <p:tgtEl>
                                          <p:spTgt spid="21914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Text Box 3"/>
          <p:cNvSpPr txBox="1">
            <a:spLocks noChangeArrowheads="1"/>
          </p:cNvSpPr>
          <p:nvPr/>
        </p:nvSpPr>
        <p:spPr bwMode="auto">
          <a:xfrm>
            <a:off x="468313" y="5157788"/>
            <a:ext cx="2735262" cy="946150"/>
          </a:xfrm>
          <a:prstGeom prst="rect">
            <a:avLst/>
          </a:prstGeom>
          <a:noFill/>
          <a:ln w="9525">
            <a:noFill/>
            <a:miter lim="800000"/>
            <a:headEnd/>
            <a:tailEnd/>
          </a:ln>
          <a:effectLst/>
        </p:spPr>
        <p:txBody>
          <a:bodyPr lIns="90000" tIns="46800" rIns="90000" bIns="46800">
            <a:spAutoFit/>
          </a:bodyPr>
          <a:lstStyle/>
          <a:p>
            <a:r>
              <a:rPr kumimoji="1" lang="en-US" altLang="zh-CN" sz="2800" b="1">
                <a:solidFill>
                  <a:srgbClr val="993300"/>
                </a:solidFill>
                <a:latin typeface="华文新魏" pitchFamily="2" charset="-122"/>
                <a:ea typeface="华文新魏" pitchFamily="2" charset="-122"/>
              </a:rPr>
              <a:t>C. A. Coulomb  1736 ~1806</a:t>
            </a:r>
          </a:p>
        </p:txBody>
      </p:sp>
      <p:sp>
        <p:nvSpPr>
          <p:cNvPr id="19460" name="Text Box 4"/>
          <p:cNvSpPr txBox="1">
            <a:spLocks noChangeArrowheads="1"/>
          </p:cNvSpPr>
          <p:nvPr/>
        </p:nvSpPr>
        <p:spPr bwMode="auto">
          <a:xfrm>
            <a:off x="3059113" y="2205038"/>
            <a:ext cx="5867400" cy="3867150"/>
          </a:xfrm>
          <a:prstGeom prst="rect">
            <a:avLst/>
          </a:prstGeom>
          <a:noFill/>
          <a:ln w="9525">
            <a:noFill/>
            <a:miter lim="800000"/>
            <a:headEnd/>
            <a:tailEnd/>
          </a:ln>
          <a:effectLst/>
        </p:spPr>
        <p:txBody>
          <a:bodyPr lIns="90000" tIns="46800" rIns="90000" bIns="46800">
            <a:spAutoFit/>
          </a:bodyPr>
          <a:lstStyle/>
          <a:p>
            <a:r>
              <a:rPr kumimoji="1" lang="zh-CN" altLang="en-US" sz="2800" b="1">
                <a:solidFill>
                  <a:srgbClr val="000000"/>
                </a:solidFill>
                <a:latin typeface="华文新魏" pitchFamily="2" charset="-122"/>
                <a:ea typeface="华文新魏" pitchFamily="2" charset="-122"/>
              </a:rPr>
              <a:t>法国物理学家</a:t>
            </a:r>
          </a:p>
          <a:p>
            <a:endParaRPr kumimoji="1" lang="zh-CN" altLang="en-US" sz="2800" b="1">
              <a:solidFill>
                <a:srgbClr val="000000"/>
              </a:solidFill>
              <a:latin typeface="华文新魏" pitchFamily="2" charset="-122"/>
              <a:ea typeface="华文新魏" pitchFamily="2" charset="-122"/>
            </a:endParaRPr>
          </a:p>
          <a:p>
            <a:r>
              <a:rPr kumimoji="1" lang="zh-CN" altLang="en-US" sz="2400" b="1">
                <a:solidFill>
                  <a:srgbClr val="000000"/>
                </a:solidFill>
                <a:latin typeface="华文新魏" pitchFamily="2" charset="-122"/>
                <a:ea typeface="华文新魏" pitchFamily="2" charset="-122"/>
              </a:rPr>
              <a:t>        </a:t>
            </a:r>
            <a:r>
              <a:rPr kumimoji="1" lang="en-US" altLang="zh-CN" sz="2400" b="1">
                <a:solidFill>
                  <a:srgbClr val="000000"/>
                </a:solidFill>
                <a:latin typeface="华文新魏" pitchFamily="2" charset="-122"/>
                <a:ea typeface="华文新魏" pitchFamily="2" charset="-122"/>
              </a:rPr>
              <a:t>1773</a:t>
            </a:r>
            <a:r>
              <a:rPr kumimoji="1" lang="zh-CN" altLang="en-US" sz="2400" b="1">
                <a:solidFill>
                  <a:srgbClr val="000000"/>
                </a:solidFill>
                <a:latin typeface="华文新魏" pitchFamily="2" charset="-122"/>
                <a:ea typeface="华文新魏" pitchFamily="2" charset="-122"/>
              </a:rPr>
              <a:t>年提出的计算物体上应力和应变分布情况的方法，是结构工程的理论基础。</a:t>
            </a:r>
          </a:p>
          <a:p>
            <a:r>
              <a:rPr kumimoji="1" lang="zh-CN" altLang="en-US" sz="2400" b="1">
                <a:solidFill>
                  <a:srgbClr val="000000"/>
                </a:solidFill>
                <a:latin typeface="华文新魏" pitchFamily="2" charset="-122"/>
                <a:ea typeface="华文新魏" pitchFamily="2" charset="-122"/>
              </a:rPr>
              <a:t>        </a:t>
            </a:r>
            <a:r>
              <a:rPr kumimoji="1" lang="en-US" altLang="zh-CN" sz="2400" b="1">
                <a:solidFill>
                  <a:srgbClr val="000000"/>
                </a:solidFill>
                <a:latin typeface="华文新魏" pitchFamily="2" charset="-122"/>
                <a:ea typeface="华文新魏" pitchFamily="2" charset="-122"/>
              </a:rPr>
              <a:t>1779</a:t>
            </a:r>
            <a:r>
              <a:rPr kumimoji="1" lang="zh-CN" altLang="en-US" sz="2400" b="1">
                <a:solidFill>
                  <a:srgbClr val="000000"/>
                </a:solidFill>
                <a:latin typeface="华文新魏" pitchFamily="2" charset="-122"/>
                <a:ea typeface="华文新魏" pitchFamily="2" charset="-122"/>
              </a:rPr>
              <a:t>年对摩擦力进行分析，提出有关润滑剂的科学理论。</a:t>
            </a:r>
          </a:p>
          <a:p>
            <a:r>
              <a:rPr kumimoji="1" lang="zh-CN" altLang="en-US" sz="2400" b="1">
                <a:solidFill>
                  <a:srgbClr val="000000"/>
                </a:solidFill>
                <a:latin typeface="华文新魏" pitchFamily="2" charset="-122"/>
                <a:ea typeface="华文新魏" pitchFamily="2" charset="-122"/>
              </a:rPr>
              <a:t>        </a:t>
            </a:r>
            <a:r>
              <a:rPr kumimoji="1" lang="en-US" altLang="zh-CN" sz="2400" b="1">
                <a:solidFill>
                  <a:srgbClr val="000000"/>
                </a:solidFill>
                <a:latin typeface="华文新魏" pitchFamily="2" charset="-122"/>
                <a:ea typeface="华文新魏" pitchFamily="2" charset="-122"/>
              </a:rPr>
              <a:t>1785~1789</a:t>
            </a:r>
            <a:r>
              <a:rPr kumimoji="1" lang="zh-CN" altLang="en-US" sz="2400" b="1">
                <a:solidFill>
                  <a:srgbClr val="000000"/>
                </a:solidFill>
                <a:latin typeface="华文新魏" pitchFamily="2" charset="-122"/>
                <a:ea typeface="华文新魏" pitchFamily="2" charset="-122"/>
              </a:rPr>
              <a:t>年，用扭秤测量静电力和磁力，导出著名的库仑定律。</a:t>
            </a:r>
          </a:p>
          <a:p>
            <a:r>
              <a:rPr kumimoji="1" lang="zh-CN" altLang="en-US" sz="2400" b="1">
                <a:solidFill>
                  <a:srgbClr val="000000"/>
                </a:solidFill>
                <a:latin typeface="华文新魏" pitchFamily="2" charset="-122"/>
                <a:ea typeface="华文新魏" pitchFamily="2" charset="-122"/>
              </a:rPr>
              <a:t>         通过对滚动和滑动摩擦的实验研究，得出摩擦定律。</a:t>
            </a:r>
            <a:endParaRPr kumimoji="1" lang="zh-CN" altLang="en-US" sz="3600" b="1">
              <a:solidFill>
                <a:srgbClr val="000000"/>
              </a:solidFill>
              <a:latin typeface="华文新魏" pitchFamily="2" charset="-122"/>
              <a:ea typeface="华文新魏" pitchFamily="2" charset="-122"/>
            </a:endParaRPr>
          </a:p>
        </p:txBody>
      </p:sp>
      <p:sp>
        <p:nvSpPr>
          <p:cNvPr id="19461" name="Line 5"/>
          <p:cNvSpPr>
            <a:spLocks noChangeShapeType="1"/>
          </p:cNvSpPr>
          <p:nvPr/>
        </p:nvSpPr>
        <p:spPr bwMode="auto">
          <a:xfrm>
            <a:off x="0" y="1484313"/>
            <a:ext cx="9144000" cy="0"/>
          </a:xfrm>
          <a:prstGeom prst="line">
            <a:avLst/>
          </a:prstGeom>
          <a:noFill/>
          <a:ln w="25400">
            <a:solidFill>
              <a:srgbClr val="0000FF"/>
            </a:solidFill>
            <a:round/>
            <a:headEnd/>
            <a:tailEnd/>
          </a:ln>
          <a:effectLst/>
        </p:spPr>
        <p:txBody>
          <a:bodyPr wrap="none" lIns="90000" tIns="46800" rIns="90000" bIns="46800" anchor="ctr">
            <a:spAutoFit/>
          </a:bodyPr>
          <a:lstStyle/>
          <a:p>
            <a:endParaRPr lang="zh-CN" altLang="en-US"/>
          </a:p>
        </p:txBody>
      </p:sp>
      <p:sp>
        <p:nvSpPr>
          <p:cNvPr id="19462" name="Text Box 6"/>
          <p:cNvSpPr txBox="1">
            <a:spLocks noChangeArrowheads="1"/>
          </p:cNvSpPr>
          <p:nvPr/>
        </p:nvSpPr>
        <p:spPr bwMode="auto">
          <a:xfrm>
            <a:off x="611188" y="549275"/>
            <a:ext cx="5543550" cy="579438"/>
          </a:xfrm>
          <a:prstGeom prst="rect">
            <a:avLst/>
          </a:prstGeom>
          <a:noFill/>
          <a:ln w="9525">
            <a:noFill/>
            <a:miter lim="800000"/>
            <a:headEnd/>
            <a:tailEnd/>
          </a:ln>
          <a:effectLst/>
        </p:spPr>
        <p:txBody>
          <a:bodyPr>
            <a:spAutoFit/>
          </a:bodyPr>
          <a:lstStyle/>
          <a:p>
            <a:r>
              <a:rPr kumimoji="1" lang="zh-CN" altLang="en-US" sz="3200" b="1">
                <a:latin typeface="华文新魏" pitchFamily="2" charset="-122"/>
                <a:ea typeface="华文新魏" pitchFamily="2" charset="-122"/>
              </a:rPr>
              <a:t>库仑定律</a:t>
            </a:r>
            <a:r>
              <a:rPr kumimoji="1" lang="zh-CN" altLang="en-US" sz="3200" b="1">
                <a:solidFill>
                  <a:srgbClr val="FFFF00"/>
                </a:solidFill>
                <a:latin typeface="华文新魏" pitchFamily="2" charset="-122"/>
                <a:ea typeface="华文新魏" pitchFamily="2" charset="-122"/>
              </a:rPr>
              <a:t>  </a:t>
            </a:r>
            <a:r>
              <a:rPr kumimoji="1" lang="en-US" altLang="zh-CN" sz="3200" b="1">
                <a:latin typeface="华文新魏" pitchFamily="2" charset="-122"/>
                <a:ea typeface="华文新魏" pitchFamily="2" charset="-122"/>
              </a:rPr>
              <a:t>(Coulomb</a:t>
            </a:r>
            <a:r>
              <a:rPr kumimoji="1" lang="en-US" altLang="zh-CN" sz="3200" b="1">
                <a:latin typeface="Arial"/>
                <a:ea typeface="华文新魏" pitchFamily="2" charset="-122"/>
              </a:rPr>
              <a:t>’</a:t>
            </a:r>
            <a:r>
              <a:rPr kumimoji="1" lang="en-US" altLang="zh-CN" sz="3200" b="1">
                <a:latin typeface="华文新魏" pitchFamily="2" charset="-122"/>
                <a:ea typeface="华文新魏" pitchFamily="2" charset="-122"/>
              </a:rPr>
              <a:t>s Law)</a:t>
            </a:r>
            <a:r>
              <a:rPr kumimoji="1" lang="en-US" altLang="zh-CN" sz="2800">
                <a:solidFill>
                  <a:srgbClr val="FFFFCC"/>
                </a:solidFill>
                <a:latin typeface="华文新魏" pitchFamily="2" charset="-122"/>
                <a:ea typeface="华文新魏" pitchFamily="2" charset="-122"/>
              </a:rPr>
              <a:t> </a:t>
            </a:r>
          </a:p>
        </p:txBody>
      </p:sp>
      <p:pic>
        <p:nvPicPr>
          <p:cNvPr id="19465" name="Picture 9" descr="225px-Coulomb"/>
          <p:cNvPicPr>
            <a:picLocks noChangeAspect="1" noChangeArrowheads="1"/>
          </p:cNvPicPr>
          <p:nvPr/>
        </p:nvPicPr>
        <p:blipFill>
          <a:blip r:embed="rId3" cstate="print">
            <a:lum bright="-4000" contrast="4000"/>
          </a:blip>
          <a:srcRect/>
          <a:stretch>
            <a:fillRect/>
          </a:stretch>
        </p:blipFill>
        <p:spPr bwMode="auto">
          <a:xfrm>
            <a:off x="468313" y="2060575"/>
            <a:ext cx="2506662" cy="2951163"/>
          </a:xfrm>
          <a:prstGeom prst="rect">
            <a:avLst/>
          </a:prstGeom>
          <a:noFill/>
          <a:ln w="9525">
            <a:noFill/>
            <a:miter lim="800000"/>
            <a:headEnd/>
            <a:tailEnd/>
          </a:ln>
        </p:spPr>
      </p:pic>
      <p:pic>
        <p:nvPicPr>
          <p:cNvPr id="19464" name="Picture 8" descr="Bcoulomb"/>
          <p:cNvPicPr>
            <a:picLocks noChangeAspect="1" noChangeArrowheads="1"/>
          </p:cNvPicPr>
          <p:nvPr/>
        </p:nvPicPr>
        <p:blipFill>
          <a:blip r:embed="rId4" cstate="print"/>
          <a:srcRect/>
          <a:stretch>
            <a:fillRect/>
          </a:stretch>
        </p:blipFill>
        <p:spPr bwMode="auto">
          <a:xfrm>
            <a:off x="6372225" y="0"/>
            <a:ext cx="2771775" cy="307022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461"/>
                                        </p:tgtEl>
                                        <p:attrNameLst>
                                          <p:attrName>style.visibility</p:attrName>
                                        </p:attrNameLst>
                                      </p:cBhvr>
                                      <p:to>
                                        <p:strVal val="visible"/>
                                      </p:to>
                                    </p:set>
                                    <p:animEffect transition="in" filter="wipe(left)">
                                      <p:cBhvr>
                                        <p:cTn id="7" dur="500"/>
                                        <p:tgtEl>
                                          <p:spTgt spid="19461"/>
                                        </p:tgtEl>
                                      </p:cBhvr>
                                    </p:animEffect>
                                  </p:childTnLst>
                                </p:cTn>
                              </p:par>
                            </p:childTnLst>
                          </p:cTn>
                        </p:par>
                        <p:par>
                          <p:cTn id="8" fill="hold">
                            <p:stCondLst>
                              <p:cond delay="500"/>
                            </p:stCondLst>
                            <p:childTnLst>
                              <p:par>
                                <p:cTn id="9" presetID="8" presetClass="entr" presetSubtype="16" fill="hold" nodeType="afterEffect">
                                  <p:stCondLst>
                                    <p:cond delay="0"/>
                                  </p:stCondLst>
                                  <p:childTnLst>
                                    <p:set>
                                      <p:cBhvr>
                                        <p:cTn id="10" dur="1" fill="hold">
                                          <p:stCondLst>
                                            <p:cond delay="0"/>
                                          </p:stCondLst>
                                        </p:cTn>
                                        <p:tgtEl>
                                          <p:spTgt spid="19465"/>
                                        </p:tgtEl>
                                        <p:attrNameLst>
                                          <p:attrName>style.visibility</p:attrName>
                                        </p:attrNameLst>
                                      </p:cBhvr>
                                      <p:to>
                                        <p:strVal val="visible"/>
                                      </p:to>
                                    </p:set>
                                    <p:animEffect transition="in" filter="diamond(in)">
                                      <p:cBhvr>
                                        <p:cTn id="11" dur="2000"/>
                                        <p:tgtEl>
                                          <p:spTgt spid="19465"/>
                                        </p:tgtEl>
                                      </p:cBhvr>
                                    </p:animEffect>
                                  </p:childTnLst>
                                </p:cTn>
                              </p:par>
                            </p:childTnLst>
                          </p:cTn>
                        </p:par>
                        <p:par>
                          <p:cTn id="12" fill="hold">
                            <p:stCondLst>
                              <p:cond delay="2500"/>
                            </p:stCondLst>
                            <p:childTnLst>
                              <p:par>
                                <p:cTn id="13" presetID="22" presetClass="entr" presetSubtype="8" fill="hold" grpId="0" nodeType="afterEffect">
                                  <p:stCondLst>
                                    <p:cond delay="0"/>
                                  </p:stCondLst>
                                  <p:childTnLst>
                                    <p:set>
                                      <p:cBhvr>
                                        <p:cTn id="14" dur="1" fill="hold">
                                          <p:stCondLst>
                                            <p:cond delay="0"/>
                                          </p:stCondLst>
                                        </p:cTn>
                                        <p:tgtEl>
                                          <p:spTgt spid="19459"/>
                                        </p:tgtEl>
                                        <p:attrNameLst>
                                          <p:attrName>style.visibility</p:attrName>
                                        </p:attrNameLst>
                                      </p:cBhvr>
                                      <p:to>
                                        <p:strVal val="visible"/>
                                      </p:to>
                                    </p:set>
                                    <p:animEffect transition="in" filter="wipe(left)">
                                      <p:cBhvr>
                                        <p:cTn id="15" dur="500"/>
                                        <p:tgtEl>
                                          <p:spTgt spid="1945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iterate type="lt">
                                    <p:tmPct val="100000"/>
                                  </p:iterate>
                                  <p:childTnLst>
                                    <p:set>
                                      <p:cBhvr>
                                        <p:cTn id="19" dur="1" fill="hold">
                                          <p:stCondLst>
                                            <p:cond delay="0"/>
                                          </p:stCondLst>
                                        </p:cTn>
                                        <p:tgtEl>
                                          <p:spTgt spid="19460">
                                            <p:txEl>
                                              <p:pRg st="0" end="0"/>
                                            </p:txEl>
                                          </p:spTgt>
                                        </p:tgtEl>
                                        <p:attrNameLst>
                                          <p:attrName>style.visibility</p:attrName>
                                        </p:attrNameLst>
                                      </p:cBhvr>
                                      <p:to>
                                        <p:strVal val="visible"/>
                                      </p:to>
                                    </p:set>
                                    <p:animEffect transition="in" filter="wipe(left)">
                                      <p:cBhvr>
                                        <p:cTn id="20" dur="75"/>
                                        <p:tgtEl>
                                          <p:spTgt spid="19460">
                                            <p:txEl>
                                              <p:pRg st="0" end="0"/>
                                            </p:txEl>
                                          </p:spTgt>
                                        </p:tgtEl>
                                      </p:cBhvr>
                                    </p:animEffect>
                                  </p:childTnLst>
                                </p:cTn>
                              </p:par>
                            </p:childTnLst>
                          </p:cTn>
                        </p:par>
                        <p:par>
                          <p:cTn id="21" fill="hold">
                            <p:stCondLst>
                              <p:cond delay="450"/>
                            </p:stCondLst>
                            <p:childTnLst>
                              <p:par>
                                <p:cTn id="22" presetID="22" presetClass="entr" presetSubtype="8" fill="hold" grpId="0" nodeType="afterEffect">
                                  <p:stCondLst>
                                    <p:cond delay="0"/>
                                  </p:stCondLst>
                                  <p:iterate type="lt">
                                    <p:tmPct val="100000"/>
                                  </p:iterate>
                                  <p:childTnLst>
                                    <p:set>
                                      <p:cBhvr>
                                        <p:cTn id="23" dur="1" fill="hold">
                                          <p:stCondLst>
                                            <p:cond delay="0"/>
                                          </p:stCondLst>
                                        </p:cTn>
                                        <p:tgtEl>
                                          <p:spTgt spid="19460">
                                            <p:txEl>
                                              <p:pRg st="2" end="2"/>
                                            </p:txEl>
                                          </p:spTgt>
                                        </p:tgtEl>
                                        <p:attrNameLst>
                                          <p:attrName>style.visibility</p:attrName>
                                        </p:attrNameLst>
                                      </p:cBhvr>
                                      <p:to>
                                        <p:strVal val="visible"/>
                                      </p:to>
                                    </p:set>
                                    <p:animEffect transition="in" filter="wipe(left)">
                                      <p:cBhvr>
                                        <p:cTn id="24" dur="75"/>
                                        <p:tgtEl>
                                          <p:spTgt spid="19460">
                                            <p:txEl>
                                              <p:pRg st="2" end="2"/>
                                            </p:txEl>
                                          </p:spTgt>
                                        </p:tgtEl>
                                      </p:cBhvr>
                                    </p:animEffect>
                                  </p:childTnLst>
                                </p:cTn>
                              </p:par>
                            </p:childTnLst>
                          </p:cTn>
                        </p:par>
                        <p:par>
                          <p:cTn id="25" fill="hold">
                            <p:stCondLst>
                              <p:cond delay="3225"/>
                            </p:stCondLst>
                            <p:childTnLst>
                              <p:par>
                                <p:cTn id="26" presetID="22" presetClass="entr" presetSubtype="8" fill="hold" grpId="0" nodeType="afterEffect">
                                  <p:stCondLst>
                                    <p:cond delay="0"/>
                                  </p:stCondLst>
                                  <p:iterate type="lt">
                                    <p:tmPct val="100000"/>
                                  </p:iterate>
                                  <p:childTnLst>
                                    <p:set>
                                      <p:cBhvr>
                                        <p:cTn id="27" dur="1" fill="hold">
                                          <p:stCondLst>
                                            <p:cond delay="0"/>
                                          </p:stCondLst>
                                        </p:cTn>
                                        <p:tgtEl>
                                          <p:spTgt spid="19460">
                                            <p:txEl>
                                              <p:pRg st="3" end="3"/>
                                            </p:txEl>
                                          </p:spTgt>
                                        </p:tgtEl>
                                        <p:attrNameLst>
                                          <p:attrName>style.visibility</p:attrName>
                                        </p:attrNameLst>
                                      </p:cBhvr>
                                      <p:to>
                                        <p:strVal val="visible"/>
                                      </p:to>
                                    </p:set>
                                    <p:animEffect transition="in" filter="wipe(left)">
                                      <p:cBhvr>
                                        <p:cTn id="28" dur="75"/>
                                        <p:tgtEl>
                                          <p:spTgt spid="19460">
                                            <p:txEl>
                                              <p:pRg st="3" end="3"/>
                                            </p:txEl>
                                          </p:spTgt>
                                        </p:tgtEl>
                                      </p:cBhvr>
                                    </p:animEffect>
                                  </p:childTnLst>
                                </p:cTn>
                              </p:par>
                            </p:childTnLst>
                          </p:cTn>
                        </p:par>
                        <p:par>
                          <p:cTn id="29" fill="hold">
                            <p:stCondLst>
                              <p:cond delay="5250"/>
                            </p:stCondLst>
                            <p:childTnLst>
                              <p:par>
                                <p:cTn id="30" presetID="22" presetClass="entr" presetSubtype="8" fill="hold" grpId="0" nodeType="afterEffect">
                                  <p:stCondLst>
                                    <p:cond delay="0"/>
                                  </p:stCondLst>
                                  <p:iterate type="lt">
                                    <p:tmPct val="100000"/>
                                  </p:iterate>
                                  <p:childTnLst>
                                    <p:set>
                                      <p:cBhvr>
                                        <p:cTn id="31" dur="1" fill="hold">
                                          <p:stCondLst>
                                            <p:cond delay="0"/>
                                          </p:stCondLst>
                                        </p:cTn>
                                        <p:tgtEl>
                                          <p:spTgt spid="19460">
                                            <p:txEl>
                                              <p:pRg st="4" end="4"/>
                                            </p:txEl>
                                          </p:spTgt>
                                        </p:tgtEl>
                                        <p:attrNameLst>
                                          <p:attrName>style.visibility</p:attrName>
                                        </p:attrNameLst>
                                      </p:cBhvr>
                                      <p:to>
                                        <p:strVal val="visible"/>
                                      </p:to>
                                    </p:set>
                                    <p:animEffect transition="in" filter="wipe(left)">
                                      <p:cBhvr>
                                        <p:cTn id="32" dur="75"/>
                                        <p:tgtEl>
                                          <p:spTgt spid="19460">
                                            <p:txEl>
                                              <p:pRg st="4" end="4"/>
                                            </p:txEl>
                                          </p:spTgt>
                                        </p:tgtEl>
                                      </p:cBhvr>
                                    </p:animEffect>
                                  </p:childTnLst>
                                </p:cTn>
                              </p:par>
                            </p:childTnLst>
                          </p:cTn>
                        </p:par>
                        <p:par>
                          <p:cTn id="33" fill="hold">
                            <p:stCondLst>
                              <p:cond delay="7725"/>
                            </p:stCondLst>
                            <p:childTnLst>
                              <p:par>
                                <p:cTn id="34" presetID="22" presetClass="entr" presetSubtype="8" fill="hold" grpId="0" nodeType="afterEffect">
                                  <p:stCondLst>
                                    <p:cond delay="0"/>
                                  </p:stCondLst>
                                  <p:iterate type="lt">
                                    <p:tmPct val="100000"/>
                                  </p:iterate>
                                  <p:childTnLst>
                                    <p:set>
                                      <p:cBhvr>
                                        <p:cTn id="35" dur="1" fill="hold">
                                          <p:stCondLst>
                                            <p:cond delay="0"/>
                                          </p:stCondLst>
                                        </p:cTn>
                                        <p:tgtEl>
                                          <p:spTgt spid="19460">
                                            <p:txEl>
                                              <p:pRg st="5" end="5"/>
                                            </p:txEl>
                                          </p:spTgt>
                                        </p:tgtEl>
                                        <p:attrNameLst>
                                          <p:attrName>style.visibility</p:attrName>
                                        </p:attrNameLst>
                                      </p:cBhvr>
                                      <p:to>
                                        <p:strVal val="visible"/>
                                      </p:to>
                                    </p:set>
                                    <p:animEffect transition="in" filter="wipe(left)">
                                      <p:cBhvr>
                                        <p:cTn id="36" dur="75"/>
                                        <p:tgtEl>
                                          <p:spTgt spid="19460">
                                            <p:txEl>
                                              <p:pRg st="5" end="5"/>
                                            </p:txEl>
                                          </p:spTgt>
                                        </p:tgtEl>
                                      </p:cBhvr>
                                    </p:animEffect>
                                  </p:childTnLst>
                                </p:cTn>
                              </p:par>
                            </p:childTnLst>
                          </p:cTn>
                        </p:par>
                        <p:par>
                          <p:cTn id="37" fill="hold">
                            <p:stCondLst>
                              <p:cond delay="9450"/>
                            </p:stCondLst>
                            <p:childTnLst>
                              <p:par>
                                <p:cTn id="38" presetID="5" presetClass="entr" presetSubtype="10" fill="hold" nodeType="afterEffect">
                                  <p:stCondLst>
                                    <p:cond delay="0"/>
                                  </p:stCondLst>
                                  <p:childTnLst>
                                    <p:set>
                                      <p:cBhvr>
                                        <p:cTn id="39" dur="1" fill="hold">
                                          <p:stCondLst>
                                            <p:cond delay="0"/>
                                          </p:stCondLst>
                                        </p:cTn>
                                        <p:tgtEl>
                                          <p:spTgt spid="19464"/>
                                        </p:tgtEl>
                                        <p:attrNameLst>
                                          <p:attrName>style.visibility</p:attrName>
                                        </p:attrNameLst>
                                      </p:cBhvr>
                                      <p:to>
                                        <p:strVal val="visible"/>
                                      </p:to>
                                    </p:set>
                                    <p:animEffect transition="in" filter="checkerboard(across)">
                                      <p:cBhvr>
                                        <p:cTn id="40" dur="500"/>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9" grpId="0" autoUpdateAnimBg="0"/>
      <p:bldP spid="19460" grpId="0" build="p" autoUpdateAnimBg="0"/>
      <p:bldP spid="19461"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title"/>
          </p:nvPr>
        </p:nvSpPr>
        <p:spPr>
          <a:xfrm>
            <a:off x="685800" y="381000"/>
            <a:ext cx="1654175" cy="671513"/>
          </a:xfrm>
        </p:spPr>
        <p:txBody>
          <a:bodyPr/>
          <a:lstStyle/>
          <a:p>
            <a:r>
              <a:rPr lang="zh-CN" altLang="en-US" sz="2800" b="0">
                <a:solidFill>
                  <a:schemeClr val="accent2"/>
                </a:solidFill>
              </a:rPr>
              <a:t>举例</a:t>
            </a:r>
          </a:p>
        </p:txBody>
      </p:sp>
      <p:sp>
        <p:nvSpPr>
          <p:cNvPr id="220163" name="AutoShape 3">
            <a:hlinkClick r:id="rId2" action="ppaction://hlinksldjump" highlightClick="1"/>
          </p:cNvPr>
          <p:cNvSpPr>
            <a:spLocks noChangeArrowheads="1"/>
          </p:cNvSpPr>
          <p:nvPr/>
        </p:nvSpPr>
        <p:spPr bwMode="auto">
          <a:xfrm>
            <a:off x="8351838" y="6524625"/>
            <a:ext cx="792162" cy="333375"/>
          </a:xfrm>
          <a:prstGeom prst="actionButtonBackPrevious">
            <a:avLst/>
          </a:prstGeom>
          <a:solidFill>
            <a:schemeClr val="accent1"/>
          </a:solidFill>
          <a:ln w="9525">
            <a:solidFill>
              <a:srgbClr val="000000"/>
            </a:solidFill>
            <a:miter lim="800000"/>
            <a:headEnd/>
            <a:tailEnd/>
          </a:ln>
          <a:effectLst/>
        </p:spPr>
        <p:txBody>
          <a:bodyPr wrap="none" anchor="ctr"/>
          <a:lstStyle/>
          <a:p>
            <a:endParaRPr lang="zh-CN" altLang="en-US"/>
          </a:p>
        </p:txBody>
      </p:sp>
      <p:sp>
        <p:nvSpPr>
          <p:cNvPr id="220164" name="Oval 4"/>
          <p:cNvSpPr>
            <a:spLocks noChangeArrowheads="1"/>
          </p:cNvSpPr>
          <p:nvPr/>
        </p:nvSpPr>
        <p:spPr bwMode="auto">
          <a:xfrm>
            <a:off x="3132138" y="3249613"/>
            <a:ext cx="152400" cy="152400"/>
          </a:xfrm>
          <a:prstGeom prst="ellipse">
            <a:avLst/>
          </a:prstGeom>
          <a:solidFill>
            <a:schemeClr val="hlink"/>
          </a:solidFill>
          <a:ln w="9525">
            <a:solidFill>
              <a:srgbClr val="000000"/>
            </a:solidFill>
            <a:round/>
            <a:headEnd/>
            <a:tailEnd/>
          </a:ln>
          <a:effectLst/>
        </p:spPr>
        <p:txBody>
          <a:bodyPr wrap="none" anchor="ctr"/>
          <a:lstStyle/>
          <a:p>
            <a:endParaRPr lang="zh-CN" altLang="en-US"/>
          </a:p>
        </p:txBody>
      </p:sp>
      <p:sp>
        <p:nvSpPr>
          <p:cNvPr id="220165" name="Line 5"/>
          <p:cNvSpPr>
            <a:spLocks noChangeShapeType="1"/>
          </p:cNvSpPr>
          <p:nvPr/>
        </p:nvSpPr>
        <p:spPr bwMode="auto">
          <a:xfrm>
            <a:off x="1179513" y="2678113"/>
            <a:ext cx="2743200" cy="0"/>
          </a:xfrm>
          <a:prstGeom prst="line">
            <a:avLst/>
          </a:prstGeom>
          <a:noFill/>
          <a:ln w="9525">
            <a:solidFill>
              <a:srgbClr val="000000"/>
            </a:solidFill>
            <a:round/>
            <a:headEnd/>
            <a:tailEnd type="triangle" w="med" len="med"/>
          </a:ln>
          <a:effectLst/>
        </p:spPr>
        <p:txBody>
          <a:bodyPr/>
          <a:lstStyle/>
          <a:p>
            <a:endParaRPr lang="zh-CN" altLang="en-US"/>
          </a:p>
        </p:txBody>
      </p:sp>
      <p:sp>
        <p:nvSpPr>
          <p:cNvPr id="220166" name="Line 6"/>
          <p:cNvSpPr>
            <a:spLocks noChangeShapeType="1"/>
          </p:cNvSpPr>
          <p:nvPr/>
        </p:nvSpPr>
        <p:spPr bwMode="auto">
          <a:xfrm>
            <a:off x="1179513" y="2906713"/>
            <a:ext cx="2743200" cy="0"/>
          </a:xfrm>
          <a:prstGeom prst="line">
            <a:avLst/>
          </a:prstGeom>
          <a:noFill/>
          <a:ln w="9525">
            <a:solidFill>
              <a:srgbClr val="000000"/>
            </a:solidFill>
            <a:round/>
            <a:headEnd/>
            <a:tailEnd type="triangle" w="med" len="med"/>
          </a:ln>
          <a:effectLst/>
        </p:spPr>
        <p:txBody>
          <a:bodyPr/>
          <a:lstStyle/>
          <a:p>
            <a:endParaRPr lang="zh-CN" altLang="en-US"/>
          </a:p>
        </p:txBody>
      </p:sp>
      <p:sp>
        <p:nvSpPr>
          <p:cNvPr id="220167" name="Line 7"/>
          <p:cNvSpPr>
            <a:spLocks noChangeShapeType="1"/>
          </p:cNvSpPr>
          <p:nvPr/>
        </p:nvSpPr>
        <p:spPr bwMode="auto">
          <a:xfrm>
            <a:off x="1179513" y="3211513"/>
            <a:ext cx="2743200" cy="0"/>
          </a:xfrm>
          <a:prstGeom prst="line">
            <a:avLst/>
          </a:prstGeom>
          <a:noFill/>
          <a:ln w="9525">
            <a:solidFill>
              <a:srgbClr val="000000"/>
            </a:solidFill>
            <a:round/>
            <a:headEnd/>
            <a:tailEnd type="triangle" w="med" len="med"/>
          </a:ln>
          <a:effectLst/>
        </p:spPr>
        <p:txBody>
          <a:bodyPr/>
          <a:lstStyle/>
          <a:p>
            <a:endParaRPr lang="zh-CN" altLang="en-US"/>
          </a:p>
        </p:txBody>
      </p:sp>
      <p:sp>
        <p:nvSpPr>
          <p:cNvPr id="220168" name="Line 8"/>
          <p:cNvSpPr>
            <a:spLocks noChangeShapeType="1"/>
          </p:cNvSpPr>
          <p:nvPr/>
        </p:nvSpPr>
        <p:spPr bwMode="auto">
          <a:xfrm>
            <a:off x="1150938" y="3460750"/>
            <a:ext cx="2743200" cy="0"/>
          </a:xfrm>
          <a:prstGeom prst="line">
            <a:avLst/>
          </a:prstGeom>
          <a:noFill/>
          <a:ln w="9525">
            <a:solidFill>
              <a:srgbClr val="000000"/>
            </a:solidFill>
            <a:round/>
            <a:headEnd/>
            <a:tailEnd type="triangle" w="med" len="med"/>
          </a:ln>
          <a:effectLst/>
        </p:spPr>
        <p:txBody>
          <a:bodyPr/>
          <a:lstStyle/>
          <a:p>
            <a:endParaRPr lang="zh-CN" altLang="en-US"/>
          </a:p>
        </p:txBody>
      </p:sp>
      <p:sp>
        <p:nvSpPr>
          <p:cNvPr id="220169" name="Line 9"/>
          <p:cNvSpPr>
            <a:spLocks noChangeShapeType="1"/>
          </p:cNvSpPr>
          <p:nvPr/>
        </p:nvSpPr>
        <p:spPr bwMode="auto">
          <a:xfrm>
            <a:off x="1179513" y="3744913"/>
            <a:ext cx="2743200" cy="0"/>
          </a:xfrm>
          <a:prstGeom prst="line">
            <a:avLst/>
          </a:prstGeom>
          <a:noFill/>
          <a:ln w="9525">
            <a:solidFill>
              <a:srgbClr val="000000"/>
            </a:solidFill>
            <a:round/>
            <a:headEnd/>
            <a:tailEnd type="triangle" w="med" len="med"/>
          </a:ln>
          <a:effectLst/>
        </p:spPr>
        <p:txBody>
          <a:bodyPr/>
          <a:lstStyle/>
          <a:p>
            <a:endParaRPr lang="zh-CN" altLang="en-US"/>
          </a:p>
        </p:txBody>
      </p:sp>
      <p:sp>
        <p:nvSpPr>
          <p:cNvPr id="220170" name="Line 10"/>
          <p:cNvSpPr>
            <a:spLocks noChangeShapeType="1"/>
          </p:cNvSpPr>
          <p:nvPr/>
        </p:nvSpPr>
        <p:spPr bwMode="auto">
          <a:xfrm>
            <a:off x="1179513" y="4049713"/>
            <a:ext cx="2743200" cy="0"/>
          </a:xfrm>
          <a:prstGeom prst="line">
            <a:avLst/>
          </a:prstGeom>
          <a:noFill/>
          <a:ln w="9525">
            <a:solidFill>
              <a:srgbClr val="000000"/>
            </a:solidFill>
            <a:round/>
            <a:headEnd/>
            <a:tailEnd type="triangle" w="med" len="med"/>
          </a:ln>
          <a:effectLst/>
        </p:spPr>
        <p:txBody>
          <a:bodyPr/>
          <a:lstStyle/>
          <a:p>
            <a:endParaRPr lang="zh-CN" altLang="en-US"/>
          </a:p>
        </p:txBody>
      </p:sp>
      <p:sp>
        <p:nvSpPr>
          <p:cNvPr id="220171" name="Oval 11"/>
          <p:cNvSpPr>
            <a:spLocks noChangeArrowheads="1"/>
          </p:cNvSpPr>
          <p:nvPr/>
        </p:nvSpPr>
        <p:spPr bwMode="auto">
          <a:xfrm>
            <a:off x="1331913" y="3059113"/>
            <a:ext cx="533400" cy="533400"/>
          </a:xfrm>
          <a:prstGeom prst="ellipse">
            <a:avLst/>
          </a:prstGeom>
          <a:noFill/>
          <a:ln w="38100">
            <a:solidFill>
              <a:schemeClr val="accent2"/>
            </a:solidFill>
            <a:round/>
            <a:headEnd/>
            <a:tailEnd/>
          </a:ln>
          <a:effectLst/>
        </p:spPr>
        <p:txBody>
          <a:bodyPr wrap="none" anchor="ctr"/>
          <a:lstStyle/>
          <a:p>
            <a:endParaRPr lang="zh-CN" altLang="en-US"/>
          </a:p>
        </p:txBody>
      </p:sp>
      <p:sp>
        <p:nvSpPr>
          <p:cNvPr id="220172" name="Line 12"/>
          <p:cNvSpPr>
            <a:spLocks noChangeShapeType="1"/>
          </p:cNvSpPr>
          <p:nvPr/>
        </p:nvSpPr>
        <p:spPr bwMode="auto">
          <a:xfrm flipH="1">
            <a:off x="1439863" y="3105150"/>
            <a:ext cx="323850" cy="431800"/>
          </a:xfrm>
          <a:prstGeom prst="line">
            <a:avLst/>
          </a:prstGeom>
          <a:noFill/>
          <a:ln w="57150">
            <a:solidFill>
              <a:schemeClr val="accent2"/>
            </a:solidFill>
            <a:round/>
            <a:headEnd/>
            <a:tailEnd/>
          </a:ln>
          <a:effectLst/>
        </p:spPr>
        <p:txBody>
          <a:bodyPr/>
          <a:lstStyle/>
          <a:p>
            <a:endParaRPr lang="zh-CN" altLang="en-US"/>
          </a:p>
        </p:txBody>
      </p:sp>
      <p:sp>
        <p:nvSpPr>
          <p:cNvPr id="220173" name="Line 13"/>
          <p:cNvSpPr>
            <a:spLocks noChangeShapeType="1"/>
          </p:cNvSpPr>
          <p:nvPr/>
        </p:nvSpPr>
        <p:spPr bwMode="auto">
          <a:xfrm>
            <a:off x="1403350" y="3141663"/>
            <a:ext cx="385763" cy="374650"/>
          </a:xfrm>
          <a:prstGeom prst="line">
            <a:avLst/>
          </a:prstGeom>
          <a:noFill/>
          <a:ln w="57150">
            <a:solidFill>
              <a:schemeClr val="accent2"/>
            </a:solidFill>
            <a:round/>
            <a:headEnd/>
            <a:tailEnd/>
          </a:ln>
          <a:effectLst/>
        </p:spPr>
        <p:txBody>
          <a:bodyPr/>
          <a:lstStyle/>
          <a:p>
            <a:endParaRPr lang="zh-CN" altLang="en-US"/>
          </a:p>
        </p:txBody>
      </p:sp>
      <p:sp>
        <p:nvSpPr>
          <p:cNvPr id="220174" name="Oval 14"/>
          <p:cNvSpPr>
            <a:spLocks noChangeArrowheads="1"/>
          </p:cNvSpPr>
          <p:nvPr/>
        </p:nvSpPr>
        <p:spPr bwMode="auto">
          <a:xfrm>
            <a:off x="2932113" y="3059113"/>
            <a:ext cx="533400" cy="533400"/>
          </a:xfrm>
          <a:prstGeom prst="ellipse">
            <a:avLst/>
          </a:prstGeom>
          <a:noFill/>
          <a:ln w="38100">
            <a:solidFill>
              <a:schemeClr val="accent2"/>
            </a:solidFill>
            <a:round/>
            <a:headEnd/>
            <a:tailEnd/>
          </a:ln>
          <a:effectLst/>
        </p:spPr>
        <p:txBody>
          <a:bodyPr wrap="none" anchor="ctr"/>
          <a:lstStyle/>
          <a:p>
            <a:endParaRPr lang="zh-CN" altLang="en-US"/>
          </a:p>
        </p:txBody>
      </p:sp>
      <p:sp>
        <p:nvSpPr>
          <p:cNvPr id="220175" name="Line 15"/>
          <p:cNvSpPr>
            <a:spLocks noChangeShapeType="1"/>
          </p:cNvSpPr>
          <p:nvPr/>
        </p:nvSpPr>
        <p:spPr bwMode="auto">
          <a:xfrm>
            <a:off x="1584325" y="3321050"/>
            <a:ext cx="0" cy="1066800"/>
          </a:xfrm>
          <a:prstGeom prst="line">
            <a:avLst/>
          </a:prstGeom>
          <a:noFill/>
          <a:ln w="38100">
            <a:solidFill>
              <a:srgbClr val="FF0000"/>
            </a:solidFill>
            <a:round/>
            <a:headEnd/>
            <a:tailEnd type="triangle" w="med" len="med"/>
          </a:ln>
          <a:effectLst/>
        </p:spPr>
        <p:txBody>
          <a:bodyPr/>
          <a:lstStyle/>
          <a:p>
            <a:endParaRPr lang="zh-CN" altLang="en-US"/>
          </a:p>
        </p:txBody>
      </p:sp>
      <p:sp>
        <p:nvSpPr>
          <p:cNvPr id="220176" name="Line 16"/>
          <p:cNvSpPr>
            <a:spLocks noChangeShapeType="1"/>
          </p:cNvSpPr>
          <p:nvPr/>
        </p:nvSpPr>
        <p:spPr bwMode="auto">
          <a:xfrm flipV="1">
            <a:off x="3203575" y="2133600"/>
            <a:ext cx="0" cy="1171575"/>
          </a:xfrm>
          <a:prstGeom prst="line">
            <a:avLst/>
          </a:prstGeom>
          <a:noFill/>
          <a:ln w="38100">
            <a:solidFill>
              <a:srgbClr val="FF0000"/>
            </a:solidFill>
            <a:round/>
            <a:headEnd/>
            <a:tailEnd type="triangle" w="med" len="med"/>
          </a:ln>
          <a:effectLst/>
        </p:spPr>
        <p:txBody>
          <a:bodyPr/>
          <a:lstStyle/>
          <a:p>
            <a:endParaRPr lang="zh-CN" altLang="en-US"/>
          </a:p>
        </p:txBody>
      </p:sp>
      <p:sp>
        <p:nvSpPr>
          <p:cNvPr id="220177" name="Text Box 17"/>
          <p:cNvSpPr txBox="1">
            <a:spLocks noChangeArrowheads="1"/>
          </p:cNvSpPr>
          <p:nvPr/>
        </p:nvSpPr>
        <p:spPr bwMode="auto">
          <a:xfrm>
            <a:off x="1712913" y="4202113"/>
            <a:ext cx="381000" cy="579437"/>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b="1">
                <a:latin typeface="Times New Roman" pitchFamily="18" charset="0"/>
              </a:rPr>
              <a:t>F</a:t>
            </a:r>
          </a:p>
        </p:txBody>
      </p:sp>
      <p:sp>
        <p:nvSpPr>
          <p:cNvPr id="220178" name="Text Box 18"/>
          <p:cNvSpPr txBox="1">
            <a:spLocks noChangeArrowheads="1"/>
          </p:cNvSpPr>
          <p:nvPr/>
        </p:nvSpPr>
        <p:spPr bwMode="auto">
          <a:xfrm>
            <a:off x="3389313" y="1916113"/>
            <a:ext cx="381000" cy="579437"/>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b="1">
                <a:latin typeface="Times New Roman" pitchFamily="18" charset="0"/>
              </a:rPr>
              <a:t>F</a:t>
            </a:r>
          </a:p>
        </p:txBody>
      </p:sp>
      <p:sp>
        <p:nvSpPr>
          <p:cNvPr id="220179" name="Text Box 19"/>
          <p:cNvSpPr txBox="1">
            <a:spLocks noChangeArrowheads="1"/>
          </p:cNvSpPr>
          <p:nvPr/>
        </p:nvSpPr>
        <p:spPr bwMode="auto">
          <a:xfrm>
            <a:off x="4030663" y="3028950"/>
            <a:ext cx="576262" cy="579438"/>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b="1">
                <a:latin typeface="Times New Roman" pitchFamily="18" charset="0"/>
              </a:rPr>
              <a:t>B</a:t>
            </a:r>
          </a:p>
        </p:txBody>
      </p:sp>
      <p:grpSp>
        <p:nvGrpSpPr>
          <p:cNvPr id="2" name="Group 20"/>
          <p:cNvGrpSpPr>
            <a:grpSpLocks/>
          </p:cNvGrpSpPr>
          <p:nvPr/>
        </p:nvGrpSpPr>
        <p:grpSpPr bwMode="auto">
          <a:xfrm flipV="1">
            <a:off x="5867400" y="1808163"/>
            <a:ext cx="144463" cy="2592387"/>
            <a:chOff x="3696" y="935"/>
            <a:chExt cx="91" cy="1633"/>
          </a:xfrm>
        </p:grpSpPr>
        <p:sp>
          <p:nvSpPr>
            <p:cNvPr id="220181" name="Rectangle 21"/>
            <p:cNvSpPr>
              <a:spLocks noChangeArrowheads="1"/>
            </p:cNvSpPr>
            <p:nvPr/>
          </p:nvSpPr>
          <p:spPr bwMode="auto">
            <a:xfrm>
              <a:off x="3696" y="935"/>
              <a:ext cx="91" cy="1633"/>
            </a:xfrm>
            <a:prstGeom prst="rect">
              <a:avLst/>
            </a:prstGeom>
            <a:solidFill>
              <a:schemeClr val="accent1"/>
            </a:solidFill>
            <a:ln w="9525">
              <a:solidFill>
                <a:srgbClr val="000000"/>
              </a:solidFill>
              <a:miter lim="800000"/>
              <a:headEnd/>
              <a:tailEnd/>
            </a:ln>
            <a:effectLst/>
          </p:spPr>
          <p:txBody>
            <a:bodyPr rot="10800000" wrap="none" anchor="ctr"/>
            <a:lstStyle/>
            <a:p>
              <a:pPr algn="ctr" eaLnBrk="0" hangingPunct="0"/>
              <a:endParaRPr lang="zh-CN" altLang="zh-CN" sz="1000">
                <a:latin typeface="Times New Roman" pitchFamily="18" charset="0"/>
              </a:endParaRPr>
            </a:p>
          </p:txBody>
        </p:sp>
        <p:sp>
          <p:nvSpPr>
            <p:cNvPr id="220182" name="Line 22"/>
            <p:cNvSpPr>
              <a:spLocks noChangeShapeType="1"/>
            </p:cNvSpPr>
            <p:nvPr/>
          </p:nvSpPr>
          <p:spPr bwMode="auto">
            <a:xfrm flipV="1">
              <a:off x="3742" y="1434"/>
              <a:ext cx="0" cy="862"/>
            </a:xfrm>
            <a:prstGeom prst="line">
              <a:avLst/>
            </a:prstGeom>
            <a:noFill/>
            <a:ln w="38100">
              <a:solidFill>
                <a:srgbClr val="990000"/>
              </a:solidFill>
              <a:round/>
              <a:headEnd/>
              <a:tailEnd type="triangle" w="med" len="med"/>
            </a:ln>
            <a:effectLst/>
          </p:spPr>
          <p:txBody>
            <a:bodyPr/>
            <a:lstStyle/>
            <a:p>
              <a:endParaRPr lang="zh-CN" altLang="en-US"/>
            </a:p>
          </p:txBody>
        </p:sp>
      </p:grpSp>
      <p:grpSp>
        <p:nvGrpSpPr>
          <p:cNvPr id="3" name="Group 23"/>
          <p:cNvGrpSpPr>
            <a:grpSpLocks/>
          </p:cNvGrpSpPr>
          <p:nvPr/>
        </p:nvGrpSpPr>
        <p:grpSpPr bwMode="auto">
          <a:xfrm>
            <a:off x="7775575" y="1808163"/>
            <a:ext cx="144463" cy="2592387"/>
            <a:chOff x="3696" y="935"/>
            <a:chExt cx="91" cy="1633"/>
          </a:xfrm>
        </p:grpSpPr>
        <p:sp>
          <p:nvSpPr>
            <p:cNvPr id="220184" name="Rectangle 24"/>
            <p:cNvSpPr>
              <a:spLocks noChangeArrowheads="1"/>
            </p:cNvSpPr>
            <p:nvPr/>
          </p:nvSpPr>
          <p:spPr bwMode="auto">
            <a:xfrm>
              <a:off x="3696" y="935"/>
              <a:ext cx="91" cy="1633"/>
            </a:xfrm>
            <a:prstGeom prst="rect">
              <a:avLst/>
            </a:prstGeom>
            <a:solidFill>
              <a:schemeClr val="accent1"/>
            </a:solidFill>
            <a:ln w="9525">
              <a:solidFill>
                <a:srgbClr val="000000"/>
              </a:solidFill>
              <a:miter lim="800000"/>
              <a:headEnd/>
              <a:tailEnd/>
            </a:ln>
            <a:effectLst/>
          </p:spPr>
          <p:txBody>
            <a:bodyPr wrap="none" anchor="ctr"/>
            <a:lstStyle/>
            <a:p>
              <a:pPr algn="ctr" eaLnBrk="0" hangingPunct="0"/>
              <a:endParaRPr lang="zh-CN" altLang="zh-CN" sz="1000">
                <a:latin typeface="Times New Roman" pitchFamily="18" charset="0"/>
              </a:endParaRPr>
            </a:p>
          </p:txBody>
        </p:sp>
        <p:sp>
          <p:nvSpPr>
            <p:cNvPr id="220185" name="Line 25"/>
            <p:cNvSpPr>
              <a:spLocks noChangeShapeType="1"/>
            </p:cNvSpPr>
            <p:nvPr/>
          </p:nvSpPr>
          <p:spPr bwMode="auto">
            <a:xfrm flipV="1">
              <a:off x="3742" y="1434"/>
              <a:ext cx="0" cy="862"/>
            </a:xfrm>
            <a:prstGeom prst="line">
              <a:avLst/>
            </a:prstGeom>
            <a:noFill/>
            <a:ln w="38100">
              <a:solidFill>
                <a:srgbClr val="990000"/>
              </a:solidFill>
              <a:round/>
              <a:headEnd/>
              <a:tailEnd type="triangle" w="med" len="med"/>
            </a:ln>
            <a:effectLst/>
          </p:spPr>
          <p:txBody>
            <a:bodyPr/>
            <a:lstStyle/>
            <a:p>
              <a:endParaRPr lang="zh-CN" altLang="en-US"/>
            </a:p>
          </p:txBody>
        </p:sp>
      </p:grpSp>
      <p:sp>
        <p:nvSpPr>
          <p:cNvPr id="220186" name="Text Box 26"/>
          <p:cNvSpPr txBox="1">
            <a:spLocks noChangeArrowheads="1"/>
          </p:cNvSpPr>
          <p:nvPr/>
        </p:nvSpPr>
        <p:spPr bwMode="auto">
          <a:xfrm>
            <a:off x="5651500" y="944563"/>
            <a:ext cx="504825" cy="244475"/>
          </a:xfrm>
          <a:prstGeom prst="rect">
            <a:avLst/>
          </a:prstGeom>
          <a:noFill/>
          <a:ln w="9525">
            <a:noFill/>
            <a:miter lim="800000"/>
            <a:headEnd/>
            <a:tailEnd/>
          </a:ln>
          <a:effectLst/>
        </p:spPr>
        <p:txBody>
          <a:bodyPr>
            <a:spAutoFit/>
          </a:bodyPr>
          <a:lstStyle/>
          <a:p>
            <a:pPr algn="just" eaLnBrk="0" hangingPunct="0">
              <a:spcBef>
                <a:spcPct val="50000"/>
              </a:spcBef>
            </a:pPr>
            <a:endParaRPr lang="zh-CN" altLang="zh-CN" sz="1000">
              <a:latin typeface="Times New Roman" pitchFamily="18" charset="0"/>
            </a:endParaRPr>
          </a:p>
        </p:txBody>
      </p:sp>
      <p:sp>
        <p:nvSpPr>
          <p:cNvPr id="220187" name="Text Box 27"/>
          <p:cNvSpPr txBox="1">
            <a:spLocks noChangeArrowheads="1"/>
          </p:cNvSpPr>
          <p:nvPr/>
        </p:nvSpPr>
        <p:spPr bwMode="auto">
          <a:xfrm>
            <a:off x="5724525" y="1341438"/>
            <a:ext cx="576263" cy="396875"/>
          </a:xfrm>
          <a:prstGeom prst="rect">
            <a:avLst/>
          </a:prstGeom>
          <a:noFill/>
          <a:ln w="9525">
            <a:noFill/>
            <a:miter lim="800000"/>
            <a:headEnd/>
            <a:tailEnd/>
          </a:ln>
          <a:effectLst/>
        </p:spPr>
        <p:txBody>
          <a:bodyPr>
            <a:spAutoFit/>
          </a:bodyPr>
          <a:lstStyle/>
          <a:p>
            <a:pPr algn="just" eaLnBrk="0" hangingPunct="0">
              <a:spcBef>
                <a:spcPct val="50000"/>
              </a:spcBef>
            </a:pPr>
            <a:r>
              <a:rPr lang="en-US" altLang="zh-CN" sz="2000">
                <a:latin typeface="Times New Roman" pitchFamily="18" charset="0"/>
              </a:rPr>
              <a:t>L1</a:t>
            </a:r>
          </a:p>
        </p:txBody>
      </p:sp>
      <p:sp>
        <p:nvSpPr>
          <p:cNvPr id="220188" name="Text Box 28"/>
          <p:cNvSpPr txBox="1">
            <a:spLocks noChangeArrowheads="1"/>
          </p:cNvSpPr>
          <p:nvPr/>
        </p:nvSpPr>
        <p:spPr bwMode="auto">
          <a:xfrm>
            <a:off x="7596188" y="1304925"/>
            <a:ext cx="576262" cy="396875"/>
          </a:xfrm>
          <a:prstGeom prst="rect">
            <a:avLst/>
          </a:prstGeom>
          <a:noFill/>
          <a:ln w="9525">
            <a:noFill/>
            <a:miter lim="800000"/>
            <a:headEnd/>
            <a:tailEnd/>
          </a:ln>
          <a:effectLst/>
        </p:spPr>
        <p:txBody>
          <a:bodyPr>
            <a:spAutoFit/>
          </a:bodyPr>
          <a:lstStyle/>
          <a:p>
            <a:pPr algn="just" eaLnBrk="0" hangingPunct="0">
              <a:spcBef>
                <a:spcPct val="50000"/>
              </a:spcBef>
            </a:pPr>
            <a:r>
              <a:rPr lang="en-US" altLang="zh-CN" sz="2000">
                <a:latin typeface="Times New Roman" pitchFamily="18" charset="0"/>
              </a:rPr>
              <a:t>L2</a:t>
            </a:r>
          </a:p>
        </p:txBody>
      </p:sp>
      <p:grpSp>
        <p:nvGrpSpPr>
          <p:cNvPr id="4" name="Group 29"/>
          <p:cNvGrpSpPr>
            <a:grpSpLocks/>
          </p:cNvGrpSpPr>
          <p:nvPr/>
        </p:nvGrpSpPr>
        <p:grpSpPr bwMode="auto">
          <a:xfrm>
            <a:off x="6516688" y="1881188"/>
            <a:ext cx="684212" cy="2268537"/>
            <a:chOff x="3969" y="981"/>
            <a:chExt cx="431" cy="1429"/>
          </a:xfrm>
        </p:grpSpPr>
        <p:grpSp>
          <p:nvGrpSpPr>
            <p:cNvPr id="5" name="Group 30"/>
            <p:cNvGrpSpPr>
              <a:grpSpLocks/>
            </p:cNvGrpSpPr>
            <p:nvPr/>
          </p:nvGrpSpPr>
          <p:grpSpPr bwMode="auto">
            <a:xfrm>
              <a:off x="4241" y="981"/>
              <a:ext cx="159" cy="1429"/>
              <a:chOff x="4150" y="1003"/>
              <a:chExt cx="159" cy="1429"/>
            </a:xfrm>
          </p:grpSpPr>
          <p:grpSp>
            <p:nvGrpSpPr>
              <p:cNvPr id="6" name="Group 31"/>
              <p:cNvGrpSpPr>
                <a:grpSpLocks/>
              </p:cNvGrpSpPr>
              <p:nvPr/>
            </p:nvGrpSpPr>
            <p:grpSpPr bwMode="auto">
              <a:xfrm>
                <a:off x="4150" y="1003"/>
                <a:ext cx="136" cy="136"/>
                <a:chOff x="4150" y="1026"/>
                <a:chExt cx="136" cy="136"/>
              </a:xfrm>
            </p:grpSpPr>
            <p:sp>
              <p:nvSpPr>
                <p:cNvPr id="220192" name="Oval 32"/>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193" name="Line 33"/>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194" name="Line 34"/>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nvGrpSpPr>
              <p:cNvPr id="7" name="Group 35"/>
              <p:cNvGrpSpPr>
                <a:grpSpLocks/>
              </p:cNvGrpSpPr>
              <p:nvPr/>
            </p:nvGrpSpPr>
            <p:grpSpPr bwMode="auto">
              <a:xfrm>
                <a:off x="4173" y="1253"/>
                <a:ext cx="136" cy="136"/>
                <a:chOff x="4150" y="1026"/>
                <a:chExt cx="136" cy="136"/>
              </a:xfrm>
            </p:grpSpPr>
            <p:sp>
              <p:nvSpPr>
                <p:cNvPr id="220196" name="Oval 36"/>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197" name="Line 37"/>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198" name="Line 38"/>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nvGrpSpPr>
              <p:cNvPr id="8" name="Group 39"/>
              <p:cNvGrpSpPr>
                <a:grpSpLocks/>
              </p:cNvGrpSpPr>
              <p:nvPr/>
            </p:nvGrpSpPr>
            <p:grpSpPr bwMode="auto">
              <a:xfrm>
                <a:off x="4173" y="1525"/>
                <a:ext cx="136" cy="136"/>
                <a:chOff x="4150" y="1026"/>
                <a:chExt cx="136" cy="136"/>
              </a:xfrm>
            </p:grpSpPr>
            <p:sp>
              <p:nvSpPr>
                <p:cNvPr id="220200" name="Oval 40"/>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201" name="Line 41"/>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202" name="Line 42"/>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nvGrpSpPr>
              <p:cNvPr id="9" name="Group 43"/>
              <p:cNvGrpSpPr>
                <a:grpSpLocks/>
              </p:cNvGrpSpPr>
              <p:nvPr/>
            </p:nvGrpSpPr>
            <p:grpSpPr bwMode="auto">
              <a:xfrm>
                <a:off x="4173" y="1797"/>
                <a:ext cx="136" cy="136"/>
                <a:chOff x="4150" y="1026"/>
                <a:chExt cx="136" cy="136"/>
              </a:xfrm>
            </p:grpSpPr>
            <p:sp>
              <p:nvSpPr>
                <p:cNvPr id="220204" name="Oval 44"/>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205" name="Line 45"/>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206" name="Line 46"/>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nvGrpSpPr>
              <p:cNvPr id="10" name="Group 47"/>
              <p:cNvGrpSpPr>
                <a:grpSpLocks/>
              </p:cNvGrpSpPr>
              <p:nvPr/>
            </p:nvGrpSpPr>
            <p:grpSpPr bwMode="auto">
              <a:xfrm>
                <a:off x="4173" y="2047"/>
                <a:ext cx="136" cy="136"/>
                <a:chOff x="4150" y="1026"/>
                <a:chExt cx="136" cy="136"/>
              </a:xfrm>
            </p:grpSpPr>
            <p:sp>
              <p:nvSpPr>
                <p:cNvPr id="220208" name="Oval 48"/>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209" name="Line 49"/>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210" name="Line 50"/>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nvGrpSpPr>
              <p:cNvPr id="11" name="Group 51"/>
              <p:cNvGrpSpPr>
                <a:grpSpLocks/>
              </p:cNvGrpSpPr>
              <p:nvPr/>
            </p:nvGrpSpPr>
            <p:grpSpPr bwMode="auto">
              <a:xfrm>
                <a:off x="4173" y="2296"/>
                <a:ext cx="136" cy="136"/>
                <a:chOff x="4150" y="1026"/>
                <a:chExt cx="136" cy="136"/>
              </a:xfrm>
            </p:grpSpPr>
            <p:sp>
              <p:nvSpPr>
                <p:cNvPr id="220212" name="Oval 52"/>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213" name="Line 53"/>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214" name="Line 54"/>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grpSp>
          <p:nvGrpSpPr>
            <p:cNvPr id="12" name="Group 55"/>
            <p:cNvGrpSpPr>
              <a:grpSpLocks/>
            </p:cNvGrpSpPr>
            <p:nvPr/>
          </p:nvGrpSpPr>
          <p:grpSpPr bwMode="auto">
            <a:xfrm>
              <a:off x="3969" y="981"/>
              <a:ext cx="159" cy="1429"/>
              <a:chOff x="4150" y="1003"/>
              <a:chExt cx="159" cy="1429"/>
            </a:xfrm>
          </p:grpSpPr>
          <p:grpSp>
            <p:nvGrpSpPr>
              <p:cNvPr id="13" name="Group 56"/>
              <p:cNvGrpSpPr>
                <a:grpSpLocks/>
              </p:cNvGrpSpPr>
              <p:nvPr/>
            </p:nvGrpSpPr>
            <p:grpSpPr bwMode="auto">
              <a:xfrm>
                <a:off x="4150" y="1003"/>
                <a:ext cx="136" cy="136"/>
                <a:chOff x="4150" y="1026"/>
                <a:chExt cx="136" cy="136"/>
              </a:xfrm>
            </p:grpSpPr>
            <p:sp>
              <p:nvSpPr>
                <p:cNvPr id="220217" name="Oval 57"/>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218" name="Line 58"/>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219" name="Line 59"/>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nvGrpSpPr>
              <p:cNvPr id="14" name="Group 60"/>
              <p:cNvGrpSpPr>
                <a:grpSpLocks/>
              </p:cNvGrpSpPr>
              <p:nvPr/>
            </p:nvGrpSpPr>
            <p:grpSpPr bwMode="auto">
              <a:xfrm>
                <a:off x="4173" y="1253"/>
                <a:ext cx="136" cy="136"/>
                <a:chOff x="4150" y="1026"/>
                <a:chExt cx="136" cy="136"/>
              </a:xfrm>
            </p:grpSpPr>
            <p:sp>
              <p:nvSpPr>
                <p:cNvPr id="220221" name="Oval 61"/>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222" name="Line 62"/>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223" name="Line 63"/>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nvGrpSpPr>
              <p:cNvPr id="15" name="Group 64"/>
              <p:cNvGrpSpPr>
                <a:grpSpLocks/>
              </p:cNvGrpSpPr>
              <p:nvPr/>
            </p:nvGrpSpPr>
            <p:grpSpPr bwMode="auto">
              <a:xfrm>
                <a:off x="4173" y="1525"/>
                <a:ext cx="136" cy="136"/>
                <a:chOff x="4150" y="1026"/>
                <a:chExt cx="136" cy="136"/>
              </a:xfrm>
            </p:grpSpPr>
            <p:sp>
              <p:nvSpPr>
                <p:cNvPr id="220225" name="Oval 65"/>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226" name="Line 66"/>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227" name="Line 67"/>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nvGrpSpPr>
              <p:cNvPr id="16" name="Group 68"/>
              <p:cNvGrpSpPr>
                <a:grpSpLocks/>
              </p:cNvGrpSpPr>
              <p:nvPr/>
            </p:nvGrpSpPr>
            <p:grpSpPr bwMode="auto">
              <a:xfrm>
                <a:off x="4173" y="1797"/>
                <a:ext cx="136" cy="136"/>
                <a:chOff x="4150" y="1026"/>
                <a:chExt cx="136" cy="136"/>
              </a:xfrm>
            </p:grpSpPr>
            <p:sp>
              <p:nvSpPr>
                <p:cNvPr id="220229" name="Oval 69"/>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230" name="Line 70"/>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231" name="Line 71"/>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nvGrpSpPr>
              <p:cNvPr id="17" name="Group 72"/>
              <p:cNvGrpSpPr>
                <a:grpSpLocks/>
              </p:cNvGrpSpPr>
              <p:nvPr/>
            </p:nvGrpSpPr>
            <p:grpSpPr bwMode="auto">
              <a:xfrm>
                <a:off x="4173" y="2047"/>
                <a:ext cx="136" cy="136"/>
                <a:chOff x="4150" y="1026"/>
                <a:chExt cx="136" cy="136"/>
              </a:xfrm>
            </p:grpSpPr>
            <p:sp>
              <p:nvSpPr>
                <p:cNvPr id="220233" name="Oval 73"/>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234" name="Line 74"/>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235" name="Line 75"/>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nvGrpSpPr>
              <p:cNvPr id="18" name="Group 76"/>
              <p:cNvGrpSpPr>
                <a:grpSpLocks/>
              </p:cNvGrpSpPr>
              <p:nvPr/>
            </p:nvGrpSpPr>
            <p:grpSpPr bwMode="auto">
              <a:xfrm>
                <a:off x="4173" y="2296"/>
                <a:ext cx="136" cy="136"/>
                <a:chOff x="4150" y="1026"/>
                <a:chExt cx="136" cy="136"/>
              </a:xfrm>
            </p:grpSpPr>
            <p:sp>
              <p:nvSpPr>
                <p:cNvPr id="220237" name="Oval 77"/>
                <p:cNvSpPr>
                  <a:spLocks noChangeArrowheads="1"/>
                </p:cNvSpPr>
                <p:nvPr/>
              </p:nvSpPr>
              <p:spPr bwMode="auto">
                <a:xfrm>
                  <a:off x="4150" y="1026"/>
                  <a:ext cx="136" cy="136"/>
                </a:xfrm>
                <a:prstGeom prst="ellipse">
                  <a:avLst/>
                </a:prstGeom>
                <a:solidFill>
                  <a:srgbClr val="C0C0C0"/>
                </a:solidFill>
                <a:ln w="28575">
                  <a:solidFill>
                    <a:srgbClr val="000000"/>
                  </a:solidFill>
                  <a:round/>
                  <a:headEnd/>
                  <a:tailEnd/>
                </a:ln>
                <a:effectLst/>
              </p:spPr>
              <p:txBody>
                <a:bodyPr wrap="none" anchor="ctr"/>
                <a:lstStyle/>
                <a:p>
                  <a:endParaRPr lang="zh-CN" altLang="en-US"/>
                </a:p>
              </p:txBody>
            </p:sp>
            <p:sp>
              <p:nvSpPr>
                <p:cNvPr id="220238" name="Line 78"/>
                <p:cNvSpPr>
                  <a:spLocks noChangeShapeType="1"/>
                </p:cNvSpPr>
                <p:nvPr/>
              </p:nvSpPr>
              <p:spPr bwMode="auto">
                <a:xfrm flipH="1">
                  <a:off x="4173" y="1026"/>
                  <a:ext cx="90" cy="136"/>
                </a:xfrm>
                <a:prstGeom prst="line">
                  <a:avLst/>
                </a:prstGeom>
                <a:noFill/>
                <a:ln w="28575">
                  <a:solidFill>
                    <a:srgbClr val="000000"/>
                  </a:solidFill>
                  <a:round/>
                  <a:headEnd/>
                  <a:tailEnd/>
                </a:ln>
                <a:effectLst/>
              </p:spPr>
              <p:txBody>
                <a:bodyPr/>
                <a:lstStyle/>
                <a:p>
                  <a:endParaRPr lang="zh-CN" altLang="en-US"/>
                </a:p>
              </p:txBody>
            </p:sp>
            <p:sp>
              <p:nvSpPr>
                <p:cNvPr id="220239" name="Line 79"/>
                <p:cNvSpPr>
                  <a:spLocks noChangeShapeType="1"/>
                </p:cNvSpPr>
                <p:nvPr/>
              </p:nvSpPr>
              <p:spPr bwMode="auto">
                <a:xfrm>
                  <a:off x="4173" y="1049"/>
                  <a:ext cx="90" cy="90"/>
                </a:xfrm>
                <a:prstGeom prst="line">
                  <a:avLst/>
                </a:prstGeom>
                <a:noFill/>
                <a:ln w="28575">
                  <a:solidFill>
                    <a:srgbClr val="000000"/>
                  </a:solidFill>
                  <a:round/>
                  <a:headEnd/>
                  <a:tailEnd/>
                </a:ln>
                <a:effectLst/>
              </p:spPr>
              <p:txBody>
                <a:bodyPr/>
                <a:lstStyle/>
                <a:p>
                  <a:endParaRPr lang="zh-CN" altLang="en-US"/>
                </a:p>
              </p:txBody>
            </p:sp>
          </p:grpSp>
        </p:grpSp>
      </p:grpSp>
      <p:sp>
        <p:nvSpPr>
          <p:cNvPr id="220240" name="Line 80"/>
          <p:cNvSpPr>
            <a:spLocks noChangeShapeType="1"/>
          </p:cNvSpPr>
          <p:nvPr/>
        </p:nvSpPr>
        <p:spPr bwMode="auto">
          <a:xfrm flipH="1">
            <a:off x="7164388" y="3032125"/>
            <a:ext cx="649287" cy="0"/>
          </a:xfrm>
          <a:prstGeom prst="line">
            <a:avLst/>
          </a:prstGeom>
          <a:noFill/>
          <a:ln w="76200">
            <a:solidFill>
              <a:srgbClr val="990000"/>
            </a:solidFill>
            <a:round/>
            <a:headEnd/>
            <a:tailEnd type="triangle" w="med" len="med"/>
          </a:ln>
          <a:effectLst/>
        </p:spPr>
        <p:txBody>
          <a:bodyPr/>
          <a:lstStyle/>
          <a:p>
            <a:endParaRPr lang="zh-CN" altLang="en-US"/>
          </a:p>
        </p:txBody>
      </p:sp>
      <p:sp>
        <p:nvSpPr>
          <p:cNvPr id="220241" name="Text Box 81"/>
          <p:cNvSpPr txBox="1">
            <a:spLocks noChangeArrowheads="1"/>
          </p:cNvSpPr>
          <p:nvPr/>
        </p:nvSpPr>
        <p:spPr bwMode="auto">
          <a:xfrm>
            <a:off x="7308850" y="2420938"/>
            <a:ext cx="576263" cy="519112"/>
          </a:xfrm>
          <a:prstGeom prst="rect">
            <a:avLst/>
          </a:prstGeom>
          <a:noFill/>
          <a:ln w="9525">
            <a:noFill/>
            <a:miter lim="800000"/>
            <a:headEnd/>
            <a:tailEnd/>
          </a:ln>
          <a:effectLst/>
        </p:spPr>
        <p:txBody>
          <a:bodyPr>
            <a:spAutoFit/>
          </a:bodyPr>
          <a:lstStyle/>
          <a:p>
            <a:pPr algn="just" eaLnBrk="0" hangingPunct="0">
              <a:spcBef>
                <a:spcPct val="50000"/>
              </a:spcBef>
            </a:pPr>
            <a:r>
              <a:rPr lang="en-US" altLang="zh-CN" sz="2800" b="1">
                <a:solidFill>
                  <a:srgbClr val="990000"/>
                </a:solidFill>
                <a:latin typeface="Times New Roman" pitchFamily="18" charset="0"/>
              </a:rPr>
              <a:t>F</a:t>
            </a:r>
          </a:p>
        </p:txBody>
      </p:sp>
      <p:sp>
        <p:nvSpPr>
          <p:cNvPr id="220242" name="Line 82"/>
          <p:cNvSpPr>
            <a:spLocks noChangeShapeType="1"/>
          </p:cNvSpPr>
          <p:nvPr/>
        </p:nvSpPr>
        <p:spPr bwMode="auto">
          <a:xfrm>
            <a:off x="5976938" y="3033713"/>
            <a:ext cx="574675" cy="0"/>
          </a:xfrm>
          <a:prstGeom prst="line">
            <a:avLst/>
          </a:prstGeom>
          <a:noFill/>
          <a:ln w="57150">
            <a:solidFill>
              <a:srgbClr val="0000FF"/>
            </a:solidFill>
            <a:round/>
            <a:headEnd/>
            <a:tailEnd type="triangle" w="med" len="med"/>
          </a:ln>
          <a:effectLst/>
        </p:spPr>
        <p:txBody>
          <a:bodyPr/>
          <a:lstStyle/>
          <a:p>
            <a:endParaRPr lang="zh-CN" alt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0175"/>
                                        </p:tgtEl>
                                        <p:attrNameLst>
                                          <p:attrName>style.visibility</p:attrName>
                                        </p:attrNameLst>
                                      </p:cBhvr>
                                      <p:to>
                                        <p:strVal val="visible"/>
                                      </p:to>
                                    </p:set>
                                    <p:animEffect transition="in" filter="blinds(horizontal)">
                                      <p:cBhvr>
                                        <p:cTn id="7" dur="500"/>
                                        <p:tgtEl>
                                          <p:spTgt spid="22017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0177"/>
                                        </p:tgtEl>
                                        <p:attrNameLst>
                                          <p:attrName>style.visibility</p:attrName>
                                        </p:attrNameLst>
                                      </p:cBhvr>
                                      <p:to>
                                        <p:strVal val="visible"/>
                                      </p:to>
                                    </p:set>
                                    <p:animEffect transition="in" filter="blinds(horizontal)">
                                      <p:cBhvr>
                                        <p:cTn id="10" dur="500"/>
                                        <p:tgtEl>
                                          <p:spTgt spid="22017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20174"/>
                                        </p:tgtEl>
                                        <p:attrNameLst>
                                          <p:attrName>style.visibility</p:attrName>
                                        </p:attrNameLst>
                                      </p:cBhvr>
                                      <p:to>
                                        <p:strVal val="visible"/>
                                      </p:to>
                                    </p:set>
                                    <p:animEffect transition="in" filter="blinds(horizontal)">
                                      <p:cBhvr>
                                        <p:cTn id="15" dur="500"/>
                                        <p:tgtEl>
                                          <p:spTgt spid="22017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0164"/>
                                        </p:tgtEl>
                                        <p:attrNameLst>
                                          <p:attrName>style.visibility</p:attrName>
                                        </p:attrNameLst>
                                      </p:cBhvr>
                                      <p:to>
                                        <p:strVal val="visible"/>
                                      </p:to>
                                    </p:set>
                                    <p:animEffect transition="in" filter="blinds(horizontal)">
                                      <p:cBhvr>
                                        <p:cTn id="18" dur="500"/>
                                        <p:tgtEl>
                                          <p:spTgt spid="220164"/>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20176"/>
                                        </p:tgtEl>
                                        <p:attrNameLst>
                                          <p:attrName>style.visibility</p:attrName>
                                        </p:attrNameLst>
                                      </p:cBhvr>
                                      <p:to>
                                        <p:strVal val="visible"/>
                                      </p:to>
                                    </p:set>
                                    <p:animEffect transition="in" filter="blinds(horizontal)">
                                      <p:cBhvr>
                                        <p:cTn id="23" dur="500"/>
                                        <p:tgtEl>
                                          <p:spTgt spid="22017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20178"/>
                                        </p:tgtEl>
                                        <p:attrNameLst>
                                          <p:attrName>style.visibility</p:attrName>
                                        </p:attrNameLst>
                                      </p:cBhvr>
                                      <p:to>
                                        <p:strVal val="visible"/>
                                      </p:to>
                                    </p:set>
                                    <p:animEffect transition="in" filter="blinds(horizontal)">
                                      <p:cBhvr>
                                        <p:cTn id="26" dur="500"/>
                                        <p:tgtEl>
                                          <p:spTgt spid="22017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blinds(horizontal)">
                                      <p:cBhvr>
                                        <p:cTn id="31" dur="500"/>
                                        <p:tgtEl>
                                          <p:spTgt spid="2"/>
                                        </p:tgtEl>
                                      </p:cBhvr>
                                    </p:animEffect>
                                  </p:childTnLst>
                                </p:cTn>
                              </p:par>
                              <p:par>
                                <p:cTn id="32" presetID="3" presetClass="entr" presetSubtype="1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linds(horizontal)">
                                      <p:cBhvr>
                                        <p:cTn id="34" dur="500"/>
                                        <p:tgtEl>
                                          <p:spTgt spid="3"/>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20187"/>
                                        </p:tgtEl>
                                        <p:attrNameLst>
                                          <p:attrName>style.visibility</p:attrName>
                                        </p:attrNameLst>
                                      </p:cBhvr>
                                      <p:to>
                                        <p:strVal val="visible"/>
                                      </p:to>
                                    </p:set>
                                    <p:animEffect transition="in" filter="blinds(horizontal)">
                                      <p:cBhvr>
                                        <p:cTn id="37" dur="500"/>
                                        <p:tgtEl>
                                          <p:spTgt spid="220187"/>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20188"/>
                                        </p:tgtEl>
                                        <p:attrNameLst>
                                          <p:attrName>style.visibility</p:attrName>
                                        </p:attrNameLst>
                                      </p:cBhvr>
                                      <p:to>
                                        <p:strVal val="visible"/>
                                      </p:to>
                                    </p:set>
                                    <p:animEffect transition="in" filter="blinds(horizontal)">
                                      <p:cBhvr>
                                        <p:cTn id="40" dur="500"/>
                                        <p:tgtEl>
                                          <p:spTgt spid="220188"/>
                                        </p:tgtEl>
                                      </p:cBhvr>
                                    </p:animEffect>
                                  </p:childTnLst>
                                </p:cTn>
                              </p:par>
                            </p:childTnLst>
                          </p:cTn>
                        </p:par>
                        <p:par>
                          <p:cTn id="41" fill="hold">
                            <p:stCondLst>
                              <p:cond delay="500"/>
                            </p:stCondLst>
                            <p:childTnLst>
                              <p:par>
                                <p:cTn id="42" presetID="3" presetClass="entr" presetSubtype="10" fill="hold" nodeType="after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blinds(horizontal)">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220241"/>
                                        </p:tgtEl>
                                        <p:attrNameLst>
                                          <p:attrName>style.visibility</p:attrName>
                                        </p:attrNameLst>
                                      </p:cBhvr>
                                      <p:to>
                                        <p:strVal val="visible"/>
                                      </p:to>
                                    </p:set>
                                    <p:animEffect transition="in" filter="blinds(horizontal)">
                                      <p:cBhvr>
                                        <p:cTn id="49" dur="500"/>
                                        <p:tgtEl>
                                          <p:spTgt spid="22024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20240"/>
                                        </p:tgtEl>
                                        <p:attrNameLst>
                                          <p:attrName>style.visibility</p:attrName>
                                        </p:attrNameLst>
                                      </p:cBhvr>
                                      <p:to>
                                        <p:strVal val="visible"/>
                                      </p:to>
                                    </p:set>
                                    <p:animEffect transition="in" filter="blinds(horizontal)">
                                      <p:cBhvr>
                                        <p:cTn id="52" dur="500"/>
                                        <p:tgtEl>
                                          <p:spTgt spid="22024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20242"/>
                                        </p:tgtEl>
                                        <p:attrNameLst>
                                          <p:attrName>style.visibility</p:attrName>
                                        </p:attrNameLst>
                                      </p:cBhvr>
                                      <p:to>
                                        <p:strVal val="visible"/>
                                      </p:to>
                                    </p:set>
                                    <p:animEffect transition="in" filter="blinds(horizontal)">
                                      <p:cBhvr>
                                        <p:cTn id="57" dur="500"/>
                                        <p:tgtEl>
                                          <p:spTgt spid="22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4" grpId="0" animBg="1"/>
      <p:bldP spid="220174" grpId="0" animBg="1"/>
      <p:bldP spid="220175" grpId="0" animBg="1"/>
      <p:bldP spid="220176" grpId="0" animBg="1"/>
      <p:bldP spid="220177" grpId="0"/>
      <p:bldP spid="220178" grpId="0"/>
      <p:bldP spid="220187" grpId="0"/>
      <p:bldP spid="220188" grpId="0"/>
      <p:bldP spid="220240" grpId="0" animBg="1"/>
      <p:bldP spid="220241" grpId="0"/>
      <p:bldP spid="22024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ChangeArrowheads="1"/>
          </p:cNvSpPr>
          <p:nvPr/>
        </p:nvSpPr>
        <p:spPr bwMode="auto">
          <a:xfrm>
            <a:off x="2465388" y="304800"/>
            <a:ext cx="4411662" cy="579438"/>
          </a:xfrm>
          <a:prstGeom prst="rect">
            <a:avLst/>
          </a:prstGeom>
          <a:noFill/>
          <a:ln w="9525">
            <a:noFill/>
            <a:miter lim="800000"/>
            <a:headEnd/>
            <a:tailEnd/>
          </a:ln>
          <a:effectLst/>
        </p:spPr>
        <p:txBody>
          <a:bodyPr>
            <a:spAutoFit/>
          </a:bodyPr>
          <a:lstStyle/>
          <a:p>
            <a:pPr algn="ctr">
              <a:spcBef>
                <a:spcPct val="20000"/>
              </a:spcBef>
              <a:buClr>
                <a:schemeClr val="bg2"/>
              </a:buClr>
              <a:buSzPct val="65000"/>
              <a:buFont typeface="Wingdings" pitchFamily="2" charset="2"/>
              <a:buNone/>
            </a:pPr>
            <a:r>
              <a:rPr kumimoji="1" lang="zh-CN" altLang="en-US" sz="3200" b="1">
                <a:solidFill>
                  <a:schemeClr val="tx2"/>
                </a:solidFill>
                <a:latin typeface="黑体" pitchFamily="2" charset="-122"/>
                <a:ea typeface="黑体" pitchFamily="2" charset="-122"/>
              </a:rPr>
              <a:t>磁场对载流线圈的作用</a:t>
            </a:r>
          </a:p>
        </p:txBody>
      </p:sp>
      <p:pic>
        <p:nvPicPr>
          <p:cNvPr id="221187" name="Picture 3" descr="Image987"/>
          <p:cNvPicPr>
            <a:picLocks noGrp="1" noChangeAspect="1" noChangeArrowheads="1"/>
          </p:cNvPicPr>
          <p:nvPr>
            <p:ph sz="half" idx="1"/>
          </p:nvPr>
        </p:nvPicPr>
        <p:blipFill>
          <a:blip r:embed="rId3" cstate="print"/>
          <a:srcRect/>
          <a:stretch>
            <a:fillRect/>
          </a:stretch>
        </p:blipFill>
        <p:spPr>
          <a:xfrm>
            <a:off x="611188" y="1592263"/>
            <a:ext cx="3384550" cy="2338387"/>
          </a:xfrm>
          <a:noFill/>
          <a:ln/>
        </p:spPr>
      </p:pic>
      <p:graphicFrame>
        <p:nvGraphicFramePr>
          <p:cNvPr id="221188" name="Object 4"/>
          <p:cNvGraphicFramePr>
            <a:graphicFrameLocks noGrp="1" noChangeAspect="1"/>
          </p:cNvGraphicFramePr>
          <p:nvPr>
            <p:ph sz="half" idx="2"/>
          </p:nvPr>
        </p:nvGraphicFramePr>
        <p:xfrm>
          <a:off x="5143500" y="2257425"/>
          <a:ext cx="2478088" cy="838200"/>
        </p:xfrm>
        <a:graphic>
          <a:graphicData uri="http://schemas.openxmlformats.org/presentationml/2006/ole">
            <mc:AlternateContent xmlns:mc="http://schemas.openxmlformats.org/markup-compatibility/2006">
              <mc:Choice xmlns:v="urn:schemas-microsoft-com:vml" Requires="v">
                <p:oleObj spid="_x0000_s73731" name="公式" r:id="rId4" imgW="545760" imgH="177480" progId="Equation.3">
                  <p:embed/>
                </p:oleObj>
              </mc:Choice>
              <mc:Fallback>
                <p:oleObj name="公式" r:id="rId4" imgW="545760" imgH="17748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3500" y="2257425"/>
                        <a:ext cx="2478088" cy="838200"/>
                      </a:xfrm>
                      <a:prstGeom prst="rect">
                        <a:avLst/>
                      </a:prstGeom>
                      <a:solidFill>
                        <a:srgbClr val="FFFF99"/>
                      </a:solidFill>
                      <a:ln w="9525">
                        <a:solidFill>
                          <a:srgbClr val="FF3300"/>
                        </a:solidFill>
                        <a:miter lim="800000"/>
                        <a:headEnd/>
                        <a:tailEnd/>
                      </a:ln>
                    </p:spPr>
                  </p:pic>
                </p:oleObj>
              </mc:Fallback>
            </mc:AlternateContent>
          </a:graphicData>
        </a:graphic>
      </p:graphicFrame>
      <p:sp>
        <p:nvSpPr>
          <p:cNvPr id="221189" name="Rectangle 5"/>
          <p:cNvSpPr>
            <a:spLocks noChangeArrowheads="1"/>
          </p:cNvSpPr>
          <p:nvPr/>
        </p:nvSpPr>
        <p:spPr bwMode="auto">
          <a:xfrm>
            <a:off x="3979863" y="1412875"/>
            <a:ext cx="3954462" cy="519113"/>
          </a:xfrm>
          <a:prstGeom prst="rect">
            <a:avLst/>
          </a:prstGeom>
          <a:noFill/>
          <a:ln w="9525">
            <a:noFill/>
            <a:miter lim="800000"/>
            <a:headEnd/>
            <a:tailEnd/>
          </a:ln>
          <a:effectLst/>
        </p:spPr>
        <p:txBody>
          <a:bodyPr wrap="none">
            <a:spAutoFit/>
          </a:bodyPr>
          <a:lstStyle/>
          <a:p>
            <a:pPr algn="just" eaLnBrk="0" hangingPunct="0"/>
            <a:r>
              <a:rPr kumimoji="1" lang="zh-CN" altLang="en-US" sz="2800" b="1">
                <a:latin typeface="Times New Roman" pitchFamily="18" charset="0"/>
              </a:rPr>
              <a:t>平面载流线圈</a:t>
            </a:r>
            <a:r>
              <a:rPr kumimoji="1" lang="en-US" altLang="zh-CN" sz="2800" b="1" i="1">
                <a:latin typeface="Times New Roman" pitchFamily="18" charset="0"/>
              </a:rPr>
              <a:t>S</a:t>
            </a:r>
            <a:r>
              <a:rPr kumimoji="1" lang="zh-CN" altLang="en-US" sz="2800" b="1">
                <a:latin typeface="Times New Roman" pitchFamily="18" charset="0"/>
              </a:rPr>
              <a:t>的</a:t>
            </a:r>
            <a:r>
              <a:rPr kumimoji="1" lang="zh-CN" altLang="en-US" sz="2800" b="1">
                <a:solidFill>
                  <a:schemeClr val="accent2"/>
                </a:solidFill>
                <a:latin typeface="Times New Roman" pitchFamily="18" charset="0"/>
                <a:ea typeface="黑体" pitchFamily="2" charset="-122"/>
              </a:rPr>
              <a:t>磁矩</a:t>
            </a:r>
            <a:r>
              <a:rPr kumimoji="1" lang="zh-CN" altLang="en-US" sz="2800" b="1">
                <a:latin typeface="Times New Roman" pitchFamily="18" charset="0"/>
              </a:rPr>
              <a:t>：</a:t>
            </a:r>
          </a:p>
        </p:txBody>
      </p:sp>
      <p:sp>
        <p:nvSpPr>
          <p:cNvPr id="221190" name="Rectangle 6"/>
          <p:cNvSpPr>
            <a:spLocks noChangeArrowheads="1"/>
          </p:cNvSpPr>
          <p:nvPr/>
        </p:nvSpPr>
        <p:spPr bwMode="auto">
          <a:xfrm>
            <a:off x="684213" y="4292600"/>
            <a:ext cx="8027987" cy="1630363"/>
          </a:xfrm>
          <a:prstGeom prst="rect">
            <a:avLst/>
          </a:prstGeom>
          <a:noFill/>
          <a:ln w="9525">
            <a:noFill/>
            <a:miter lim="800000"/>
            <a:headEnd/>
            <a:tailEnd/>
          </a:ln>
          <a:effectLst/>
        </p:spPr>
        <p:txBody>
          <a:bodyPr>
            <a:spAutoFit/>
          </a:bodyPr>
          <a:lstStyle/>
          <a:p>
            <a:pPr algn="just" eaLnBrk="0" hangingPunct="0">
              <a:lnSpc>
                <a:spcPct val="120000"/>
              </a:lnSpc>
            </a:pPr>
            <a:r>
              <a:rPr kumimoji="1" lang="en-US" altLang="zh-CN" sz="2400" b="1">
                <a:latin typeface="Times New Roman" pitchFamily="18" charset="0"/>
              </a:rPr>
              <a:t>     </a:t>
            </a:r>
            <a:r>
              <a:rPr kumimoji="1" lang="zh-CN" altLang="en-US" sz="2800" b="1">
                <a:latin typeface="Times New Roman" pitchFamily="18" charset="0"/>
              </a:rPr>
              <a:t>其中</a:t>
            </a:r>
            <a:r>
              <a:rPr kumimoji="1" lang="en-US" altLang="zh-CN" sz="2800" b="1" i="1">
                <a:latin typeface="Times New Roman" pitchFamily="18" charset="0"/>
              </a:rPr>
              <a:t>S</a:t>
            </a:r>
            <a:r>
              <a:rPr kumimoji="1" lang="zh-CN" altLang="en-US" sz="2800" b="1">
                <a:latin typeface="Times New Roman" pitchFamily="18" charset="0"/>
              </a:rPr>
              <a:t>为线圈的面积，</a:t>
            </a:r>
            <a:r>
              <a:rPr kumimoji="1" lang="en-US" altLang="zh-CN" sz="2800" b="1" i="1">
                <a:latin typeface="Times New Roman" pitchFamily="18" charset="0"/>
              </a:rPr>
              <a:t>I</a:t>
            </a:r>
            <a:r>
              <a:rPr kumimoji="1" lang="zh-CN" altLang="en-US" sz="2800" b="1">
                <a:latin typeface="Times New Roman" pitchFamily="18" charset="0"/>
              </a:rPr>
              <a:t>为平面线圈通过的电流，</a:t>
            </a:r>
            <a:r>
              <a:rPr kumimoji="1" lang="en-US" altLang="zh-CN" sz="2800" b="1" i="1">
                <a:latin typeface="Times New Roman" pitchFamily="18" charset="0"/>
              </a:rPr>
              <a:t>n</a:t>
            </a:r>
            <a:r>
              <a:rPr kumimoji="1" lang="zh-CN" altLang="en-US" sz="2800" b="1">
                <a:latin typeface="Times New Roman" pitchFamily="18" charset="0"/>
              </a:rPr>
              <a:t>为线圈平面的法线，它也是</a:t>
            </a:r>
            <a:r>
              <a:rPr kumimoji="1" lang="zh-CN" altLang="en-US" sz="2800" b="1">
                <a:solidFill>
                  <a:schemeClr val="accent2"/>
                </a:solidFill>
                <a:latin typeface="Times New Roman" pitchFamily="18" charset="0"/>
                <a:ea typeface="黑体" pitchFamily="2" charset="-122"/>
              </a:rPr>
              <a:t>磁矩的方向</a:t>
            </a:r>
            <a:r>
              <a:rPr kumimoji="1" lang="zh-CN" altLang="en-US" sz="2800" b="1">
                <a:latin typeface="Times New Roman" pitchFamily="18" charset="0"/>
              </a:rPr>
              <a:t>。</a:t>
            </a:r>
            <a:r>
              <a:rPr kumimoji="1" lang="en-US" altLang="zh-CN" sz="2800" b="1" i="1">
                <a:solidFill>
                  <a:srgbClr val="0000FF"/>
                </a:solidFill>
                <a:latin typeface="Times New Roman" pitchFamily="18" charset="0"/>
                <a:ea typeface="黑体" pitchFamily="2" charset="-122"/>
              </a:rPr>
              <a:t>n</a:t>
            </a:r>
            <a:r>
              <a:rPr kumimoji="1" lang="zh-CN" altLang="en-US" sz="2800" b="1">
                <a:solidFill>
                  <a:srgbClr val="0000FF"/>
                </a:solidFill>
                <a:latin typeface="黑体" pitchFamily="2" charset="-122"/>
                <a:ea typeface="黑体" pitchFamily="2" charset="-122"/>
              </a:rPr>
              <a:t>与电流的方向成右手螺旋关系。</a:t>
            </a:r>
          </a:p>
        </p:txBody>
      </p:sp>
      <p:sp>
        <p:nvSpPr>
          <p:cNvPr id="221191" name="AutoShape 7">
            <a:hlinkClick r:id="" action="ppaction://hlinkshowjump?jump=nextslide" highlightClick="1"/>
          </p:cNvPr>
          <p:cNvSpPr>
            <a:spLocks noChangeArrowheads="1"/>
          </p:cNvSpPr>
          <p:nvPr/>
        </p:nvSpPr>
        <p:spPr bwMode="auto">
          <a:xfrm>
            <a:off x="8316913" y="6489700"/>
            <a:ext cx="827087" cy="357188"/>
          </a:xfrm>
          <a:prstGeom prst="actionButtonForwardNex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21192" name="Rectangle 8"/>
          <p:cNvSpPr>
            <a:spLocks noChangeArrowheads="1"/>
          </p:cNvSpPr>
          <p:nvPr/>
        </p:nvSpPr>
        <p:spPr bwMode="auto">
          <a:xfrm>
            <a:off x="2232025" y="1665288"/>
            <a:ext cx="360363" cy="358775"/>
          </a:xfrm>
          <a:prstGeom prst="rect">
            <a:avLst/>
          </a:prstGeom>
          <a:solidFill>
            <a:schemeClr val="bg1"/>
          </a:solidFill>
          <a:ln w="9525">
            <a:noFill/>
            <a:miter lim="800000"/>
            <a:headEnd/>
            <a:tailEnd/>
          </a:ln>
          <a:effectLst/>
        </p:spPr>
        <p:txBody>
          <a:bodyPr wrap="none" anchor="ctr"/>
          <a:lstStyle/>
          <a:p>
            <a:endParaRPr lang="zh-CN" altLang="en-US"/>
          </a:p>
        </p:txBody>
      </p:sp>
      <p:sp>
        <p:nvSpPr>
          <p:cNvPr id="221193" name="Text Box 9"/>
          <p:cNvSpPr txBox="1">
            <a:spLocks noChangeArrowheads="1"/>
          </p:cNvSpPr>
          <p:nvPr/>
        </p:nvSpPr>
        <p:spPr bwMode="auto">
          <a:xfrm>
            <a:off x="2195513" y="1628775"/>
            <a:ext cx="647700" cy="579438"/>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b="1" i="1">
                <a:latin typeface="Times New Roman" pitchFamily="18" charset="0"/>
              </a:rPr>
              <a:t>m</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1189"/>
                                        </p:tgtEl>
                                        <p:attrNameLst>
                                          <p:attrName>style.visibility</p:attrName>
                                        </p:attrNameLst>
                                      </p:cBhvr>
                                      <p:to>
                                        <p:strVal val="visible"/>
                                      </p:to>
                                    </p:set>
                                    <p:animEffect transition="in" filter="blinds(horizontal)">
                                      <p:cBhvr>
                                        <p:cTn id="7" dur="500"/>
                                        <p:tgtEl>
                                          <p:spTgt spid="22118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1188"/>
                                        </p:tgtEl>
                                        <p:attrNameLst>
                                          <p:attrName>style.visibility</p:attrName>
                                        </p:attrNameLst>
                                      </p:cBhvr>
                                      <p:to>
                                        <p:strVal val="visible"/>
                                      </p:to>
                                    </p:set>
                                    <p:animEffect transition="in" filter="blinds(horizontal)">
                                      <p:cBhvr>
                                        <p:cTn id="12" dur="500"/>
                                        <p:tgtEl>
                                          <p:spTgt spid="221188"/>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221190"/>
                                        </p:tgtEl>
                                        <p:attrNameLst>
                                          <p:attrName>style.visibility</p:attrName>
                                        </p:attrNameLst>
                                      </p:cBhvr>
                                      <p:to>
                                        <p:strVal val="visible"/>
                                      </p:to>
                                    </p:set>
                                    <p:animEffect transition="in" filter="blinds(horizontal)">
                                      <p:cBhvr>
                                        <p:cTn id="16" dur="500"/>
                                        <p:tgtEl>
                                          <p:spTgt spid="221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9" grpId="0"/>
      <p:bldP spid="22119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AutoShape 2">
            <a:hlinkClick r:id="" action="ppaction://hlinkshowjump?jump=nextslide" highlightClick="1"/>
          </p:cNvPr>
          <p:cNvSpPr>
            <a:spLocks noChangeArrowheads="1"/>
          </p:cNvSpPr>
          <p:nvPr/>
        </p:nvSpPr>
        <p:spPr bwMode="auto">
          <a:xfrm>
            <a:off x="8316913" y="6489700"/>
            <a:ext cx="827087" cy="357188"/>
          </a:xfrm>
          <a:prstGeom prst="actionButtonForwardNex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22211" name="Line 3"/>
          <p:cNvSpPr>
            <a:spLocks noChangeShapeType="1"/>
          </p:cNvSpPr>
          <p:nvPr/>
        </p:nvSpPr>
        <p:spPr bwMode="auto">
          <a:xfrm>
            <a:off x="1927225" y="1128713"/>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12" name="Line 4"/>
          <p:cNvSpPr>
            <a:spLocks noChangeShapeType="1"/>
          </p:cNvSpPr>
          <p:nvPr/>
        </p:nvSpPr>
        <p:spPr bwMode="auto">
          <a:xfrm>
            <a:off x="1927225" y="1400175"/>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13" name="Line 5"/>
          <p:cNvSpPr>
            <a:spLocks noChangeShapeType="1"/>
          </p:cNvSpPr>
          <p:nvPr/>
        </p:nvSpPr>
        <p:spPr bwMode="auto">
          <a:xfrm>
            <a:off x="1927225" y="1671638"/>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14" name="Line 6"/>
          <p:cNvSpPr>
            <a:spLocks noChangeShapeType="1"/>
          </p:cNvSpPr>
          <p:nvPr/>
        </p:nvSpPr>
        <p:spPr bwMode="auto">
          <a:xfrm>
            <a:off x="1927225" y="1941513"/>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15" name="Line 7"/>
          <p:cNvSpPr>
            <a:spLocks noChangeShapeType="1"/>
          </p:cNvSpPr>
          <p:nvPr/>
        </p:nvSpPr>
        <p:spPr bwMode="auto">
          <a:xfrm>
            <a:off x="1927225" y="2212975"/>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16" name="Line 8"/>
          <p:cNvSpPr>
            <a:spLocks noChangeShapeType="1"/>
          </p:cNvSpPr>
          <p:nvPr/>
        </p:nvSpPr>
        <p:spPr bwMode="auto">
          <a:xfrm>
            <a:off x="1927225" y="2482850"/>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17" name="AutoShape 9"/>
          <p:cNvSpPr>
            <a:spLocks noChangeArrowheads="1"/>
          </p:cNvSpPr>
          <p:nvPr/>
        </p:nvSpPr>
        <p:spPr bwMode="auto">
          <a:xfrm rot="5400000" flipH="1">
            <a:off x="2416175" y="1062038"/>
            <a:ext cx="1250950" cy="1384300"/>
          </a:xfrm>
          <a:prstGeom prst="parallelogram">
            <a:avLst>
              <a:gd name="adj" fmla="val 25000"/>
            </a:avLst>
          </a:prstGeom>
          <a:noFill/>
          <a:ln w="28575">
            <a:solidFill>
              <a:srgbClr val="000000"/>
            </a:solidFill>
            <a:miter lim="800000"/>
            <a:headEnd/>
            <a:tailEnd/>
          </a:ln>
          <a:effectLst/>
        </p:spPr>
        <p:txBody>
          <a:bodyPr/>
          <a:lstStyle/>
          <a:p>
            <a:endParaRPr lang="zh-CN" altLang="en-US"/>
          </a:p>
        </p:txBody>
      </p:sp>
      <p:sp>
        <p:nvSpPr>
          <p:cNvPr id="222218" name="Line 10"/>
          <p:cNvSpPr>
            <a:spLocks noChangeShapeType="1"/>
          </p:cNvSpPr>
          <p:nvPr/>
        </p:nvSpPr>
        <p:spPr bwMode="auto">
          <a:xfrm>
            <a:off x="3044825" y="452438"/>
            <a:ext cx="0" cy="2571750"/>
          </a:xfrm>
          <a:prstGeom prst="line">
            <a:avLst/>
          </a:prstGeom>
          <a:noFill/>
          <a:ln w="9525">
            <a:solidFill>
              <a:srgbClr val="000000"/>
            </a:solidFill>
            <a:prstDash val="lgDashDot"/>
            <a:round/>
            <a:headEnd/>
            <a:tailEnd/>
          </a:ln>
          <a:effectLst/>
        </p:spPr>
        <p:txBody>
          <a:bodyPr/>
          <a:lstStyle/>
          <a:p>
            <a:endParaRPr lang="zh-CN" altLang="en-US"/>
          </a:p>
        </p:txBody>
      </p:sp>
      <p:sp>
        <p:nvSpPr>
          <p:cNvPr id="222219" name="Line 11"/>
          <p:cNvSpPr>
            <a:spLocks noChangeShapeType="1"/>
          </p:cNvSpPr>
          <p:nvPr/>
        </p:nvSpPr>
        <p:spPr bwMode="auto">
          <a:xfrm>
            <a:off x="3044825" y="1671638"/>
            <a:ext cx="319088" cy="269875"/>
          </a:xfrm>
          <a:prstGeom prst="line">
            <a:avLst/>
          </a:prstGeom>
          <a:noFill/>
          <a:ln w="38100">
            <a:solidFill>
              <a:srgbClr val="990000"/>
            </a:solidFill>
            <a:round/>
            <a:headEnd/>
            <a:tailEnd type="stealth" w="med" len="med"/>
          </a:ln>
          <a:effectLst/>
        </p:spPr>
        <p:txBody>
          <a:bodyPr/>
          <a:lstStyle/>
          <a:p>
            <a:endParaRPr lang="zh-CN" altLang="en-US"/>
          </a:p>
        </p:txBody>
      </p:sp>
      <p:sp>
        <p:nvSpPr>
          <p:cNvPr id="222220" name="Line 12"/>
          <p:cNvSpPr>
            <a:spLocks noChangeShapeType="1"/>
          </p:cNvSpPr>
          <p:nvPr/>
        </p:nvSpPr>
        <p:spPr bwMode="auto">
          <a:xfrm>
            <a:off x="2354263" y="1806575"/>
            <a:ext cx="0" cy="269875"/>
          </a:xfrm>
          <a:prstGeom prst="line">
            <a:avLst/>
          </a:prstGeom>
          <a:noFill/>
          <a:ln w="38100">
            <a:solidFill>
              <a:srgbClr val="000000"/>
            </a:solidFill>
            <a:round/>
            <a:headEnd/>
            <a:tailEnd type="stealth" w="med" len="med"/>
          </a:ln>
          <a:effectLst/>
        </p:spPr>
        <p:txBody>
          <a:bodyPr/>
          <a:lstStyle/>
          <a:p>
            <a:endParaRPr lang="zh-CN" altLang="en-US"/>
          </a:p>
        </p:txBody>
      </p:sp>
      <p:sp>
        <p:nvSpPr>
          <p:cNvPr id="222221" name="Line 13"/>
          <p:cNvSpPr>
            <a:spLocks noChangeShapeType="1"/>
          </p:cNvSpPr>
          <p:nvPr/>
        </p:nvSpPr>
        <p:spPr bwMode="auto">
          <a:xfrm flipV="1">
            <a:off x="3730625" y="1400175"/>
            <a:ext cx="0" cy="271463"/>
          </a:xfrm>
          <a:prstGeom prst="line">
            <a:avLst/>
          </a:prstGeom>
          <a:noFill/>
          <a:ln w="38100">
            <a:solidFill>
              <a:srgbClr val="000000"/>
            </a:solidFill>
            <a:round/>
            <a:headEnd/>
            <a:tailEnd type="stealth" w="med" len="med"/>
          </a:ln>
          <a:effectLst/>
        </p:spPr>
        <p:txBody>
          <a:bodyPr/>
          <a:lstStyle/>
          <a:p>
            <a:endParaRPr lang="zh-CN" altLang="en-US"/>
          </a:p>
        </p:txBody>
      </p:sp>
      <p:sp>
        <p:nvSpPr>
          <p:cNvPr id="222222" name="Freeform 14"/>
          <p:cNvSpPr>
            <a:spLocks/>
          </p:cNvSpPr>
          <p:nvPr/>
        </p:nvSpPr>
        <p:spPr bwMode="auto">
          <a:xfrm>
            <a:off x="2565400" y="1311275"/>
            <a:ext cx="306388" cy="88900"/>
          </a:xfrm>
          <a:custGeom>
            <a:avLst/>
            <a:gdLst/>
            <a:ahLst/>
            <a:cxnLst>
              <a:cxn ang="0">
                <a:pos x="345" y="0"/>
              </a:cxn>
              <a:cxn ang="0">
                <a:pos x="0" y="102"/>
              </a:cxn>
            </a:cxnLst>
            <a:rect l="0" t="0" r="r" b="b"/>
            <a:pathLst>
              <a:path w="345" h="102">
                <a:moveTo>
                  <a:pt x="345" y="0"/>
                </a:moveTo>
                <a:lnTo>
                  <a:pt x="0" y="102"/>
                </a:lnTo>
              </a:path>
            </a:pathLst>
          </a:custGeom>
          <a:noFill/>
          <a:ln w="38100" cap="flat" cmpd="sng">
            <a:solidFill>
              <a:srgbClr val="000000"/>
            </a:solidFill>
            <a:prstDash val="solid"/>
            <a:round/>
            <a:headEnd type="none" w="med" len="med"/>
            <a:tailEnd type="stealth" w="med" len="med"/>
          </a:ln>
          <a:effectLst/>
        </p:spPr>
        <p:txBody>
          <a:bodyPr/>
          <a:lstStyle/>
          <a:p>
            <a:endParaRPr lang="zh-CN" altLang="en-US"/>
          </a:p>
        </p:txBody>
      </p:sp>
      <p:sp>
        <p:nvSpPr>
          <p:cNvPr id="222223" name="Freeform 15"/>
          <p:cNvSpPr>
            <a:spLocks/>
          </p:cNvSpPr>
          <p:nvPr/>
        </p:nvSpPr>
        <p:spPr bwMode="auto">
          <a:xfrm>
            <a:off x="3044825" y="2144713"/>
            <a:ext cx="346075" cy="68262"/>
          </a:xfrm>
          <a:custGeom>
            <a:avLst/>
            <a:gdLst/>
            <a:ahLst/>
            <a:cxnLst>
              <a:cxn ang="0">
                <a:pos x="0" y="78"/>
              </a:cxn>
              <a:cxn ang="0">
                <a:pos x="390" y="0"/>
              </a:cxn>
            </a:cxnLst>
            <a:rect l="0" t="0" r="r" b="b"/>
            <a:pathLst>
              <a:path w="390" h="78">
                <a:moveTo>
                  <a:pt x="0" y="78"/>
                </a:moveTo>
                <a:lnTo>
                  <a:pt x="390" y="0"/>
                </a:lnTo>
              </a:path>
            </a:pathLst>
          </a:custGeom>
          <a:noFill/>
          <a:ln w="38100" cap="flat" cmpd="sng">
            <a:solidFill>
              <a:srgbClr val="000000"/>
            </a:solidFill>
            <a:prstDash val="solid"/>
            <a:round/>
            <a:headEnd type="none" w="med" len="med"/>
            <a:tailEnd type="stealth" w="med" len="med"/>
          </a:ln>
          <a:effectLst/>
        </p:spPr>
        <p:txBody>
          <a:bodyPr/>
          <a:lstStyle/>
          <a:p>
            <a:endParaRPr lang="zh-CN" altLang="en-US"/>
          </a:p>
        </p:txBody>
      </p:sp>
      <p:sp>
        <p:nvSpPr>
          <p:cNvPr id="222224" name="Text Box 16"/>
          <p:cNvSpPr txBox="1">
            <a:spLocks noChangeArrowheads="1"/>
          </p:cNvSpPr>
          <p:nvPr/>
        </p:nvSpPr>
        <p:spPr bwMode="auto">
          <a:xfrm>
            <a:off x="3690938" y="776288"/>
            <a:ext cx="319087" cy="269875"/>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a</a:t>
            </a:r>
          </a:p>
        </p:txBody>
      </p:sp>
      <p:sp>
        <p:nvSpPr>
          <p:cNvPr id="222225" name="Text Box 17"/>
          <p:cNvSpPr txBox="1">
            <a:spLocks noChangeArrowheads="1"/>
          </p:cNvSpPr>
          <p:nvPr/>
        </p:nvSpPr>
        <p:spPr bwMode="auto">
          <a:xfrm>
            <a:off x="2087563" y="1128713"/>
            <a:ext cx="319087" cy="271462"/>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b</a:t>
            </a:r>
          </a:p>
        </p:txBody>
      </p:sp>
      <p:sp>
        <p:nvSpPr>
          <p:cNvPr id="222226" name="Text Box 18"/>
          <p:cNvSpPr txBox="1">
            <a:spLocks noChangeArrowheads="1"/>
          </p:cNvSpPr>
          <p:nvPr/>
        </p:nvSpPr>
        <p:spPr bwMode="auto">
          <a:xfrm>
            <a:off x="2087563" y="2212975"/>
            <a:ext cx="319087" cy="269875"/>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c</a:t>
            </a:r>
          </a:p>
        </p:txBody>
      </p:sp>
      <p:sp>
        <p:nvSpPr>
          <p:cNvPr id="222227" name="Text Box 19"/>
          <p:cNvSpPr txBox="1">
            <a:spLocks noChangeArrowheads="1"/>
          </p:cNvSpPr>
          <p:nvPr/>
        </p:nvSpPr>
        <p:spPr bwMode="auto">
          <a:xfrm>
            <a:off x="3763963" y="1963738"/>
            <a:ext cx="320675" cy="271462"/>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d</a:t>
            </a:r>
          </a:p>
        </p:txBody>
      </p:sp>
      <p:sp>
        <p:nvSpPr>
          <p:cNvPr id="222228" name="Text Box 20"/>
          <p:cNvSpPr txBox="1">
            <a:spLocks noChangeArrowheads="1"/>
          </p:cNvSpPr>
          <p:nvPr/>
        </p:nvSpPr>
        <p:spPr bwMode="auto">
          <a:xfrm>
            <a:off x="3079750" y="2576513"/>
            <a:ext cx="319088" cy="269875"/>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O</a:t>
            </a:r>
            <a:r>
              <a:rPr lang="en-US" altLang="zh-CN" sz="2000" b="1" i="1">
                <a:latin typeface="Times New Roman" pitchFamily="18" charset="0"/>
                <a:sym typeface="Symbol" pitchFamily="18" charset="2"/>
              </a:rPr>
              <a:t></a:t>
            </a:r>
            <a:endParaRPr lang="en-US" altLang="zh-CN" sz="2000" b="1">
              <a:latin typeface="Times New Roman" pitchFamily="18" charset="0"/>
            </a:endParaRPr>
          </a:p>
        </p:txBody>
      </p:sp>
      <p:sp>
        <p:nvSpPr>
          <p:cNvPr id="222229" name="Text Box 21"/>
          <p:cNvSpPr txBox="1">
            <a:spLocks noChangeArrowheads="1"/>
          </p:cNvSpPr>
          <p:nvPr/>
        </p:nvSpPr>
        <p:spPr bwMode="auto">
          <a:xfrm>
            <a:off x="3079750" y="595313"/>
            <a:ext cx="319088" cy="271462"/>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O</a:t>
            </a:r>
          </a:p>
        </p:txBody>
      </p:sp>
      <p:sp>
        <p:nvSpPr>
          <p:cNvPr id="222230" name="Text Box 22"/>
          <p:cNvSpPr txBox="1">
            <a:spLocks noChangeArrowheads="1"/>
          </p:cNvSpPr>
          <p:nvPr/>
        </p:nvSpPr>
        <p:spPr bwMode="auto">
          <a:xfrm>
            <a:off x="3259138" y="1855788"/>
            <a:ext cx="319087" cy="271462"/>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n</a:t>
            </a:r>
          </a:p>
        </p:txBody>
      </p:sp>
      <p:sp>
        <p:nvSpPr>
          <p:cNvPr id="222231" name="Text Box 23"/>
          <p:cNvSpPr txBox="1">
            <a:spLocks noChangeArrowheads="1"/>
          </p:cNvSpPr>
          <p:nvPr/>
        </p:nvSpPr>
        <p:spPr bwMode="auto">
          <a:xfrm>
            <a:off x="4162425" y="993775"/>
            <a:ext cx="319088" cy="271463"/>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B</a:t>
            </a:r>
          </a:p>
        </p:txBody>
      </p:sp>
      <p:sp>
        <p:nvSpPr>
          <p:cNvPr id="222232" name="Text Box 24"/>
          <p:cNvSpPr txBox="1">
            <a:spLocks noChangeArrowheads="1"/>
          </p:cNvSpPr>
          <p:nvPr/>
        </p:nvSpPr>
        <p:spPr bwMode="auto">
          <a:xfrm>
            <a:off x="2565400" y="993775"/>
            <a:ext cx="319088" cy="271463"/>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I</a:t>
            </a:r>
          </a:p>
        </p:txBody>
      </p:sp>
      <p:sp>
        <p:nvSpPr>
          <p:cNvPr id="222233" name="Text Box 25"/>
          <p:cNvSpPr txBox="1">
            <a:spLocks noChangeArrowheads="1"/>
          </p:cNvSpPr>
          <p:nvPr/>
        </p:nvSpPr>
        <p:spPr bwMode="auto">
          <a:xfrm>
            <a:off x="2565400" y="2347913"/>
            <a:ext cx="319088" cy="269875"/>
          </a:xfrm>
          <a:prstGeom prst="rect">
            <a:avLst/>
          </a:prstGeom>
          <a:noFill/>
          <a:ln w="9525">
            <a:noFill/>
            <a:miter lim="800000"/>
            <a:headEnd/>
            <a:tailEnd/>
          </a:ln>
          <a:effectLst/>
        </p:spPr>
        <p:txBody>
          <a:bodyPr lIns="0" tIns="0" rIns="0" bIns="0"/>
          <a:lstStyle/>
          <a:p>
            <a:pPr algn="just" eaLnBrk="0" hangingPunct="0"/>
            <a:r>
              <a:rPr lang="en-US" altLang="zh-CN" sz="2000" b="1" i="1">
                <a:latin typeface="Times New Roman" pitchFamily="18" charset="0"/>
              </a:rPr>
              <a:t>l</a:t>
            </a:r>
            <a:r>
              <a:rPr lang="en-US" altLang="zh-CN" sz="2000" b="1" i="1" baseline="-25000">
                <a:latin typeface="Times New Roman" pitchFamily="18" charset="0"/>
              </a:rPr>
              <a:t>1</a:t>
            </a:r>
            <a:endParaRPr lang="en-US" altLang="zh-CN" sz="2000" b="1" i="1">
              <a:latin typeface="Times New Roman" pitchFamily="18" charset="0"/>
            </a:endParaRPr>
          </a:p>
        </p:txBody>
      </p:sp>
      <p:sp>
        <p:nvSpPr>
          <p:cNvPr id="222234" name="Text Box 26"/>
          <p:cNvSpPr txBox="1">
            <a:spLocks noChangeArrowheads="1"/>
          </p:cNvSpPr>
          <p:nvPr/>
        </p:nvSpPr>
        <p:spPr bwMode="auto">
          <a:xfrm>
            <a:off x="2087563" y="1671638"/>
            <a:ext cx="319087" cy="269875"/>
          </a:xfrm>
          <a:prstGeom prst="rect">
            <a:avLst/>
          </a:prstGeom>
          <a:noFill/>
          <a:ln w="9525">
            <a:noFill/>
            <a:miter lim="800000"/>
            <a:headEnd/>
            <a:tailEnd/>
          </a:ln>
          <a:effectLst/>
        </p:spPr>
        <p:txBody>
          <a:bodyPr lIns="0" tIns="0" rIns="0" bIns="0"/>
          <a:lstStyle/>
          <a:p>
            <a:pPr algn="just" eaLnBrk="0" hangingPunct="0"/>
            <a:r>
              <a:rPr lang="en-US" altLang="zh-CN" sz="2000" b="1" i="1">
                <a:latin typeface="Times New Roman" pitchFamily="18" charset="0"/>
              </a:rPr>
              <a:t>l</a:t>
            </a:r>
            <a:r>
              <a:rPr lang="en-US" altLang="zh-CN" sz="2000" b="1" i="1" baseline="-25000">
                <a:latin typeface="Times New Roman" pitchFamily="18" charset="0"/>
              </a:rPr>
              <a:t>2</a:t>
            </a:r>
            <a:endParaRPr lang="en-US" altLang="zh-CN" sz="2000" b="1" i="1">
              <a:latin typeface="Times New Roman" pitchFamily="18" charset="0"/>
            </a:endParaRPr>
          </a:p>
        </p:txBody>
      </p:sp>
      <p:sp>
        <p:nvSpPr>
          <p:cNvPr id="222235" name="Line 27"/>
          <p:cNvSpPr>
            <a:spLocks noChangeShapeType="1"/>
          </p:cNvSpPr>
          <p:nvPr/>
        </p:nvSpPr>
        <p:spPr bwMode="auto">
          <a:xfrm>
            <a:off x="5278438" y="1128713"/>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36" name="Line 28"/>
          <p:cNvSpPr>
            <a:spLocks noChangeShapeType="1"/>
          </p:cNvSpPr>
          <p:nvPr/>
        </p:nvSpPr>
        <p:spPr bwMode="auto">
          <a:xfrm>
            <a:off x="5278438" y="1400175"/>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37" name="Line 29"/>
          <p:cNvSpPr>
            <a:spLocks noChangeShapeType="1"/>
          </p:cNvSpPr>
          <p:nvPr/>
        </p:nvSpPr>
        <p:spPr bwMode="auto">
          <a:xfrm>
            <a:off x="5278438" y="1671638"/>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38" name="Line 30"/>
          <p:cNvSpPr>
            <a:spLocks noChangeShapeType="1"/>
          </p:cNvSpPr>
          <p:nvPr/>
        </p:nvSpPr>
        <p:spPr bwMode="auto">
          <a:xfrm>
            <a:off x="5278438" y="1941513"/>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39" name="Line 31"/>
          <p:cNvSpPr>
            <a:spLocks noChangeShapeType="1"/>
          </p:cNvSpPr>
          <p:nvPr/>
        </p:nvSpPr>
        <p:spPr bwMode="auto">
          <a:xfrm>
            <a:off x="5278438" y="2212975"/>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40" name="Line 32"/>
          <p:cNvSpPr>
            <a:spLocks noChangeShapeType="1"/>
          </p:cNvSpPr>
          <p:nvPr/>
        </p:nvSpPr>
        <p:spPr bwMode="auto">
          <a:xfrm>
            <a:off x="5278438" y="2482850"/>
            <a:ext cx="2235200" cy="0"/>
          </a:xfrm>
          <a:prstGeom prst="line">
            <a:avLst/>
          </a:prstGeom>
          <a:noFill/>
          <a:ln w="9525">
            <a:solidFill>
              <a:srgbClr val="000000"/>
            </a:solidFill>
            <a:round/>
            <a:headEnd/>
            <a:tailEnd type="stealth" w="med" len="med"/>
          </a:ln>
          <a:effectLst/>
        </p:spPr>
        <p:txBody>
          <a:bodyPr/>
          <a:lstStyle/>
          <a:p>
            <a:endParaRPr lang="zh-CN" altLang="en-US"/>
          </a:p>
        </p:txBody>
      </p:sp>
      <p:sp>
        <p:nvSpPr>
          <p:cNvPr id="222241" name="AutoShape 33"/>
          <p:cNvSpPr>
            <a:spLocks noChangeArrowheads="1"/>
          </p:cNvSpPr>
          <p:nvPr/>
        </p:nvSpPr>
        <p:spPr bwMode="auto">
          <a:xfrm rot="-7172976">
            <a:off x="6078538" y="841375"/>
            <a:ext cx="157162" cy="1658938"/>
          </a:xfrm>
          <a:prstGeom prst="can">
            <a:avLst>
              <a:gd name="adj" fmla="val 52436"/>
            </a:avLst>
          </a:prstGeom>
          <a:solidFill>
            <a:srgbClr val="FFFFFF"/>
          </a:solidFill>
          <a:ln w="38100">
            <a:solidFill>
              <a:srgbClr val="000000"/>
            </a:solidFill>
            <a:round/>
            <a:headEnd/>
            <a:tailEnd/>
          </a:ln>
          <a:effectLst/>
        </p:spPr>
        <p:txBody>
          <a:bodyPr/>
          <a:lstStyle/>
          <a:p>
            <a:endParaRPr lang="zh-CN" altLang="en-US"/>
          </a:p>
        </p:txBody>
      </p:sp>
      <p:sp>
        <p:nvSpPr>
          <p:cNvPr id="222242" name="AutoShape 34"/>
          <p:cNvSpPr>
            <a:spLocks noChangeArrowheads="1"/>
          </p:cNvSpPr>
          <p:nvPr/>
        </p:nvSpPr>
        <p:spPr bwMode="auto">
          <a:xfrm>
            <a:off x="5395913" y="1974850"/>
            <a:ext cx="158750" cy="134938"/>
          </a:xfrm>
          <a:prstGeom prst="flowChartSummingJunction">
            <a:avLst/>
          </a:prstGeom>
          <a:solidFill>
            <a:srgbClr val="FFFFFF"/>
          </a:solidFill>
          <a:ln w="38100">
            <a:solidFill>
              <a:srgbClr val="000000"/>
            </a:solidFill>
            <a:round/>
            <a:headEnd/>
            <a:tailEnd/>
          </a:ln>
          <a:effectLst/>
        </p:spPr>
        <p:txBody>
          <a:bodyPr/>
          <a:lstStyle/>
          <a:p>
            <a:endParaRPr lang="zh-CN" altLang="en-US"/>
          </a:p>
        </p:txBody>
      </p:sp>
      <p:sp>
        <p:nvSpPr>
          <p:cNvPr id="222243" name="Oval 35"/>
          <p:cNvSpPr>
            <a:spLocks noChangeArrowheads="1"/>
          </p:cNvSpPr>
          <p:nvPr/>
        </p:nvSpPr>
        <p:spPr bwMode="auto">
          <a:xfrm>
            <a:off x="6753225" y="1236663"/>
            <a:ext cx="158750" cy="134937"/>
          </a:xfrm>
          <a:prstGeom prst="ellipse">
            <a:avLst/>
          </a:prstGeom>
          <a:solidFill>
            <a:srgbClr val="FFFFFF"/>
          </a:solidFill>
          <a:ln w="38100">
            <a:solidFill>
              <a:srgbClr val="000000"/>
            </a:solidFill>
            <a:round/>
            <a:headEnd/>
            <a:tailEnd/>
          </a:ln>
          <a:effectLst/>
        </p:spPr>
        <p:txBody>
          <a:bodyPr/>
          <a:lstStyle/>
          <a:p>
            <a:endParaRPr lang="zh-CN" altLang="en-US"/>
          </a:p>
        </p:txBody>
      </p:sp>
      <p:sp>
        <p:nvSpPr>
          <p:cNvPr id="222244" name="Oval 36"/>
          <p:cNvSpPr>
            <a:spLocks noChangeArrowheads="1"/>
          </p:cNvSpPr>
          <p:nvPr/>
        </p:nvSpPr>
        <p:spPr bwMode="auto">
          <a:xfrm>
            <a:off x="6804025" y="1285875"/>
            <a:ext cx="49213" cy="49213"/>
          </a:xfrm>
          <a:prstGeom prst="ellipse">
            <a:avLst/>
          </a:prstGeom>
          <a:solidFill>
            <a:srgbClr val="000000"/>
          </a:solidFill>
          <a:ln w="9525">
            <a:solidFill>
              <a:srgbClr val="000000"/>
            </a:solidFill>
            <a:round/>
            <a:headEnd/>
            <a:tailEnd/>
          </a:ln>
          <a:effectLst/>
        </p:spPr>
        <p:txBody>
          <a:bodyPr/>
          <a:lstStyle/>
          <a:p>
            <a:endParaRPr lang="zh-CN" altLang="en-US"/>
          </a:p>
        </p:txBody>
      </p:sp>
      <p:sp>
        <p:nvSpPr>
          <p:cNvPr id="222245" name="Line 37"/>
          <p:cNvSpPr>
            <a:spLocks noChangeShapeType="1"/>
          </p:cNvSpPr>
          <p:nvPr/>
        </p:nvSpPr>
        <p:spPr bwMode="auto">
          <a:xfrm>
            <a:off x="6076950" y="1671638"/>
            <a:ext cx="319088" cy="404812"/>
          </a:xfrm>
          <a:prstGeom prst="line">
            <a:avLst/>
          </a:prstGeom>
          <a:noFill/>
          <a:ln w="38100">
            <a:solidFill>
              <a:srgbClr val="000000"/>
            </a:solidFill>
            <a:round/>
            <a:headEnd/>
            <a:tailEnd type="stealth" w="med" len="med"/>
          </a:ln>
          <a:effectLst/>
        </p:spPr>
        <p:txBody>
          <a:bodyPr/>
          <a:lstStyle/>
          <a:p>
            <a:endParaRPr lang="zh-CN" altLang="en-US"/>
          </a:p>
        </p:txBody>
      </p:sp>
      <p:sp>
        <p:nvSpPr>
          <p:cNvPr id="222246" name="Line 38"/>
          <p:cNvSpPr>
            <a:spLocks noChangeShapeType="1"/>
          </p:cNvSpPr>
          <p:nvPr/>
        </p:nvSpPr>
        <p:spPr bwMode="auto">
          <a:xfrm>
            <a:off x="5918200" y="1671638"/>
            <a:ext cx="477838" cy="0"/>
          </a:xfrm>
          <a:prstGeom prst="line">
            <a:avLst/>
          </a:prstGeom>
          <a:noFill/>
          <a:ln w="9525">
            <a:solidFill>
              <a:srgbClr val="000000"/>
            </a:solidFill>
            <a:prstDash val="dash"/>
            <a:round/>
            <a:headEnd/>
            <a:tailEnd/>
          </a:ln>
          <a:effectLst/>
        </p:spPr>
        <p:txBody>
          <a:bodyPr/>
          <a:lstStyle/>
          <a:p>
            <a:endParaRPr lang="zh-CN" altLang="en-US"/>
          </a:p>
        </p:txBody>
      </p:sp>
      <p:sp>
        <p:nvSpPr>
          <p:cNvPr id="222247" name="Line 39"/>
          <p:cNvSpPr>
            <a:spLocks noChangeShapeType="1"/>
          </p:cNvSpPr>
          <p:nvPr/>
        </p:nvSpPr>
        <p:spPr bwMode="auto">
          <a:xfrm>
            <a:off x="3203575" y="1671638"/>
            <a:ext cx="0" cy="134937"/>
          </a:xfrm>
          <a:prstGeom prst="line">
            <a:avLst/>
          </a:prstGeom>
          <a:noFill/>
          <a:ln w="38100">
            <a:solidFill>
              <a:srgbClr val="000000"/>
            </a:solidFill>
            <a:round/>
            <a:headEnd/>
            <a:tailEnd/>
          </a:ln>
          <a:effectLst/>
        </p:spPr>
        <p:txBody>
          <a:bodyPr/>
          <a:lstStyle/>
          <a:p>
            <a:endParaRPr lang="zh-CN" altLang="en-US"/>
          </a:p>
        </p:txBody>
      </p:sp>
      <p:sp>
        <p:nvSpPr>
          <p:cNvPr id="222248" name="Freeform 40"/>
          <p:cNvSpPr>
            <a:spLocks/>
          </p:cNvSpPr>
          <p:nvPr/>
        </p:nvSpPr>
        <p:spPr bwMode="auto">
          <a:xfrm>
            <a:off x="6210300" y="1671638"/>
            <a:ext cx="185738" cy="147637"/>
          </a:xfrm>
          <a:custGeom>
            <a:avLst/>
            <a:gdLst/>
            <a:ahLst/>
            <a:cxnLst>
              <a:cxn ang="0">
                <a:pos x="210" y="0"/>
              </a:cxn>
              <a:cxn ang="0">
                <a:pos x="165" y="141"/>
              </a:cxn>
              <a:cxn ang="0">
                <a:pos x="0" y="171"/>
              </a:cxn>
            </a:cxnLst>
            <a:rect l="0" t="0" r="r" b="b"/>
            <a:pathLst>
              <a:path w="210" h="171">
                <a:moveTo>
                  <a:pt x="210" y="0"/>
                </a:moveTo>
                <a:lnTo>
                  <a:pt x="165" y="141"/>
                </a:lnTo>
                <a:lnTo>
                  <a:pt x="0" y="171"/>
                </a:lnTo>
              </a:path>
            </a:pathLst>
          </a:custGeom>
          <a:noFill/>
          <a:ln w="38100" cap="flat" cmpd="sng">
            <a:solidFill>
              <a:srgbClr val="000000"/>
            </a:solidFill>
            <a:prstDash val="solid"/>
            <a:round/>
            <a:headEnd type="none" w="med" len="med"/>
            <a:tailEnd type="none" w="med" len="med"/>
          </a:ln>
          <a:effectLst/>
        </p:spPr>
        <p:txBody>
          <a:bodyPr/>
          <a:lstStyle/>
          <a:p>
            <a:endParaRPr lang="zh-CN" altLang="en-US"/>
          </a:p>
        </p:txBody>
      </p:sp>
      <p:sp>
        <p:nvSpPr>
          <p:cNvPr id="222249" name="Line 41"/>
          <p:cNvSpPr>
            <a:spLocks noChangeShapeType="1"/>
          </p:cNvSpPr>
          <p:nvPr/>
        </p:nvSpPr>
        <p:spPr bwMode="auto">
          <a:xfrm flipV="1">
            <a:off x="6804025" y="723900"/>
            <a:ext cx="0" cy="541338"/>
          </a:xfrm>
          <a:prstGeom prst="line">
            <a:avLst/>
          </a:prstGeom>
          <a:noFill/>
          <a:ln w="57150">
            <a:solidFill>
              <a:srgbClr val="990000"/>
            </a:solidFill>
            <a:round/>
            <a:headEnd/>
            <a:tailEnd type="stealth" w="med" len="med"/>
          </a:ln>
          <a:effectLst/>
        </p:spPr>
        <p:txBody>
          <a:bodyPr/>
          <a:lstStyle/>
          <a:p>
            <a:endParaRPr lang="zh-CN" altLang="en-US"/>
          </a:p>
        </p:txBody>
      </p:sp>
      <p:sp>
        <p:nvSpPr>
          <p:cNvPr id="222250" name="Line 42"/>
          <p:cNvSpPr>
            <a:spLocks noChangeShapeType="1"/>
          </p:cNvSpPr>
          <p:nvPr/>
        </p:nvSpPr>
        <p:spPr bwMode="auto">
          <a:xfrm>
            <a:off x="5495925" y="2076450"/>
            <a:ext cx="0" cy="406400"/>
          </a:xfrm>
          <a:prstGeom prst="line">
            <a:avLst/>
          </a:prstGeom>
          <a:noFill/>
          <a:ln w="57150">
            <a:solidFill>
              <a:srgbClr val="990000"/>
            </a:solidFill>
            <a:round/>
            <a:headEnd/>
            <a:tailEnd type="stealth" w="med" len="med"/>
          </a:ln>
          <a:effectLst/>
        </p:spPr>
        <p:txBody>
          <a:bodyPr/>
          <a:lstStyle/>
          <a:p>
            <a:endParaRPr lang="zh-CN" altLang="en-US"/>
          </a:p>
        </p:txBody>
      </p:sp>
      <p:sp>
        <p:nvSpPr>
          <p:cNvPr id="222251" name="Text Box 43"/>
          <p:cNvSpPr txBox="1">
            <a:spLocks noChangeArrowheads="1"/>
          </p:cNvSpPr>
          <p:nvPr/>
        </p:nvSpPr>
        <p:spPr bwMode="auto">
          <a:xfrm>
            <a:off x="6396038" y="1671638"/>
            <a:ext cx="319087" cy="269875"/>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sym typeface="Symbol" pitchFamily="18" charset="2"/>
              </a:rPr>
              <a:t></a:t>
            </a:r>
            <a:endParaRPr lang="en-US" altLang="zh-CN" sz="2000" b="1">
              <a:latin typeface="Times New Roman" pitchFamily="18" charset="0"/>
            </a:endParaRPr>
          </a:p>
        </p:txBody>
      </p:sp>
      <p:sp>
        <p:nvSpPr>
          <p:cNvPr id="222252" name="Text Box 44"/>
          <p:cNvSpPr txBox="1">
            <a:spLocks noChangeArrowheads="1"/>
          </p:cNvSpPr>
          <p:nvPr/>
        </p:nvSpPr>
        <p:spPr bwMode="auto">
          <a:xfrm>
            <a:off x="3259138" y="1603375"/>
            <a:ext cx="319087" cy="271463"/>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sym typeface="Symbol" pitchFamily="18" charset="2"/>
              </a:rPr>
              <a:t></a:t>
            </a:r>
            <a:endParaRPr lang="en-US" altLang="zh-CN" sz="2000" b="1">
              <a:latin typeface="Times New Roman" pitchFamily="18" charset="0"/>
            </a:endParaRPr>
          </a:p>
        </p:txBody>
      </p:sp>
      <p:sp>
        <p:nvSpPr>
          <p:cNvPr id="222253" name="Text Box 45"/>
          <p:cNvSpPr txBox="1">
            <a:spLocks noChangeArrowheads="1"/>
          </p:cNvSpPr>
          <p:nvPr/>
        </p:nvSpPr>
        <p:spPr bwMode="auto">
          <a:xfrm>
            <a:off x="6396038" y="1941513"/>
            <a:ext cx="319087" cy="271462"/>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n</a:t>
            </a:r>
          </a:p>
        </p:txBody>
      </p:sp>
      <p:sp>
        <p:nvSpPr>
          <p:cNvPr id="222254" name="Text Box 46"/>
          <p:cNvSpPr txBox="1">
            <a:spLocks noChangeArrowheads="1"/>
          </p:cNvSpPr>
          <p:nvPr/>
        </p:nvSpPr>
        <p:spPr bwMode="auto">
          <a:xfrm>
            <a:off x="7513638" y="993775"/>
            <a:ext cx="319087" cy="271463"/>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B</a:t>
            </a:r>
          </a:p>
        </p:txBody>
      </p:sp>
      <p:sp>
        <p:nvSpPr>
          <p:cNvPr id="222255" name="Text Box 47"/>
          <p:cNvSpPr txBox="1">
            <a:spLocks noChangeArrowheads="1"/>
          </p:cNvSpPr>
          <p:nvPr/>
        </p:nvSpPr>
        <p:spPr bwMode="auto">
          <a:xfrm>
            <a:off x="6875463" y="587375"/>
            <a:ext cx="452437" cy="260350"/>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F</a:t>
            </a:r>
            <a:r>
              <a:rPr lang="en-US" altLang="zh-CN" sz="2000" b="1" baseline="-25000">
                <a:latin typeface="Times New Roman" pitchFamily="18" charset="0"/>
              </a:rPr>
              <a:t>da</a:t>
            </a:r>
            <a:endParaRPr lang="en-US" altLang="zh-CN" sz="2000" b="1">
              <a:latin typeface="Times New Roman" pitchFamily="18" charset="0"/>
            </a:endParaRPr>
          </a:p>
        </p:txBody>
      </p:sp>
      <p:sp>
        <p:nvSpPr>
          <p:cNvPr id="222256" name="Text Box 48"/>
          <p:cNvSpPr txBox="1">
            <a:spLocks noChangeArrowheads="1"/>
          </p:cNvSpPr>
          <p:nvPr/>
        </p:nvSpPr>
        <p:spPr bwMode="auto">
          <a:xfrm>
            <a:off x="5278438" y="2482850"/>
            <a:ext cx="465137" cy="273050"/>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F</a:t>
            </a:r>
            <a:r>
              <a:rPr lang="en-US" altLang="zh-CN" sz="2000" b="1" baseline="-25000">
                <a:latin typeface="Times New Roman" pitchFamily="18" charset="0"/>
              </a:rPr>
              <a:t>bc</a:t>
            </a:r>
            <a:endParaRPr lang="en-US" altLang="zh-CN" sz="2000" b="1">
              <a:latin typeface="Times New Roman" pitchFamily="18" charset="0"/>
            </a:endParaRPr>
          </a:p>
        </p:txBody>
      </p:sp>
      <p:sp>
        <p:nvSpPr>
          <p:cNvPr id="222257" name="Text Box 49"/>
          <p:cNvSpPr txBox="1">
            <a:spLocks noChangeArrowheads="1"/>
          </p:cNvSpPr>
          <p:nvPr/>
        </p:nvSpPr>
        <p:spPr bwMode="auto">
          <a:xfrm>
            <a:off x="7034213" y="1128713"/>
            <a:ext cx="454025" cy="284162"/>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ad</a:t>
            </a:r>
          </a:p>
        </p:txBody>
      </p:sp>
      <p:sp>
        <p:nvSpPr>
          <p:cNvPr id="222258" name="Text Box 50"/>
          <p:cNvSpPr txBox="1">
            <a:spLocks noChangeArrowheads="1"/>
          </p:cNvSpPr>
          <p:nvPr/>
        </p:nvSpPr>
        <p:spPr bwMode="auto">
          <a:xfrm>
            <a:off x="5040313" y="1881188"/>
            <a:ext cx="319087" cy="269875"/>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bc</a:t>
            </a:r>
          </a:p>
        </p:txBody>
      </p:sp>
      <p:sp>
        <p:nvSpPr>
          <p:cNvPr id="222259" name="Text Box 51"/>
          <p:cNvSpPr txBox="1">
            <a:spLocks noChangeArrowheads="1"/>
          </p:cNvSpPr>
          <p:nvPr/>
        </p:nvSpPr>
        <p:spPr bwMode="auto">
          <a:xfrm>
            <a:off x="2936875" y="4157663"/>
            <a:ext cx="319088" cy="269875"/>
          </a:xfrm>
          <a:prstGeom prst="rect">
            <a:avLst/>
          </a:prstGeom>
          <a:noFill/>
          <a:ln w="9525">
            <a:noFill/>
            <a:miter lim="800000"/>
            <a:headEnd/>
            <a:tailEnd/>
          </a:ln>
          <a:effectLst/>
        </p:spPr>
        <p:txBody>
          <a:bodyPr lIns="0" tIns="0" rIns="0" bIns="0"/>
          <a:lstStyle/>
          <a:p>
            <a:pPr algn="just" eaLnBrk="0" hangingPunct="0"/>
            <a:endParaRPr lang="zh-CN" altLang="zh-CN" sz="2000" b="1">
              <a:latin typeface="Times New Roman" pitchFamily="18" charset="0"/>
            </a:endParaRPr>
          </a:p>
        </p:txBody>
      </p:sp>
      <p:sp>
        <p:nvSpPr>
          <p:cNvPr id="222260" name="Text Box 52"/>
          <p:cNvSpPr txBox="1">
            <a:spLocks noChangeArrowheads="1"/>
          </p:cNvSpPr>
          <p:nvPr/>
        </p:nvSpPr>
        <p:spPr bwMode="auto">
          <a:xfrm>
            <a:off x="6289675" y="4157663"/>
            <a:ext cx="319088" cy="269875"/>
          </a:xfrm>
          <a:prstGeom prst="rect">
            <a:avLst/>
          </a:prstGeom>
          <a:noFill/>
          <a:ln w="9525">
            <a:noFill/>
            <a:miter lim="800000"/>
            <a:headEnd/>
            <a:tailEnd/>
          </a:ln>
          <a:effectLst/>
        </p:spPr>
        <p:txBody>
          <a:bodyPr lIns="0" tIns="0" rIns="0" bIns="0"/>
          <a:lstStyle/>
          <a:p>
            <a:pPr algn="just" eaLnBrk="0" hangingPunct="0"/>
            <a:endParaRPr lang="zh-CN" altLang="zh-CN" sz="2000" b="1">
              <a:latin typeface="Times New Roman" pitchFamily="18" charset="0"/>
            </a:endParaRPr>
          </a:p>
        </p:txBody>
      </p:sp>
      <p:sp>
        <p:nvSpPr>
          <p:cNvPr id="222265" name="Line 57"/>
          <p:cNvSpPr>
            <a:spLocks noChangeShapeType="1"/>
          </p:cNvSpPr>
          <p:nvPr/>
        </p:nvSpPr>
        <p:spPr bwMode="auto">
          <a:xfrm>
            <a:off x="2359025" y="1819275"/>
            <a:ext cx="323850" cy="287338"/>
          </a:xfrm>
          <a:prstGeom prst="line">
            <a:avLst/>
          </a:prstGeom>
          <a:noFill/>
          <a:ln w="57150">
            <a:solidFill>
              <a:srgbClr val="990000"/>
            </a:solidFill>
            <a:round/>
            <a:headEnd/>
            <a:tailEnd type="triangle" w="med" len="med"/>
          </a:ln>
          <a:effectLst/>
        </p:spPr>
        <p:txBody>
          <a:bodyPr/>
          <a:lstStyle/>
          <a:p>
            <a:endParaRPr lang="zh-CN" altLang="en-US"/>
          </a:p>
        </p:txBody>
      </p:sp>
      <p:sp>
        <p:nvSpPr>
          <p:cNvPr id="222266" name="Line 58"/>
          <p:cNvSpPr>
            <a:spLocks noChangeShapeType="1"/>
          </p:cNvSpPr>
          <p:nvPr/>
        </p:nvSpPr>
        <p:spPr bwMode="auto">
          <a:xfrm flipV="1">
            <a:off x="3043238" y="920750"/>
            <a:ext cx="0" cy="323850"/>
          </a:xfrm>
          <a:prstGeom prst="line">
            <a:avLst/>
          </a:prstGeom>
          <a:noFill/>
          <a:ln w="57150">
            <a:solidFill>
              <a:schemeClr val="accent2"/>
            </a:solidFill>
            <a:round/>
            <a:headEnd/>
            <a:tailEnd type="triangle" w="med" len="med"/>
          </a:ln>
          <a:effectLst/>
        </p:spPr>
        <p:txBody>
          <a:bodyPr/>
          <a:lstStyle/>
          <a:p>
            <a:endParaRPr lang="zh-CN" altLang="en-US"/>
          </a:p>
        </p:txBody>
      </p:sp>
      <p:sp>
        <p:nvSpPr>
          <p:cNvPr id="222267" name="Line 59"/>
          <p:cNvSpPr>
            <a:spLocks noChangeShapeType="1"/>
          </p:cNvSpPr>
          <p:nvPr/>
        </p:nvSpPr>
        <p:spPr bwMode="auto">
          <a:xfrm>
            <a:off x="3043238" y="2216150"/>
            <a:ext cx="0" cy="361950"/>
          </a:xfrm>
          <a:prstGeom prst="line">
            <a:avLst/>
          </a:prstGeom>
          <a:noFill/>
          <a:ln w="57150">
            <a:solidFill>
              <a:schemeClr val="accent2"/>
            </a:solidFill>
            <a:round/>
            <a:headEnd/>
            <a:tailEnd type="triangle" w="med" len="med"/>
          </a:ln>
          <a:effectLst/>
        </p:spPr>
        <p:txBody>
          <a:bodyPr/>
          <a:lstStyle/>
          <a:p>
            <a:endParaRPr lang="zh-CN" altLang="en-US"/>
          </a:p>
        </p:txBody>
      </p:sp>
      <p:sp>
        <p:nvSpPr>
          <p:cNvPr id="222268" name="Line 60"/>
          <p:cNvSpPr>
            <a:spLocks noChangeShapeType="1"/>
          </p:cNvSpPr>
          <p:nvPr/>
        </p:nvSpPr>
        <p:spPr bwMode="auto">
          <a:xfrm flipH="1" flipV="1">
            <a:off x="3367088" y="1352550"/>
            <a:ext cx="358775" cy="252413"/>
          </a:xfrm>
          <a:prstGeom prst="line">
            <a:avLst/>
          </a:prstGeom>
          <a:noFill/>
          <a:ln w="57150">
            <a:solidFill>
              <a:srgbClr val="990000"/>
            </a:solidFill>
            <a:round/>
            <a:headEnd/>
            <a:tailEnd type="triangle" w="med" len="med"/>
          </a:ln>
          <a:effectLst/>
        </p:spPr>
        <p:txBody>
          <a:bodyPr/>
          <a:lstStyle/>
          <a:p>
            <a:endParaRPr lang="zh-CN" altLang="en-US"/>
          </a:p>
        </p:txBody>
      </p:sp>
      <p:graphicFrame>
        <p:nvGraphicFramePr>
          <p:cNvPr id="222269" name="Object 61"/>
          <p:cNvGraphicFramePr>
            <a:graphicFrameLocks noChangeAspect="1"/>
          </p:cNvGraphicFramePr>
          <p:nvPr/>
        </p:nvGraphicFramePr>
        <p:xfrm>
          <a:off x="6516688" y="5984875"/>
          <a:ext cx="1295400" cy="584200"/>
        </p:xfrm>
        <a:graphic>
          <a:graphicData uri="http://schemas.openxmlformats.org/presentationml/2006/ole">
            <mc:AlternateContent xmlns:mc="http://schemas.openxmlformats.org/markup-compatibility/2006">
              <mc:Choice xmlns:v="urn:schemas-microsoft-com:vml" Requires="v">
                <p:oleObj spid="_x0000_s74760" name="公式" r:id="rId3" imgW="393480" imgH="177480" progId="Equation.3">
                  <p:embed/>
                </p:oleObj>
              </mc:Choice>
              <mc:Fallback>
                <p:oleObj name="公式" r:id="rId3" imgW="393480" imgH="177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688" y="5984875"/>
                        <a:ext cx="1295400" cy="584200"/>
                      </a:xfrm>
                      <a:prstGeom prst="rect">
                        <a:avLst/>
                      </a:prstGeom>
                      <a:solidFill>
                        <a:srgbClr val="FFFF99"/>
                      </a:solidFill>
                      <a:ln w="9525">
                        <a:solidFill>
                          <a:srgbClr val="FF3300"/>
                        </a:solidFill>
                        <a:miter lim="800000"/>
                        <a:headEnd/>
                        <a:tailEnd/>
                      </a:ln>
                    </p:spPr>
                  </p:pic>
                </p:oleObj>
              </mc:Fallback>
            </mc:AlternateContent>
          </a:graphicData>
        </a:graphic>
      </p:graphicFrame>
      <p:sp>
        <p:nvSpPr>
          <p:cNvPr id="222270" name="AutoShape 62"/>
          <p:cNvSpPr>
            <a:spLocks noChangeArrowheads="1"/>
          </p:cNvSpPr>
          <p:nvPr/>
        </p:nvSpPr>
        <p:spPr bwMode="auto">
          <a:xfrm>
            <a:off x="5508625" y="6092825"/>
            <a:ext cx="792163" cy="287338"/>
          </a:xfrm>
          <a:prstGeom prst="rightArrow">
            <a:avLst>
              <a:gd name="adj1" fmla="val 50000"/>
              <a:gd name="adj2" fmla="val 68923"/>
            </a:avLst>
          </a:prstGeom>
          <a:solidFill>
            <a:schemeClr val="accent1"/>
          </a:solidFill>
          <a:ln w="9525">
            <a:solidFill>
              <a:srgbClr val="000000"/>
            </a:solidFill>
            <a:miter lim="800000"/>
            <a:headEnd/>
            <a:tailEnd/>
          </a:ln>
          <a:effectLst/>
        </p:spPr>
        <p:txBody>
          <a:bodyPr wrap="none" anchor="ctr"/>
          <a:lstStyle/>
          <a:p>
            <a:pPr algn="ctr"/>
            <a:endParaRPr lang="zh-CN" altLang="zh-CN"/>
          </a:p>
        </p:txBody>
      </p:sp>
      <p:sp>
        <p:nvSpPr>
          <p:cNvPr id="222271" name="Oval 63"/>
          <p:cNvSpPr>
            <a:spLocks noChangeArrowheads="1"/>
          </p:cNvSpPr>
          <p:nvPr/>
        </p:nvSpPr>
        <p:spPr bwMode="auto">
          <a:xfrm>
            <a:off x="6049963" y="1592263"/>
            <a:ext cx="142875" cy="144462"/>
          </a:xfrm>
          <a:prstGeom prst="ellipse">
            <a:avLst/>
          </a:prstGeom>
          <a:solidFill>
            <a:schemeClr val="accent2"/>
          </a:solidFill>
          <a:ln w="9525">
            <a:solidFill>
              <a:srgbClr val="0000FF"/>
            </a:solidFill>
            <a:round/>
            <a:headEnd/>
            <a:tailEnd/>
          </a:ln>
          <a:effectLst/>
        </p:spPr>
        <p:txBody>
          <a:bodyPr wrap="none" anchor="ctr"/>
          <a:lstStyle/>
          <a:p>
            <a:endParaRPr lang="zh-CN" altLang="en-US"/>
          </a:p>
        </p:txBody>
      </p:sp>
      <p:sp>
        <p:nvSpPr>
          <p:cNvPr id="222272" name="Text Box 64"/>
          <p:cNvSpPr txBox="1">
            <a:spLocks noChangeArrowheads="1"/>
          </p:cNvSpPr>
          <p:nvPr/>
        </p:nvSpPr>
        <p:spPr bwMode="auto">
          <a:xfrm>
            <a:off x="5903913" y="1268413"/>
            <a:ext cx="252412" cy="252412"/>
          </a:xfrm>
          <a:prstGeom prst="rect">
            <a:avLst/>
          </a:prstGeom>
          <a:noFill/>
          <a:ln w="9525">
            <a:noFill/>
            <a:miter lim="800000"/>
            <a:headEnd/>
            <a:tailEnd/>
          </a:ln>
          <a:effectLst/>
        </p:spPr>
        <p:txBody>
          <a:bodyPr lIns="0" tIns="0" rIns="0" bIns="0"/>
          <a:lstStyle/>
          <a:p>
            <a:pPr algn="just" eaLnBrk="0" hangingPunct="0"/>
            <a:r>
              <a:rPr lang="en-US" altLang="zh-CN" sz="2000" b="1">
                <a:latin typeface="Times New Roman" pitchFamily="18" charset="0"/>
              </a:rPr>
              <a:t>O</a:t>
            </a:r>
          </a:p>
        </p:txBody>
      </p:sp>
      <p:graphicFrame>
        <p:nvGraphicFramePr>
          <p:cNvPr id="222273" name="Object 65"/>
          <p:cNvGraphicFramePr>
            <a:graphicFrameLocks noChangeAspect="1"/>
          </p:cNvGraphicFramePr>
          <p:nvPr/>
        </p:nvGraphicFramePr>
        <p:xfrm>
          <a:off x="323850" y="3357563"/>
          <a:ext cx="4679950" cy="939800"/>
        </p:xfrm>
        <a:graphic>
          <a:graphicData uri="http://schemas.openxmlformats.org/presentationml/2006/ole">
            <mc:AlternateContent xmlns:mc="http://schemas.openxmlformats.org/markup-compatibility/2006">
              <mc:Choice xmlns:v="urn:schemas-microsoft-com:vml" Requires="v">
                <p:oleObj spid="_x0000_s74761" name="公式" r:id="rId5" imgW="2197080" imgH="431640" progId="Equation.3">
                  <p:embed/>
                </p:oleObj>
              </mc:Choice>
              <mc:Fallback>
                <p:oleObj name="公式" r:id="rId5" imgW="2197080" imgH="4316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357563"/>
                        <a:ext cx="4679950" cy="939800"/>
                      </a:xfrm>
                      <a:prstGeom prst="rect">
                        <a:avLst/>
                      </a:prstGeom>
                      <a:solidFill>
                        <a:srgbClr val="FFFF99"/>
                      </a:solidFill>
                      <a:ln w="9525">
                        <a:solidFill>
                          <a:srgbClr val="FF3300"/>
                        </a:solidFill>
                        <a:miter lim="800000"/>
                        <a:headEnd/>
                        <a:tailEnd/>
                      </a:ln>
                    </p:spPr>
                  </p:pic>
                </p:oleObj>
              </mc:Fallback>
            </mc:AlternateContent>
          </a:graphicData>
        </a:graphic>
      </p:graphicFrame>
      <p:graphicFrame>
        <p:nvGraphicFramePr>
          <p:cNvPr id="222274" name="Object 66"/>
          <p:cNvGraphicFramePr>
            <a:graphicFrameLocks noChangeAspect="1"/>
          </p:cNvGraphicFramePr>
          <p:nvPr/>
        </p:nvGraphicFramePr>
        <p:xfrm>
          <a:off x="323850" y="4545013"/>
          <a:ext cx="4716463" cy="935037"/>
        </p:xfrm>
        <a:graphic>
          <a:graphicData uri="http://schemas.openxmlformats.org/presentationml/2006/ole">
            <mc:AlternateContent xmlns:mc="http://schemas.openxmlformats.org/markup-compatibility/2006">
              <mc:Choice xmlns:v="urn:schemas-microsoft-com:vml" Requires="v">
                <p:oleObj spid="_x0000_s74762" name="公式" r:id="rId7" imgW="2209680" imgH="431640" progId="Equation.3">
                  <p:embed/>
                </p:oleObj>
              </mc:Choice>
              <mc:Fallback>
                <p:oleObj name="公式" r:id="rId7" imgW="2209680" imgH="43164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850" y="4545013"/>
                        <a:ext cx="4716463" cy="935037"/>
                      </a:xfrm>
                      <a:prstGeom prst="rect">
                        <a:avLst/>
                      </a:prstGeom>
                      <a:solidFill>
                        <a:srgbClr val="FFFF99"/>
                      </a:solidFill>
                      <a:ln w="9525">
                        <a:solidFill>
                          <a:srgbClr val="FF3300"/>
                        </a:solidFill>
                        <a:miter lim="800000"/>
                        <a:headEnd/>
                        <a:tailEnd/>
                      </a:ln>
                    </p:spPr>
                  </p:pic>
                </p:oleObj>
              </mc:Fallback>
            </mc:AlternateContent>
          </a:graphicData>
        </a:graphic>
      </p:graphicFrame>
      <p:graphicFrame>
        <p:nvGraphicFramePr>
          <p:cNvPr id="222275" name="Object 67"/>
          <p:cNvGraphicFramePr>
            <a:graphicFrameLocks noChangeAspect="1"/>
          </p:cNvGraphicFramePr>
          <p:nvPr/>
        </p:nvGraphicFramePr>
        <p:xfrm>
          <a:off x="5219700" y="3357563"/>
          <a:ext cx="3348038" cy="928687"/>
        </p:xfrm>
        <a:graphic>
          <a:graphicData uri="http://schemas.openxmlformats.org/presentationml/2006/ole">
            <mc:AlternateContent xmlns:mc="http://schemas.openxmlformats.org/markup-compatibility/2006">
              <mc:Choice xmlns:v="urn:schemas-microsoft-com:vml" Requires="v">
                <p:oleObj spid="_x0000_s74763" name="公式" r:id="rId9" imgW="1206360" imgH="330120" progId="Equation.3">
                  <p:embed/>
                </p:oleObj>
              </mc:Choice>
              <mc:Fallback>
                <p:oleObj name="公式" r:id="rId9" imgW="1206360" imgH="33012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9700" y="3357563"/>
                        <a:ext cx="3348038" cy="928687"/>
                      </a:xfrm>
                      <a:prstGeom prst="rect">
                        <a:avLst/>
                      </a:prstGeom>
                      <a:solidFill>
                        <a:srgbClr val="FFFF99"/>
                      </a:solidFill>
                      <a:ln w="9525">
                        <a:solidFill>
                          <a:srgbClr val="FF3300"/>
                        </a:solidFill>
                        <a:miter lim="800000"/>
                        <a:headEnd/>
                        <a:tailEnd/>
                      </a:ln>
                    </p:spPr>
                  </p:pic>
                </p:oleObj>
              </mc:Fallback>
            </mc:AlternateContent>
          </a:graphicData>
        </a:graphic>
      </p:graphicFrame>
      <p:graphicFrame>
        <p:nvGraphicFramePr>
          <p:cNvPr id="222276" name="Object 68"/>
          <p:cNvGraphicFramePr>
            <a:graphicFrameLocks noChangeAspect="1"/>
          </p:cNvGraphicFramePr>
          <p:nvPr/>
        </p:nvGraphicFramePr>
        <p:xfrm>
          <a:off x="5219700" y="4545013"/>
          <a:ext cx="3348038" cy="919162"/>
        </p:xfrm>
        <a:graphic>
          <a:graphicData uri="http://schemas.openxmlformats.org/presentationml/2006/ole">
            <mc:AlternateContent xmlns:mc="http://schemas.openxmlformats.org/markup-compatibility/2006">
              <mc:Choice xmlns:v="urn:schemas-microsoft-com:vml" Requires="v">
                <p:oleObj spid="_x0000_s74764" name="公式" r:id="rId11" imgW="1218960" imgH="330120" progId="Equation.3">
                  <p:embed/>
                </p:oleObj>
              </mc:Choice>
              <mc:Fallback>
                <p:oleObj name="公式" r:id="rId11" imgW="1218960" imgH="330120" progId="Equation.3">
                  <p:embed/>
                  <p:pic>
                    <p:nvPicPr>
                      <p:cNvPr id="0"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19700" y="4545013"/>
                        <a:ext cx="3348038" cy="919162"/>
                      </a:xfrm>
                      <a:prstGeom prst="rect">
                        <a:avLst/>
                      </a:prstGeom>
                      <a:solidFill>
                        <a:srgbClr val="FFFF99"/>
                      </a:solidFill>
                      <a:ln w="9525">
                        <a:solidFill>
                          <a:srgbClr val="FF3300"/>
                        </a:solidFill>
                        <a:miter lim="800000"/>
                        <a:headEnd/>
                        <a:tailEnd/>
                      </a:ln>
                    </p:spPr>
                  </p:pic>
                </p:oleObj>
              </mc:Fallback>
            </mc:AlternateContent>
          </a:graphicData>
        </a:graphic>
      </p:graphicFrame>
      <p:graphicFrame>
        <p:nvGraphicFramePr>
          <p:cNvPr id="222277" name="Object 69"/>
          <p:cNvGraphicFramePr>
            <a:graphicFrameLocks noChangeAspect="1"/>
          </p:cNvGraphicFramePr>
          <p:nvPr/>
        </p:nvGraphicFramePr>
        <p:xfrm>
          <a:off x="466725" y="5805488"/>
          <a:ext cx="3384550" cy="741362"/>
        </p:xfrm>
        <a:graphic>
          <a:graphicData uri="http://schemas.openxmlformats.org/presentationml/2006/ole">
            <mc:AlternateContent xmlns:mc="http://schemas.openxmlformats.org/markup-compatibility/2006">
              <mc:Choice xmlns:v="urn:schemas-microsoft-com:vml" Requires="v">
                <p:oleObj spid="_x0000_s74765" name="公式" r:id="rId13" imgW="812520" imgH="177480" progId="Equation.3">
                  <p:embed/>
                </p:oleObj>
              </mc:Choice>
              <mc:Fallback>
                <p:oleObj name="公式" r:id="rId13" imgW="812520" imgH="177480" progId="Equation.3">
                  <p:embed/>
                  <p:pic>
                    <p:nvPicPr>
                      <p:cNvPr id="0" name="Picture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6725" y="5805488"/>
                        <a:ext cx="3384550" cy="741362"/>
                      </a:xfrm>
                      <a:prstGeom prst="rect">
                        <a:avLst/>
                      </a:prstGeom>
                      <a:solidFill>
                        <a:srgbClr val="FFFF99"/>
                      </a:solidFill>
                      <a:ln w="9525">
                        <a:solidFill>
                          <a:srgbClr val="990000"/>
                        </a:solidFill>
                        <a:miter lim="800000"/>
                        <a:headEnd/>
                        <a:tailEnd/>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2230"/>
                                        </p:tgtEl>
                                        <p:attrNameLst>
                                          <p:attrName>style.visibility</p:attrName>
                                        </p:attrNameLst>
                                      </p:cBhvr>
                                      <p:to>
                                        <p:strVal val="visible"/>
                                      </p:to>
                                    </p:set>
                                    <p:animEffect transition="in" filter="blinds(horizontal)">
                                      <p:cBhvr>
                                        <p:cTn id="7" dur="500"/>
                                        <p:tgtEl>
                                          <p:spTgt spid="22223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22219"/>
                                        </p:tgtEl>
                                        <p:attrNameLst>
                                          <p:attrName>style.visibility</p:attrName>
                                        </p:attrNameLst>
                                      </p:cBhvr>
                                      <p:to>
                                        <p:strVal val="visible"/>
                                      </p:to>
                                    </p:set>
                                    <p:animEffect transition="in" filter="blinds(horizontal)">
                                      <p:cBhvr>
                                        <p:cTn id="10" dur="500"/>
                                        <p:tgtEl>
                                          <p:spTgt spid="222219"/>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222247"/>
                                        </p:tgtEl>
                                        <p:attrNameLst>
                                          <p:attrName>style.visibility</p:attrName>
                                        </p:attrNameLst>
                                      </p:cBhvr>
                                      <p:to>
                                        <p:strVal val="visible"/>
                                      </p:to>
                                    </p:set>
                                    <p:animEffect transition="in" filter="blinds(horizontal)">
                                      <p:cBhvr>
                                        <p:cTn id="14" dur="500"/>
                                        <p:tgtEl>
                                          <p:spTgt spid="22224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22252"/>
                                        </p:tgtEl>
                                        <p:attrNameLst>
                                          <p:attrName>style.visibility</p:attrName>
                                        </p:attrNameLst>
                                      </p:cBhvr>
                                      <p:to>
                                        <p:strVal val="visible"/>
                                      </p:to>
                                    </p:set>
                                    <p:animEffect transition="in" filter="blinds(horizontal)">
                                      <p:cBhvr>
                                        <p:cTn id="17" dur="500"/>
                                        <p:tgtEl>
                                          <p:spTgt spid="22225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2266"/>
                                        </p:tgtEl>
                                        <p:attrNameLst>
                                          <p:attrName>style.visibility</p:attrName>
                                        </p:attrNameLst>
                                      </p:cBhvr>
                                      <p:to>
                                        <p:strVal val="visible"/>
                                      </p:to>
                                    </p:set>
                                    <p:animEffect transition="in" filter="blinds(horizontal)">
                                      <p:cBhvr>
                                        <p:cTn id="22" dur="500"/>
                                        <p:tgtEl>
                                          <p:spTgt spid="22226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2267"/>
                                        </p:tgtEl>
                                        <p:attrNameLst>
                                          <p:attrName>style.visibility</p:attrName>
                                        </p:attrNameLst>
                                      </p:cBhvr>
                                      <p:to>
                                        <p:strVal val="visible"/>
                                      </p:to>
                                    </p:set>
                                    <p:animEffect transition="in" filter="blinds(horizontal)">
                                      <p:cBhvr>
                                        <p:cTn id="27" dur="500"/>
                                        <p:tgtEl>
                                          <p:spTgt spid="22226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2265"/>
                                        </p:tgtEl>
                                        <p:attrNameLst>
                                          <p:attrName>style.visibility</p:attrName>
                                        </p:attrNameLst>
                                      </p:cBhvr>
                                      <p:to>
                                        <p:strVal val="visible"/>
                                      </p:to>
                                    </p:set>
                                    <p:animEffect transition="in" filter="blinds(horizontal)">
                                      <p:cBhvr>
                                        <p:cTn id="32" dur="500"/>
                                        <p:tgtEl>
                                          <p:spTgt spid="22226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2268"/>
                                        </p:tgtEl>
                                        <p:attrNameLst>
                                          <p:attrName>style.visibility</p:attrName>
                                        </p:attrNameLst>
                                      </p:cBhvr>
                                      <p:to>
                                        <p:strVal val="visible"/>
                                      </p:to>
                                    </p:set>
                                    <p:animEffect transition="in" filter="blinds(horizontal)">
                                      <p:cBhvr>
                                        <p:cTn id="37" dur="500"/>
                                        <p:tgtEl>
                                          <p:spTgt spid="22226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2242"/>
                                        </p:tgtEl>
                                        <p:attrNameLst>
                                          <p:attrName>style.visibility</p:attrName>
                                        </p:attrNameLst>
                                      </p:cBhvr>
                                      <p:to>
                                        <p:strVal val="visible"/>
                                      </p:to>
                                    </p:set>
                                    <p:animEffect transition="in" filter="blinds(horizontal)">
                                      <p:cBhvr>
                                        <p:cTn id="42" dur="500"/>
                                        <p:tgtEl>
                                          <p:spTgt spid="222242"/>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22244"/>
                                        </p:tgtEl>
                                        <p:attrNameLst>
                                          <p:attrName>style.visibility</p:attrName>
                                        </p:attrNameLst>
                                      </p:cBhvr>
                                      <p:to>
                                        <p:strVal val="visible"/>
                                      </p:to>
                                    </p:set>
                                    <p:animEffect transition="in" filter="blinds(horizontal)">
                                      <p:cBhvr>
                                        <p:cTn id="45" dur="500"/>
                                        <p:tgtEl>
                                          <p:spTgt spid="222244"/>
                                        </p:tgtEl>
                                      </p:cBhvr>
                                    </p:animEffect>
                                  </p:childTnLst>
                                </p:cTn>
                              </p:par>
                            </p:childTnLst>
                          </p:cTn>
                        </p:par>
                        <p:par>
                          <p:cTn id="46" fill="hold">
                            <p:stCondLst>
                              <p:cond delay="500"/>
                            </p:stCondLst>
                            <p:childTnLst>
                              <p:par>
                                <p:cTn id="47" presetID="3" presetClass="entr" presetSubtype="10" fill="hold" grpId="0" nodeType="afterEffect">
                                  <p:stCondLst>
                                    <p:cond delay="0"/>
                                  </p:stCondLst>
                                  <p:childTnLst>
                                    <p:set>
                                      <p:cBhvr>
                                        <p:cTn id="48" dur="1" fill="hold">
                                          <p:stCondLst>
                                            <p:cond delay="0"/>
                                          </p:stCondLst>
                                        </p:cTn>
                                        <p:tgtEl>
                                          <p:spTgt spid="222271"/>
                                        </p:tgtEl>
                                        <p:attrNameLst>
                                          <p:attrName>style.visibility</p:attrName>
                                        </p:attrNameLst>
                                      </p:cBhvr>
                                      <p:to>
                                        <p:strVal val="visible"/>
                                      </p:to>
                                    </p:set>
                                    <p:animEffect transition="in" filter="blinds(horizontal)">
                                      <p:cBhvr>
                                        <p:cTn id="49" dur="500"/>
                                        <p:tgtEl>
                                          <p:spTgt spid="222271"/>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22272"/>
                                        </p:tgtEl>
                                        <p:attrNameLst>
                                          <p:attrName>style.visibility</p:attrName>
                                        </p:attrNameLst>
                                      </p:cBhvr>
                                      <p:to>
                                        <p:strVal val="visible"/>
                                      </p:to>
                                    </p:set>
                                    <p:animEffect transition="in" filter="blinds(horizontal)">
                                      <p:cBhvr>
                                        <p:cTn id="52" dur="500"/>
                                        <p:tgtEl>
                                          <p:spTgt spid="222272"/>
                                        </p:tgtEl>
                                      </p:cBhvr>
                                    </p:animEffect>
                                  </p:childTnLst>
                                </p:cTn>
                              </p:par>
                            </p:childTnLst>
                          </p:cTn>
                        </p:par>
                        <p:par>
                          <p:cTn id="53" fill="hold">
                            <p:stCondLst>
                              <p:cond delay="1000"/>
                            </p:stCondLst>
                            <p:childTnLst>
                              <p:par>
                                <p:cTn id="54" presetID="3" presetClass="entr" presetSubtype="10" fill="hold" grpId="0" nodeType="afterEffect">
                                  <p:stCondLst>
                                    <p:cond delay="0"/>
                                  </p:stCondLst>
                                  <p:childTnLst>
                                    <p:set>
                                      <p:cBhvr>
                                        <p:cTn id="55" dur="1" fill="hold">
                                          <p:stCondLst>
                                            <p:cond delay="0"/>
                                          </p:stCondLst>
                                        </p:cTn>
                                        <p:tgtEl>
                                          <p:spTgt spid="222245"/>
                                        </p:tgtEl>
                                        <p:attrNameLst>
                                          <p:attrName>style.visibility</p:attrName>
                                        </p:attrNameLst>
                                      </p:cBhvr>
                                      <p:to>
                                        <p:strVal val="visible"/>
                                      </p:to>
                                    </p:set>
                                    <p:animEffect transition="in" filter="blinds(horizontal)">
                                      <p:cBhvr>
                                        <p:cTn id="56" dur="500"/>
                                        <p:tgtEl>
                                          <p:spTgt spid="222245"/>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22248"/>
                                        </p:tgtEl>
                                        <p:attrNameLst>
                                          <p:attrName>style.visibility</p:attrName>
                                        </p:attrNameLst>
                                      </p:cBhvr>
                                      <p:to>
                                        <p:strVal val="visible"/>
                                      </p:to>
                                    </p:set>
                                    <p:animEffect transition="in" filter="blinds(horizontal)">
                                      <p:cBhvr>
                                        <p:cTn id="59" dur="500"/>
                                        <p:tgtEl>
                                          <p:spTgt spid="222248"/>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22251"/>
                                        </p:tgtEl>
                                        <p:attrNameLst>
                                          <p:attrName>style.visibility</p:attrName>
                                        </p:attrNameLst>
                                      </p:cBhvr>
                                      <p:to>
                                        <p:strVal val="visible"/>
                                      </p:to>
                                    </p:set>
                                    <p:animEffect transition="in" filter="blinds(horizontal)">
                                      <p:cBhvr>
                                        <p:cTn id="62" dur="500"/>
                                        <p:tgtEl>
                                          <p:spTgt spid="22225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222250"/>
                                        </p:tgtEl>
                                        <p:attrNameLst>
                                          <p:attrName>style.visibility</p:attrName>
                                        </p:attrNameLst>
                                      </p:cBhvr>
                                      <p:to>
                                        <p:strVal val="visible"/>
                                      </p:to>
                                    </p:set>
                                    <p:animEffect transition="in" filter="blinds(horizontal)">
                                      <p:cBhvr>
                                        <p:cTn id="67" dur="500"/>
                                        <p:tgtEl>
                                          <p:spTgt spid="222250"/>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22256"/>
                                        </p:tgtEl>
                                        <p:attrNameLst>
                                          <p:attrName>style.visibility</p:attrName>
                                        </p:attrNameLst>
                                      </p:cBhvr>
                                      <p:to>
                                        <p:strVal val="visible"/>
                                      </p:to>
                                    </p:set>
                                    <p:animEffect transition="in" filter="blinds(horizontal)">
                                      <p:cBhvr>
                                        <p:cTn id="70" dur="500"/>
                                        <p:tgtEl>
                                          <p:spTgt spid="222256"/>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222257"/>
                                        </p:tgtEl>
                                        <p:attrNameLst>
                                          <p:attrName>style.visibility</p:attrName>
                                        </p:attrNameLst>
                                      </p:cBhvr>
                                      <p:to>
                                        <p:strVal val="visible"/>
                                      </p:to>
                                    </p:set>
                                    <p:animEffect transition="in" filter="blinds(horizontal)">
                                      <p:cBhvr>
                                        <p:cTn id="75" dur="500"/>
                                        <p:tgtEl>
                                          <p:spTgt spid="22225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222249"/>
                                        </p:tgtEl>
                                        <p:attrNameLst>
                                          <p:attrName>style.visibility</p:attrName>
                                        </p:attrNameLst>
                                      </p:cBhvr>
                                      <p:to>
                                        <p:strVal val="visible"/>
                                      </p:to>
                                    </p:set>
                                    <p:animEffect transition="in" filter="blinds(horizontal)">
                                      <p:cBhvr>
                                        <p:cTn id="78" dur="500"/>
                                        <p:tgtEl>
                                          <p:spTgt spid="222249"/>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222277"/>
                                        </p:tgtEl>
                                        <p:attrNameLst>
                                          <p:attrName>style.visibility</p:attrName>
                                        </p:attrNameLst>
                                      </p:cBhvr>
                                      <p:to>
                                        <p:strVal val="visible"/>
                                      </p:to>
                                    </p:set>
                                    <p:animEffect transition="in" filter="blinds(horizontal)">
                                      <p:cBhvr>
                                        <p:cTn id="83" dur="500"/>
                                        <p:tgtEl>
                                          <p:spTgt spid="222277"/>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222273"/>
                                        </p:tgtEl>
                                        <p:attrNameLst>
                                          <p:attrName>style.visibility</p:attrName>
                                        </p:attrNameLst>
                                      </p:cBhvr>
                                      <p:to>
                                        <p:strVal val="visible"/>
                                      </p:to>
                                    </p:set>
                                    <p:animEffect transition="in" filter="blinds(horizontal)">
                                      <p:cBhvr>
                                        <p:cTn id="88" dur="500"/>
                                        <p:tgtEl>
                                          <p:spTgt spid="222273"/>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222274"/>
                                        </p:tgtEl>
                                        <p:attrNameLst>
                                          <p:attrName>style.visibility</p:attrName>
                                        </p:attrNameLst>
                                      </p:cBhvr>
                                      <p:to>
                                        <p:strVal val="visible"/>
                                      </p:to>
                                    </p:set>
                                    <p:animEffect transition="in" filter="blinds(horizontal)">
                                      <p:cBhvr>
                                        <p:cTn id="93" dur="500"/>
                                        <p:tgtEl>
                                          <p:spTgt spid="222274"/>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222275"/>
                                        </p:tgtEl>
                                        <p:attrNameLst>
                                          <p:attrName>style.visibility</p:attrName>
                                        </p:attrNameLst>
                                      </p:cBhvr>
                                      <p:to>
                                        <p:strVal val="visible"/>
                                      </p:to>
                                    </p:set>
                                    <p:animEffect transition="in" filter="blinds(horizontal)">
                                      <p:cBhvr>
                                        <p:cTn id="98" dur="500"/>
                                        <p:tgtEl>
                                          <p:spTgt spid="222275"/>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222276"/>
                                        </p:tgtEl>
                                        <p:attrNameLst>
                                          <p:attrName>style.visibility</p:attrName>
                                        </p:attrNameLst>
                                      </p:cBhvr>
                                      <p:to>
                                        <p:strVal val="visible"/>
                                      </p:to>
                                    </p:set>
                                    <p:animEffect transition="in" filter="blinds(horizontal)">
                                      <p:cBhvr>
                                        <p:cTn id="103" dur="500"/>
                                        <p:tgtEl>
                                          <p:spTgt spid="222276"/>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22270"/>
                                        </p:tgtEl>
                                        <p:attrNameLst>
                                          <p:attrName>style.visibility</p:attrName>
                                        </p:attrNameLst>
                                      </p:cBhvr>
                                      <p:to>
                                        <p:strVal val="visible"/>
                                      </p:to>
                                    </p:set>
                                    <p:animEffect transition="in" filter="blinds(horizontal)">
                                      <p:cBhvr>
                                        <p:cTn id="108" dur="500"/>
                                        <p:tgtEl>
                                          <p:spTgt spid="222270"/>
                                        </p:tgtEl>
                                      </p:cBhvr>
                                    </p:animEffect>
                                  </p:childTnLst>
                                </p:cTn>
                              </p:par>
                              <p:par>
                                <p:cTn id="109" presetID="3" presetClass="entr" presetSubtype="10" fill="hold" nodeType="withEffect">
                                  <p:stCondLst>
                                    <p:cond delay="0"/>
                                  </p:stCondLst>
                                  <p:childTnLst>
                                    <p:set>
                                      <p:cBhvr>
                                        <p:cTn id="110" dur="1" fill="hold">
                                          <p:stCondLst>
                                            <p:cond delay="0"/>
                                          </p:stCondLst>
                                        </p:cTn>
                                        <p:tgtEl>
                                          <p:spTgt spid="222269"/>
                                        </p:tgtEl>
                                        <p:attrNameLst>
                                          <p:attrName>style.visibility</p:attrName>
                                        </p:attrNameLst>
                                      </p:cBhvr>
                                      <p:to>
                                        <p:strVal val="visible"/>
                                      </p:to>
                                    </p:set>
                                    <p:animEffect transition="in" filter="blinds(horizontal)">
                                      <p:cBhvr>
                                        <p:cTn id="111" dur="500"/>
                                        <p:tgtEl>
                                          <p:spTgt spid="222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9" grpId="0" animBg="1"/>
      <p:bldP spid="222230" grpId="0"/>
      <p:bldP spid="222242" grpId="0" animBg="1"/>
      <p:bldP spid="222244" grpId="0" animBg="1"/>
      <p:bldP spid="222245" grpId="0" animBg="1"/>
      <p:bldP spid="222247" grpId="0" animBg="1"/>
      <p:bldP spid="222248" grpId="0" animBg="1"/>
      <p:bldP spid="222249" grpId="0" animBg="1"/>
      <p:bldP spid="222250" grpId="0" animBg="1"/>
      <p:bldP spid="222251" grpId="0"/>
      <p:bldP spid="222252" grpId="0"/>
      <p:bldP spid="222256" grpId="0"/>
      <p:bldP spid="222257" grpId="0"/>
      <p:bldP spid="222265" grpId="0" animBg="1"/>
      <p:bldP spid="222266" grpId="0" animBg="1"/>
      <p:bldP spid="222267" grpId="0" animBg="1"/>
      <p:bldP spid="222268" grpId="0" animBg="1"/>
      <p:bldP spid="222270" grpId="0" animBg="1"/>
      <p:bldP spid="222271" grpId="0" animBg="1"/>
      <p:bldP spid="22227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AutoShape 2">
            <a:hlinkClick r:id="" action="ppaction://hlinkshowjump?jump=nextslide" highlightClick="1"/>
          </p:cNvPr>
          <p:cNvSpPr>
            <a:spLocks noChangeArrowheads="1"/>
          </p:cNvSpPr>
          <p:nvPr/>
        </p:nvSpPr>
        <p:spPr bwMode="auto">
          <a:xfrm>
            <a:off x="8351838" y="6524625"/>
            <a:ext cx="792162" cy="333375"/>
          </a:xfrm>
          <a:prstGeom prst="actionButtonForwardNext">
            <a:avLst/>
          </a:prstGeom>
          <a:solidFill>
            <a:schemeClr val="accent1"/>
          </a:solidFill>
          <a:ln w="9525">
            <a:solidFill>
              <a:srgbClr val="000000"/>
            </a:solidFill>
            <a:miter lim="800000"/>
            <a:headEnd/>
            <a:tailEnd/>
          </a:ln>
          <a:effectLst/>
        </p:spPr>
        <p:txBody>
          <a:bodyPr wrap="none" anchor="ctr"/>
          <a:lstStyle/>
          <a:p>
            <a:endParaRPr lang="zh-CN" altLang="en-US"/>
          </a:p>
        </p:txBody>
      </p:sp>
      <p:graphicFrame>
        <p:nvGraphicFramePr>
          <p:cNvPr id="223236" name="Object 4"/>
          <p:cNvGraphicFramePr>
            <a:graphicFrameLocks noGrp="1" noChangeAspect="1"/>
          </p:cNvGraphicFramePr>
          <p:nvPr>
            <p:ph sz="quarter" idx="2"/>
          </p:nvPr>
        </p:nvGraphicFramePr>
        <p:xfrm>
          <a:off x="36513" y="3141663"/>
          <a:ext cx="4464050" cy="631825"/>
        </p:xfrm>
        <a:graphic>
          <a:graphicData uri="http://schemas.openxmlformats.org/presentationml/2006/ole">
            <mc:AlternateContent xmlns:mc="http://schemas.openxmlformats.org/markup-compatibility/2006">
              <mc:Choice xmlns:v="urn:schemas-microsoft-com:vml" Requires="v">
                <p:oleObj spid="_x0000_s75785" name="公式" r:id="rId3" imgW="1257120" imgH="177480" progId="Equation.3">
                  <p:embed/>
                </p:oleObj>
              </mc:Choice>
              <mc:Fallback>
                <p:oleObj name="公式" r:id="rId3" imgW="1257120" imgH="177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3" y="3141663"/>
                        <a:ext cx="4464050" cy="631825"/>
                      </a:xfrm>
                      <a:prstGeom prst="rect">
                        <a:avLst/>
                      </a:prstGeom>
                      <a:solidFill>
                        <a:srgbClr val="FFFF99"/>
                      </a:solidFill>
                      <a:ln w="9525">
                        <a:solidFill>
                          <a:srgbClr val="FF3300"/>
                        </a:solidFill>
                        <a:miter lim="800000"/>
                        <a:headEnd/>
                        <a:tailEnd/>
                      </a:ln>
                    </p:spPr>
                  </p:pic>
                </p:oleObj>
              </mc:Fallback>
            </mc:AlternateContent>
          </a:graphicData>
        </a:graphic>
      </p:graphicFrame>
      <p:sp>
        <p:nvSpPr>
          <p:cNvPr id="223237" name="Rectangle 5"/>
          <p:cNvSpPr>
            <a:spLocks noChangeArrowheads="1"/>
          </p:cNvSpPr>
          <p:nvPr/>
        </p:nvSpPr>
        <p:spPr bwMode="auto">
          <a:xfrm>
            <a:off x="323850" y="4005263"/>
            <a:ext cx="2327275" cy="519112"/>
          </a:xfrm>
          <a:prstGeom prst="rect">
            <a:avLst/>
          </a:prstGeom>
          <a:noFill/>
          <a:ln w="9525">
            <a:noFill/>
            <a:miter lim="800000"/>
            <a:headEnd/>
            <a:tailEnd/>
          </a:ln>
          <a:effectLst/>
        </p:spPr>
        <p:txBody>
          <a:bodyPr wrap="none">
            <a:spAutoFit/>
          </a:bodyPr>
          <a:lstStyle/>
          <a:p>
            <a:pPr algn="just" eaLnBrk="0" hangingPunct="0"/>
            <a:r>
              <a:rPr lang="zh-CN" altLang="en-US" sz="2800" b="1">
                <a:solidFill>
                  <a:schemeClr val="accent2"/>
                </a:solidFill>
                <a:latin typeface="Times New Roman" pitchFamily="18" charset="0"/>
                <a:ea typeface="黑体" pitchFamily="2" charset="-122"/>
              </a:rPr>
              <a:t>线圈的磁矩：</a:t>
            </a:r>
          </a:p>
        </p:txBody>
      </p:sp>
      <p:sp>
        <p:nvSpPr>
          <p:cNvPr id="223238" name="Rectangle 6"/>
          <p:cNvSpPr>
            <a:spLocks noChangeArrowheads="1"/>
          </p:cNvSpPr>
          <p:nvPr/>
        </p:nvSpPr>
        <p:spPr bwMode="auto">
          <a:xfrm>
            <a:off x="179388" y="115888"/>
            <a:ext cx="1612900" cy="519112"/>
          </a:xfrm>
          <a:prstGeom prst="rect">
            <a:avLst/>
          </a:prstGeom>
          <a:noFill/>
          <a:ln w="9525">
            <a:noFill/>
            <a:miter lim="800000"/>
            <a:headEnd/>
            <a:tailEnd/>
          </a:ln>
          <a:effectLst/>
        </p:spPr>
        <p:txBody>
          <a:bodyPr wrap="none">
            <a:spAutoFit/>
          </a:bodyPr>
          <a:lstStyle/>
          <a:p>
            <a:pPr algn="just" eaLnBrk="0" hangingPunct="0"/>
            <a:r>
              <a:rPr lang="zh-CN" altLang="en-US" sz="2800" b="1">
                <a:solidFill>
                  <a:schemeClr val="accent2"/>
                </a:solidFill>
                <a:latin typeface="Times New Roman" pitchFamily="18" charset="0"/>
                <a:ea typeface="黑体" pitchFamily="2" charset="-122"/>
              </a:rPr>
              <a:t>磁力矩：</a:t>
            </a:r>
          </a:p>
        </p:txBody>
      </p:sp>
      <p:graphicFrame>
        <p:nvGraphicFramePr>
          <p:cNvPr id="223239" name="Object 7"/>
          <p:cNvGraphicFramePr>
            <a:graphicFrameLocks noGrp="1" noChangeAspect="1"/>
          </p:cNvGraphicFramePr>
          <p:nvPr>
            <p:ph sz="quarter" idx="3"/>
          </p:nvPr>
        </p:nvGraphicFramePr>
        <p:xfrm>
          <a:off x="2362200" y="4013200"/>
          <a:ext cx="1524000" cy="614363"/>
        </p:xfrm>
        <a:graphic>
          <a:graphicData uri="http://schemas.openxmlformats.org/presentationml/2006/ole">
            <mc:AlternateContent xmlns:mc="http://schemas.openxmlformats.org/markup-compatibility/2006">
              <mc:Choice xmlns:v="urn:schemas-microsoft-com:vml" Requires="v">
                <p:oleObj spid="_x0000_s75786" name="公式" r:id="rId5" imgW="457200" imgH="177480" progId="Equation.3">
                  <p:embed/>
                </p:oleObj>
              </mc:Choice>
              <mc:Fallback>
                <p:oleObj name="公式" r:id="rId5" imgW="457200" imgH="1774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4013200"/>
                        <a:ext cx="1524000" cy="614363"/>
                      </a:xfrm>
                      <a:prstGeom prst="rect">
                        <a:avLst/>
                      </a:prstGeom>
                      <a:solidFill>
                        <a:srgbClr val="FFFF99"/>
                      </a:solidFill>
                      <a:ln w="9525">
                        <a:solidFill>
                          <a:srgbClr val="FF3300"/>
                        </a:solidFill>
                        <a:miter lim="800000"/>
                        <a:headEnd/>
                        <a:tailEnd/>
                      </a:ln>
                    </p:spPr>
                  </p:pic>
                </p:oleObj>
              </mc:Fallback>
            </mc:AlternateContent>
          </a:graphicData>
        </a:graphic>
      </p:graphicFrame>
      <p:sp>
        <p:nvSpPr>
          <p:cNvPr id="223240" name="Rectangle 8"/>
          <p:cNvSpPr>
            <a:spLocks noChangeArrowheads="1"/>
          </p:cNvSpPr>
          <p:nvPr/>
        </p:nvSpPr>
        <p:spPr bwMode="auto">
          <a:xfrm>
            <a:off x="323850" y="4652963"/>
            <a:ext cx="4645025" cy="519112"/>
          </a:xfrm>
          <a:prstGeom prst="rect">
            <a:avLst/>
          </a:prstGeom>
          <a:noFill/>
          <a:ln w="9525">
            <a:noFill/>
            <a:miter lim="800000"/>
            <a:headEnd/>
            <a:tailEnd/>
          </a:ln>
          <a:effectLst/>
        </p:spPr>
        <p:txBody>
          <a:bodyPr>
            <a:spAutoFit/>
          </a:bodyPr>
          <a:lstStyle/>
          <a:p>
            <a:pPr algn="just" eaLnBrk="0" hangingPunct="0"/>
            <a:r>
              <a:rPr lang="zh-CN" altLang="en-US" sz="2800" b="1">
                <a:solidFill>
                  <a:schemeClr val="accent2"/>
                </a:solidFill>
                <a:latin typeface="Times New Roman" pitchFamily="18" charset="0"/>
                <a:ea typeface="黑体" pitchFamily="2" charset="-122"/>
              </a:rPr>
              <a:t>磁矩</a:t>
            </a:r>
            <a:r>
              <a:rPr lang="en-US" altLang="zh-CN" sz="2800" b="1" i="1">
                <a:solidFill>
                  <a:schemeClr val="accent2"/>
                </a:solidFill>
                <a:latin typeface="Times New Roman" pitchFamily="18" charset="0"/>
                <a:ea typeface="黑体" pitchFamily="2" charset="-122"/>
              </a:rPr>
              <a:t>m</a:t>
            </a:r>
            <a:r>
              <a:rPr lang="zh-CN" altLang="en-US" sz="2800" b="1">
                <a:solidFill>
                  <a:schemeClr val="accent2"/>
                </a:solidFill>
                <a:latin typeface="Times New Roman" pitchFamily="18" charset="0"/>
                <a:ea typeface="黑体" pitchFamily="2" charset="-122"/>
              </a:rPr>
              <a:t>的方向：</a:t>
            </a:r>
            <a:r>
              <a:rPr lang="en-US" altLang="zh-CN" sz="2800" b="1" i="1">
                <a:solidFill>
                  <a:schemeClr val="accent2"/>
                </a:solidFill>
                <a:latin typeface="Times New Roman" pitchFamily="18" charset="0"/>
                <a:ea typeface="黑体" pitchFamily="2" charset="-122"/>
              </a:rPr>
              <a:t>n</a:t>
            </a:r>
            <a:r>
              <a:rPr lang="zh-CN" altLang="en-US" sz="2800" b="1">
                <a:solidFill>
                  <a:schemeClr val="accent2"/>
                </a:solidFill>
                <a:latin typeface="Times New Roman" pitchFamily="18" charset="0"/>
                <a:ea typeface="黑体" pitchFamily="2" charset="-122"/>
              </a:rPr>
              <a:t>的方向</a:t>
            </a:r>
          </a:p>
        </p:txBody>
      </p:sp>
      <p:grpSp>
        <p:nvGrpSpPr>
          <p:cNvPr id="2" name="Group 9"/>
          <p:cNvGrpSpPr>
            <a:grpSpLocks/>
          </p:cNvGrpSpPr>
          <p:nvPr/>
        </p:nvGrpSpPr>
        <p:grpSpPr bwMode="auto">
          <a:xfrm>
            <a:off x="5191125" y="188913"/>
            <a:ext cx="3413125" cy="3314700"/>
            <a:chOff x="2358" y="142"/>
            <a:chExt cx="2150" cy="2088"/>
          </a:xfrm>
        </p:grpSpPr>
        <p:sp>
          <p:nvSpPr>
            <p:cNvPr id="223242" name="Text Box 10"/>
            <p:cNvSpPr txBox="1">
              <a:spLocks noChangeArrowheads="1"/>
            </p:cNvSpPr>
            <p:nvPr/>
          </p:nvSpPr>
          <p:spPr bwMode="auto">
            <a:xfrm>
              <a:off x="4263" y="1026"/>
              <a:ext cx="245" cy="365"/>
            </a:xfrm>
            <a:prstGeom prst="rect">
              <a:avLst/>
            </a:prstGeom>
            <a:noFill/>
            <a:ln w="38100">
              <a:noFill/>
              <a:miter lim="800000"/>
              <a:headEnd/>
              <a:tailEnd/>
            </a:ln>
            <a:effectLst/>
          </p:spPr>
          <p:txBody>
            <a:bodyPr>
              <a:spAutoFit/>
            </a:bodyPr>
            <a:lstStyle/>
            <a:p>
              <a:pPr algn="just" eaLnBrk="0" hangingPunct="0">
                <a:spcBef>
                  <a:spcPct val="50000"/>
                </a:spcBef>
              </a:pPr>
              <a:r>
                <a:rPr lang="en-US" altLang="zh-CN" sz="3200" b="1">
                  <a:latin typeface="Times New Roman" pitchFamily="18" charset="0"/>
                </a:rPr>
                <a:t>B</a:t>
              </a:r>
            </a:p>
          </p:txBody>
        </p:sp>
        <p:sp>
          <p:nvSpPr>
            <p:cNvPr id="223243" name="Line 11"/>
            <p:cNvSpPr>
              <a:spLocks noChangeShapeType="1"/>
            </p:cNvSpPr>
            <p:nvPr/>
          </p:nvSpPr>
          <p:spPr bwMode="auto">
            <a:xfrm>
              <a:off x="2358" y="775"/>
              <a:ext cx="1875" cy="0"/>
            </a:xfrm>
            <a:prstGeom prst="line">
              <a:avLst/>
            </a:prstGeom>
            <a:noFill/>
            <a:ln w="28575">
              <a:solidFill>
                <a:schemeClr val="accent2"/>
              </a:solidFill>
              <a:round/>
              <a:headEnd/>
              <a:tailEnd type="triangle" w="med" len="med"/>
            </a:ln>
            <a:effectLst/>
          </p:spPr>
          <p:txBody>
            <a:bodyPr/>
            <a:lstStyle/>
            <a:p>
              <a:endParaRPr lang="zh-CN" altLang="en-US"/>
            </a:p>
          </p:txBody>
        </p:sp>
        <p:sp>
          <p:nvSpPr>
            <p:cNvPr id="223244" name="Line 12"/>
            <p:cNvSpPr>
              <a:spLocks noChangeShapeType="1"/>
            </p:cNvSpPr>
            <p:nvPr/>
          </p:nvSpPr>
          <p:spPr bwMode="auto">
            <a:xfrm>
              <a:off x="2358" y="943"/>
              <a:ext cx="1834" cy="0"/>
            </a:xfrm>
            <a:prstGeom prst="line">
              <a:avLst/>
            </a:prstGeom>
            <a:noFill/>
            <a:ln w="28575">
              <a:solidFill>
                <a:schemeClr val="accent2"/>
              </a:solidFill>
              <a:round/>
              <a:headEnd/>
              <a:tailEnd type="triangle" w="med" len="med"/>
            </a:ln>
            <a:effectLst/>
          </p:spPr>
          <p:txBody>
            <a:bodyPr/>
            <a:lstStyle/>
            <a:p>
              <a:endParaRPr lang="zh-CN" altLang="en-US"/>
            </a:p>
          </p:txBody>
        </p:sp>
        <p:sp>
          <p:nvSpPr>
            <p:cNvPr id="223245" name="Line 13"/>
            <p:cNvSpPr>
              <a:spLocks noChangeShapeType="1"/>
            </p:cNvSpPr>
            <p:nvPr/>
          </p:nvSpPr>
          <p:spPr bwMode="auto">
            <a:xfrm>
              <a:off x="2358" y="1112"/>
              <a:ext cx="1834" cy="0"/>
            </a:xfrm>
            <a:prstGeom prst="line">
              <a:avLst/>
            </a:prstGeom>
            <a:noFill/>
            <a:ln w="28575">
              <a:solidFill>
                <a:schemeClr val="accent2"/>
              </a:solidFill>
              <a:round/>
              <a:headEnd/>
              <a:tailEnd type="triangle" w="med" len="med"/>
            </a:ln>
            <a:effectLst/>
          </p:spPr>
          <p:txBody>
            <a:bodyPr/>
            <a:lstStyle/>
            <a:p>
              <a:endParaRPr lang="zh-CN" altLang="en-US"/>
            </a:p>
          </p:txBody>
        </p:sp>
        <p:sp>
          <p:nvSpPr>
            <p:cNvPr id="223246" name="Line 14"/>
            <p:cNvSpPr>
              <a:spLocks noChangeShapeType="1"/>
            </p:cNvSpPr>
            <p:nvPr/>
          </p:nvSpPr>
          <p:spPr bwMode="auto">
            <a:xfrm>
              <a:off x="2358" y="1281"/>
              <a:ext cx="1793" cy="0"/>
            </a:xfrm>
            <a:prstGeom prst="line">
              <a:avLst/>
            </a:prstGeom>
            <a:noFill/>
            <a:ln w="28575">
              <a:solidFill>
                <a:schemeClr val="accent2"/>
              </a:solidFill>
              <a:round/>
              <a:headEnd/>
              <a:tailEnd type="triangle" w="med" len="med"/>
            </a:ln>
            <a:effectLst/>
          </p:spPr>
          <p:txBody>
            <a:bodyPr/>
            <a:lstStyle/>
            <a:p>
              <a:endParaRPr lang="zh-CN" altLang="en-US"/>
            </a:p>
          </p:txBody>
        </p:sp>
        <p:sp>
          <p:nvSpPr>
            <p:cNvPr id="223247" name="Line 15"/>
            <p:cNvSpPr>
              <a:spLocks noChangeShapeType="1"/>
            </p:cNvSpPr>
            <p:nvPr/>
          </p:nvSpPr>
          <p:spPr bwMode="auto">
            <a:xfrm>
              <a:off x="2358" y="1660"/>
              <a:ext cx="1793" cy="0"/>
            </a:xfrm>
            <a:prstGeom prst="line">
              <a:avLst/>
            </a:prstGeom>
            <a:noFill/>
            <a:ln w="28575">
              <a:solidFill>
                <a:schemeClr val="accent2"/>
              </a:solidFill>
              <a:round/>
              <a:headEnd/>
              <a:tailEnd type="triangle" w="med" len="med"/>
            </a:ln>
            <a:effectLst/>
          </p:spPr>
          <p:txBody>
            <a:bodyPr/>
            <a:lstStyle/>
            <a:p>
              <a:endParaRPr lang="zh-CN" altLang="en-US"/>
            </a:p>
          </p:txBody>
        </p:sp>
        <p:sp>
          <p:nvSpPr>
            <p:cNvPr id="223248" name="Line 16"/>
            <p:cNvSpPr>
              <a:spLocks noChangeShapeType="1"/>
            </p:cNvSpPr>
            <p:nvPr/>
          </p:nvSpPr>
          <p:spPr bwMode="auto">
            <a:xfrm>
              <a:off x="2358" y="1449"/>
              <a:ext cx="1793" cy="0"/>
            </a:xfrm>
            <a:prstGeom prst="line">
              <a:avLst/>
            </a:prstGeom>
            <a:noFill/>
            <a:ln w="28575">
              <a:solidFill>
                <a:schemeClr val="accent2"/>
              </a:solidFill>
              <a:round/>
              <a:headEnd/>
              <a:tailEnd type="triangle" w="med" len="med"/>
            </a:ln>
            <a:effectLst/>
          </p:spPr>
          <p:txBody>
            <a:bodyPr/>
            <a:lstStyle/>
            <a:p>
              <a:endParaRPr lang="zh-CN" altLang="en-US"/>
            </a:p>
          </p:txBody>
        </p:sp>
        <p:sp>
          <p:nvSpPr>
            <p:cNvPr id="223249" name="Line 17"/>
            <p:cNvSpPr>
              <a:spLocks noChangeShapeType="1"/>
            </p:cNvSpPr>
            <p:nvPr/>
          </p:nvSpPr>
          <p:spPr bwMode="auto">
            <a:xfrm>
              <a:off x="2358" y="1829"/>
              <a:ext cx="1793" cy="0"/>
            </a:xfrm>
            <a:prstGeom prst="line">
              <a:avLst/>
            </a:prstGeom>
            <a:noFill/>
            <a:ln w="28575">
              <a:solidFill>
                <a:schemeClr val="accent2"/>
              </a:solidFill>
              <a:round/>
              <a:headEnd/>
              <a:tailEnd type="triangle" w="med" len="med"/>
            </a:ln>
            <a:effectLst/>
          </p:spPr>
          <p:txBody>
            <a:bodyPr/>
            <a:lstStyle/>
            <a:p>
              <a:endParaRPr lang="zh-CN" altLang="en-US"/>
            </a:p>
          </p:txBody>
        </p:sp>
        <p:sp>
          <p:nvSpPr>
            <p:cNvPr id="223250" name="Line 18"/>
            <p:cNvSpPr>
              <a:spLocks noChangeShapeType="1"/>
            </p:cNvSpPr>
            <p:nvPr/>
          </p:nvSpPr>
          <p:spPr bwMode="auto">
            <a:xfrm flipH="1">
              <a:off x="2562" y="859"/>
              <a:ext cx="1019" cy="675"/>
            </a:xfrm>
            <a:prstGeom prst="line">
              <a:avLst/>
            </a:prstGeom>
            <a:noFill/>
            <a:ln w="38100">
              <a:solidFill>
                <a:srgbClr val="000000"/>
              </a:solidFill>
              <a:round/>
              <a:headEnd/>
              <a:tailEnd/>
            </a:ln>
            <a:effectLst/>
          </p:spPr>
          <p:txBody>
            <a:bodyPr/>
            <a:lstStyle/>
            <a:p>
              <a:endParaRPr lang="zh-CN" altLang="en-US"/>
            </a:p>
          </p:txBody>
        </p:sp>
        <p:sp>
          <p:nvSpPr>
            <p:cNvPr id="223251" name="Oval 19"/>
            <p:cNvSpPr>
              <a:spLocks noChangeArrowheads="1"/>
            </p:cNvSpPr>
            <p:nvPr/>
          </p:nvSpPr>
          <p:spPr bwMode="auto">
            <a:xfrm>
              <a:off x="2562" y="1492"/>
              <a:ext cx="163" cy="168"/>
            </a:xfrm>
            <a:prstGeom prst="ellipse">
              <a:avLst/>
            </a:prstGeom>
            <a:solidFill>
              <a:schemeClr val="accent1"/>
            </a:solidFill>
            <a:ln w="38100">
              <a:solidFill>
                <a:srgbClr val="000000"/>
              </a:solidFill>
              <a:round/>
              <a:headEnd/>
              <a:tailEnd/>
            </a:ln>
            <a:effectLst/>
          </p:spPr>
          <p:txBody>
            <a:bodyPr wrap="none" anchor="ctr"/>
            <a:lstStyle/>
            <a:p>
              <a:endParaRPr lang="zh-CN" altLang="en-US"/>
            </a:p>
          </p:txBody>
        </p:sp>
        <p:sp>
          <p:nvSpPr>
            <p:cNvPr id="223252" name="Oval 20"/>
            <p:cNvSpPr>
              <a:spLocks noChangeArrowheads="1"/>
            </p:cNvSpPr>
            <p:nvPr/>
          </p:nvSpPr>
          <p:spPr bwMode="auto">
            <a:xfrm>
              <a:off x="3533" y="851"/>
              <a:ext cx="163" cy="169"/>
            </a:xfrm>
            <a:prstGeom prst="ellipse">
              <a:avLst/>
            </a:prstGeom>
            <a:solidFill>
              <a:schemeClr val="accent1"/>
            </a:solidFill>
            <a:ln w="38100">
              <a:solidFill>
                <a:srgbClr val="000000"/>
              </a:solidFill>
              <a:round/>
              <a:headEnd/>
              <a:tailEnd/>
            </a:ln>
            <a:effectLst/>
          </p:spPr>
          <p:txBody>
            <a:bodyPr wrap="none" anchor="ctr"/>
            <a:lstStyle/>
            <a:p>
              <a:endParaRPr lang="zh-CN" altLang="en-US"/>
            </a:p>
          </p:txBody>
        </p:sp>
        <p:sp>
          <p:nvSpPr>
            <p:cNvPr id="223253" name="Line 21"/>
            <p:cNvSpPr>
              <a:spLocks noChangeShapeType="1"/>
            </p:cNvSpPr>
            <p:nvPr/>
          </p:nvSpPr>
          <p:spPr bwMode="auto">
            <a:xfrm flipH="1">
              <a:off x="2684" y="986"/>
              <a:ext cx="1019" cy="674"/>
            </a:xfrm>
            <a:prstGeom prst="line">
              <a:avLst/>
            </a:prstGeom>
            <a:noFill/>
            <a:ln w="38100">
              <a:solidFill>
                <a:srgbClr val="000000"/>
              </a:solidFill>
              <a:round/>
              <a:headEnd/>
              <a:tailEnd/>
            </a:ln>
            <a:effectLst/>
          </p:spPr>
          <p:txBody>
            <a:bodyPr/>
            <a:lstStyle/>
            <a:p>
              <a:endParaRPr lang="zh-CN" altLang="en-US"/>
            </a:p>
          </p:txBody>
        </p:sp>
        <p:sp>
          <p:nvSpPr>
            <p:cNvPr id="223254" name="Line 22"/>
            <p:cNvSpPr>
              <a:spLocks noChangeShapeType="1"/>
            </p:cNvSpPr>
            <p:nvPr/>
          </p:nvSpPr>
          <p:spPr bwMode="auto">
            <a:xfrm flipH="1">
              <a:off x="2603" y="1525"/>
              <a:ext cx="96" cy="93"/>
            </a:xfrm>
            <a:prstGeom prst="line">
              <a:avLst/>
            </a:prstGeom>
            <a:noFill/>
            <a:ln w="38100">
              <a:solidFill>
                <a:srgbClr val="FF0000"/>
              </a:solidFill>
              <a:round/>
              <a:headEnd/>
              <a:tailEnd/>
            </a:ln>
            <a:effectLst/>
          </p:spPr>
          <p:txBody>
            <a:bodyPr/>
            <a:lstStyle/>
            <a:p>
              <a:endParaRPr lang="zh-CN" altLang="en-US"/>
            </a:p>
          </p:txBody>
        </p:sp>
        <p:sp>
          <p:nvSpPr>
            <p:cNvPr id="223255" name="Line 23"/>
            <p:cNvSpPr>
              <a:spLocks noChangeShapeType="1"/>
            </p:cNvSpPr>
            <p:nvPr/>
          </p:nvSpPr>
          <p:spPr bwMode="auto">
            <a:xfrm>
              <a:off x="2603" y="1534"/>
              <a:ext cx="96" cy="82"/>
            </a:xfrm>
            <a:prstGeom prst="line">
              <a:avLst/>
            </a:prstGeom>
            <a:noFill/>
            <a:ln w="38100">
              <a:solidFill>
                <a:srgbClr val="FF0000"/>
              </a:solidFill>
              <a:round/>
              <a:headEnd/>
              <a:tailEnd/>
            </a:ln>
            <a:effectLst/>
          </p:spPr>
          <p:txBody>
            <a:bodyPr/>
            <a:lstStyle/>
            <a:p>
              <a:endParaRPr lang="zh-CN" altLang="en-US"/>
            </a:p>
          </p:txBody>
        </p:sp>
        <p:sp>
          <p:nvSpPr>
            <p:cNvPr id="223256" name="Oval 24"/>
            <p:cNvSpPr>
              <a:spLocks noChangeArrowheads="1"/>
            </p:cNvSpPr>
            <p:nvPr/>
          </p:nvSpPr>
          <p:spPr bwMode="auto">
            <a:xfrm>
              <a:off x="3591" y="890"/>
              <a:ext cx="60" cy="73"/>
            </a:xfrm>
            <a:prstGeom prst="ellipse">
              <a:avLst/>
            </a:prstGeom>
            <a:solidFill>
              <a:srgbClr val="FF0000"/>
            </a:solidFill>
            <a:ln w="9525">
              <a:solidFill>
                <a:srgbClr val="000000"/>
              </a:solidFill>
              <a:round/>
              <a:headEnd/>
              <a:tailEnd/>
            </a:ln>
            <a:effectLst/>
          </p:spPr>
          <p:txBody>
            <a:bodyPr wrap="none" anchor="ctr"/>
            <a:lstStyle/>
            <a:p>
              <a:pPr algn="ctr" eaLnBrk="0" hangingPunct="0"/>
              <a:endParaRPr lang="zh-CN" altLang="zh-CN" sz="1000">
                <a:solidFill>
                  <a:srgbClr val="FF0000"/>
                </a:solidFill>
                <a:latin typeface="Times New Roman" pitchFamily="18" charset="0"/>
              </a:endParaRPr>
            </a:p>
          </p:txBody>
        </p:sp>
        <p:sp>
          <p:nvSpPr>
            <p:cNvPr id="223257" name="Line 25"/>
            <p:cNvSpPr>
              <a:spLocks noChangeShapeType="1"/>
            </p:cNvSpPr>
            <p:nvPr/>
          </p:nvSpPr>
          <p:spPr bwMode="auto">
            <a:xfrm>
              <a:off x="2643" y="1576"/>
              <a:ext cx="10" cy="561"/>
            </a:xfrm>
            <a:prstGeom prst="line">
              <a:avLst/>
            </a:prstGeom>
            <a:noFill/>
            <a:ln w="38100">
              <a:solidFill>
                <a:srgbClr val="000000"/>
              </a:solidFill>
              <a:round/>
              <a:headEnd/>
              <a:tailEnd type="triangle" w="med" len="med"/>
            </a:ln>
            <a:effectLst/>
          </p:spPr>
          <p:txBody>
            <a:bodyPr/>
            <a:lstStyle/>
            <a:p>
              <a:endParaRPr lang="zh-CN" altLang="en-US"/>
            </a:p>
          </p:txBody>
        </p:sp>
        <p:sp>
          <p:nvSpPr>
            <p:cNvPr id="223258" name="Line 26"/>
            <p:cNvSpPr>
              <a:spLocks noChangeShapeType="1"/>
            </p:cNvSpPr>
            <p:nvPr/>
          </p:nvSpPr>
          <p:spPr bwMode="auto">
            <a:xfrm flipV="1">
              <a:off x="3628" y="255"/>
              <a:ext cx="0" cy="688"/>
            </a:xfrm>
            <a:prstGeom prst="line">
              <a:avLst/>
            </a:prstGeom>
            <a:noFill/>
            <a:ln w="38100">
              <a:solidFill>
                <a:srgbClr val="000000"/>
              </a:solidFill>
              <a:round/>
              <a:headEnd/>
              <a:tailEnd type="triangle" w="med" len="med"/>
            </a:ln>
            <a:effectLst/>
          </p:spPr>
          <p:txBody>
            <a:bodyPr/>
            <a:lstStyle/>
            <a:p>
              <a:endParaRPr lang="zh-CN" altLang="en-US"/>
            </a:p>
          </p:txBody>
        </p:sp>
        <p:sp>
          <p:nvSpPr>
            <p:cNvPr id="223259" name="Line 27"/>
            <p:cNvSpPr>
              <a:spLocks noChangeShapeType="1"/>
            </p:cNvSpPr>
            <p:nvPr/>
          </p:nvSpPr>
          <p:spPr bwMode="auto">
            <a:xfrm>
              <a:off x="3173" y="1281"/>
              <a:ext cx="285" cy="506"/>
            </a:xfrm>
            <a:prstGeom prst="line">
              <a:avLst/>
            </a:prstGeom>
            <a:noFill/>
            <a:ln w="38100">
              <a:solidFill>
                <a:srgbClr val="000000"/>
              </a:solidFill>
              <a:round/>
              <a:headEnd/>
              <a:tailEnd type="triangle" w="med" len="med"/>
            </a:ln>
            <a:effectLst/>
          </p:spPr>
          <p:txBody>
            <a:bodyPr/>
            <a:lstStyle/>
            <a:p>
              <a:endParaRPr lang="zh-CN" altLang="en-US"/>
            </a:p>
          </p:txBody>
        </p:sp>
        <p:sp>
          <p:nvSpPr>
            <p:cNvPr id="223260" name="Text Box 28"/>
            <p:cNvSpPr txBox="1">
              <a:spLocks noChangeArrowheads="1"/>
            </p:cNvSpPr>
            <p:nvPr/>
          </p:nvSpPr>
          <p:spPr bwMode="auto">
            <a:xfrm>
              <a:off x="2676" y="1865"/>
              <a:ext cx="489" cy="365"/>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b="1" i="1">
                  <a:latin typeface="Times New Roman" pitchFamily="18" charset="0"/>
                </a:rPr>
                <a:t>F</a:t>
              </a:r>
              <a:r>
                <a:rPr lang="en-US" altLang="zh-CN" sz="2400" b="1" i="1" baseline="-25000">
                  <a:latin typeface="Times New Roman" pitchFamily="18" charset="0"/>
                </a:rPr>
                <a:t>bc</a:t>
              </a:r>
            </a:p>
          </p:txBody>
        </p:sp>
        <p:sp>
          <p:nvSpPr>
            <p:cNvPr id="223261" name="Text Box 29"/>
            <p:cNvSpPr txBox="1">
              <a:spLocks noChangeArrowheads="1"/>
            </p:cNvSpPr>
            <p:nvPr/>
          </p:nvSpPr>
          <p:spPr bwMode="auto">
            <a:xfrm>
              <a:off x="3719" y="210"/>
              <a:ext cx="489" cy="365"/>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b="1" i="1">
                  <a:latin typeface="Times New Roman" pitchFamily="18" charset="0"/>
                </a:rPr>
                <a:t>F</a:t>
              </a:r>
              <a:r>
                <a:rPr lang="en-US" altLang="zh-CN" sz="2400" b="1" i="1" baseline="-25000">
                  <a:latin typeface="Times New Roman" pitchFamily="18" charset="0"/>
                </a:rPr>
                <a:t>da</a:t>
              </a:r>
            </a:p>
          </p:txBody>
        </p:sp>
        <p:sp>
          <p:nvSpPr>
            <p:cNvPr id="223262" name="Text Box 30"/>
            <p:cNvSpPr txBox="1">
              <a:spLocks noChangeArrowheads="1"/>
            </p:cNvSpPr>
            <p:nvPr/>
          </p:nvSpPr>
          <p:spPr bwMode="auto">
            <a:xfrm>
              <a:off x="3470" y="1525"/>
              <a:ext cx="489" cy="365"/>
            </a:xfrm>
            <a:prstGeom prst="rect">
              <a:avLst/>
            </a:prstGeom>
            <a:noFill/>
            <a:ln w="9525">
              <a:noFill/>
              <a:miter lim="800000"/>
              <a:headEnd/>
              <a:tailEnd/>
            </a:ln>
            <a:effectLst/>
          </p:spPr>
          <p:txBody>
            <a:bodyPr>
              <a:spAutoFit/>
            </a:bodyPr>
            <a:lstStyle/>
            <a:p>
              <a:pPr algn="just" eaLnBrk="0" hangingPunct="0">
                <a:spcBef>
                  <a:spcPct val="50000"/>
                </a:spcBef>
              </a:pPr>
              <a:r>
                <a:rPr lang="en-US" altLang="zh-CN" sz="3200" i="1">
                  <a:latin typeface="Times New Roman" pitchFamily="18" charset="0"/>
                </a:rPr>
                <a:t>n</a:t>
              </a:r>
            </a:p>
          </p:txBody>
        </p:sp>
        <p:sp>
          <p:nvSpPr>
            <p:cNvPr id="223263" name="Line 31"/>
            <p:cNvSpPr>
              <a:spLocks noChangeShapeType="1"/>
            </p:cNvSpPr>
            <p:nvPr/>
          </p:nvSpPr>
          <p:spPr bwMode="auto">
            <a:xfrm flipH="1">
              <a:off x="2643" y="1281"/>
              <a:ext cx="530" cy="0"/>
            </a:xfrm>
            <a:prstGeom prst="line">
              <a:avLst/>
            </a:prstGeom>
            <a:noFill/>
            <a:ln w="9525">
              <a:solidFill>
                <a:srgbClr val="000000"/>
              </a:solidFill>
              <a:round/>
              <a:headEnd/>
              <a:tailEnd/>
            </a:ln>
            <a:effectLst/>
          </p:spPr>
          <p:txBody>
            <a:bodyPr/>
            <a:lstStyle/>
            <a:p>
              <a:endParaRPr lang="zh-CN" altLang="en-US"/>
            </a:p>
          </p:txBody>
        </p:sp>
        <p:sp>
          <p:nvSpPr>
            <p:cNvPr id="223264" name="Line 32"/>
            <p:cNvSpPr>
              <a:spLocks noChangeShapeType="1"/>
            </p:cNvSpPr>
            <p:nvPr/>
          </p:nvSpPr>
          <p:spPr bwMode="auto">
            <a:xfrm flipV="1">
              <a:off x="2643" y="986"/>
              <a:ext cx="0" cy="590"/>
            </a:xfrm>
            <a:prstGeom prst="line">
              <a:avLst/>
            </a:prstGeom>
            <a:noFill/>
            <a:ln w="38100">
              <a:solidFill>
                <a:srgbClr val="000000"/>
              </a:solidFill>
              <a:prstDash val="sysDot"/>
              <a:round/>
              <a:headEnd/>
              <a:tailEnd/>
            </a:ln>
            <a:effectLst/>
          </p:spPr>
          <p:txBody>
            <a:bodyPr/>
            <a:lstStyle/>
            <a:p>
              <a:endParaRPr lang="zh-CN" altLang="en-US"/>
            </a:p>
          </p:txBody>
        </p:sp>
        <p:sp>
          <p:nvSpPr>
            <p:cNvPr id="223265" name="Line 33"/>
            <p:cNvSpPr>
              <a:spLocks noChangeShapeType="1"/>
            </p:cNvSpPr>
            <p:nvPr/>
          </p:nvSpPr>
          <p:spPr bwMode="auto">
            <a:xfrm flipH="1">
              <a:off x="2643" y="1196"/>
              <a:ext cx="530" cy="0"/>
            </a:xfrm>
            <a:prstGeom prst="line">
              <a:avLst/>
            </a:prstGeom>
            <a:noFill/>
            <a:ln w="38100">
              <a:solidFill>
                <a:srgbClr val="000000"/>
              </a:solidFill>
              <a:round/>
              <a:headEnd/>
              <a:tailEnd type="triangle" w="med" len="med"/>
            </a:ln>
            <a:effectLst/>
          </p:spPr>
          <p:txBody>
            <a:bodyPr/>
            <a:lstStyle/>
            <a:p>
              <a:endParaRPr lang="zh-CN" altLang="en-US"/>
            </a:p>
          </p:txBody>
        </p:sp>
        <p:sp>
          <p:nvSpPr>
            <p:cNvPr id="223266" name="Oval 34"/>
            <p:cNvSpPr>
              <a:spLocks noChangeArrowheads="1"/>
            </p:cNvSpPr>
            <p:nvPr/>
          </p:nvSpPr>
          <p:spPr bwMode="auto">
            <a:xfrm>
              <a:off x="3090" y="1163"/>
              <a:ext cx="122" cy="127"/>
            </a:xfrm>
            <a:prstGeom prst="ellipse">
              <a:avLst/>
            </a:prstGeom>
            <a:solidFill>
              <a:srgbClr val="990000"/>
            </a:solidFill>
            <a:ln w="9525">
              <a:solidFill>
                <a:srgbClr val="FF0000"/>
              </a:solidFill>
              <a:round/>
              <a:headEnd/>
              <a:tailEnd/>
            </a:ln>
            <a:effectLst/>
          </p:spPr>
          <p:txBody>
            <a:bodyPr wrap="none" anchor="ctr"/>
            <a:lstStyle/>
            <a:p>
              <a:pPr algn="ctr" eaLnBrk="0" hangingPunct="0"/>
              <a:endParaRPr lang="zh-CN" altLang="zh-CN" sz="1000">
                <a:solidFill>
                  <a:srgbClr val="C0C0C0"/>
                </a:solidFill>
                <a:latin typeface="Times New Roman" pitchFamily="18" charset="0"/>
              </a:endParaRPr>
            </a:p>
          </p:txBody>
        </p:sp>
        <p:sp>
          <p:nvSpPr>
            <p:cNvPr id="223267" name="AutoShape 35"/>
            <p:cNvSpPr>
              <a:spLocks/>
            </p:cNvSpPr>
            <p:nvPr/>
          </p:nvSpPr>
          <p:spPr bwMode="auto">
            <a:xfrm>
              <a:off x="3336" y="1239"/>
              <a:ext cx="163" cy="337"/>
            </a:xfrm>
            <a:prstGeom prst="rightBrace">
              <a:avLst>
                <a:gd name="adj1" fmla="val 17229"/>
                <a:gd name="adj2" fmla="val 50000"/>
              </a:avLst>
            </a:prstGeom>
            <a:noFill/>
            <a:ln w="38100">
              <a:solidFill>
                <a:srgbClr val="000000"/>
              </a:solidFill>
              <a:round/>
              <a:headEnd/>
              <a:tailEnd/>
            </a:ln>
            <a:effectLst/>
          </p:spPr>
          <p:txBody>
            <a:bodyPr wrap="none" anchor="ctr"/>
            <a:lstStyle/>
            <a:p>
              <a:endParaRPr lang="zh-CN" altLang="en-US"/>
            </a:p>
          </p:txBody>
        </p:sp>
        <p:graphicFrame>
          <p:nvGraphicFramePr>
            <p:cNvPr id="223268" name="Object 36"/>
            <p:cNvGraphicFramePr>
              <a:graphicFrameLocks noChangeAspect="1"/>
            </p:cNvGraphicFramePr>
            <p:nvPr/>
          </p:nvGraphicFramePr>
          <p:xfrm>
            <a:off x="3540" y="1239"/>
            <a:ext cx="197" cy="286"/>
          </p:xfrm>
          <a:graphic>
            <a:graphicData uri="http://schemas.openxmlformats.org/presentationml/2006/ole">
              <mc:AlternateContent xmlns:mc="http://schemas.openxmlformats.org/markup-compatibility/2006">
                <mc:Choice xmlns:v="urn:schemas-microsoft-com:vml" Requires="v">
                  <p:oleObj spid="_x0000_s75787" name="Equation" r:id="rId7" imgW="126720" imgH="177480" progId="Equation.3">
                    <p:embed/>
                  </p:oleObj>
                </mc:Choice>
                <mc:Fallback>
                  <p:oleObj name="Equation" r:id="rId7" imgW="126720" imgH="177480" progId="Equation.3">
                    <p:embed/>
                    <p:pic>
                      <p:nvPicPr>
                        <p:cNvPr id="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40" y="1239"/>
                          <a:ext cx="197" cy="286"/>
                        </a:xfrm>
                        <a:prstGeom prst="rect">
                          <a:avLst/>
                        </a:prstGeom>
                        <a:noFill/>
                        <a:extLst>
                          <a:ext uri="{909E8E84-426E-40DD-AFC4-6F175D3DCCD1}">
                            <a14:hiddenFill xmlns:a14="http://schemas.microsoft.com/office/drawing/2010/main">
                              <a:solidFill>
                                <a:schemeClr val="accent1"/>
                              </a:solidFill>
                            </a14:hiddenFill>
                          </a:ext>
                        </a:extLst>
                      </p:spPr>
                    </p:pic>
                  </p:oleObj>
                </mc:Fallback>
              </mc:AlternateContent>
            </a:graphicData>
          </a:graphic>
        </p:graphicFrame>
        <p:graphicFrame>
          <p:nvGraphicFramePr>
            <p:cNvPr id="223269" name="Object 37"/>
            <p:cNvGraphicFramePr>
              <a:graphicFrameLocks noChangeAspect="1"/>
            </p:cNvGraphicFramePr>
            <p:nvPr/>
          </p:nvGraphicFramePr>
          <p:xfrm>
            <a:off x="2608" y="142"/>
            <a:ext cx="597" cy="531"/>
          </p:xfrm>
          <a:graphic>
            <a:graphicData uri="http://schemas.openxmlformats.org/presentationml/2006/ole">
              <mc:AlternateContent xmlns:mc="http://schemas.openxmlformats.org/markup-compatibility/2006">
                <mc:Choice xmlns:v="urn:schemas-microsoft-com:vml" Requires="v">
                  <p:oleObj spid="_x0000_s75788" name="公式" r:id="rId9" imgW="457200" imgH="393480" progId="Equation.3">
                    <p:embed/>
                  </p:oleObj>
                </mc:Choice>
                <mc:Fallback>
                  <p:oleObj name="公式" r:id="rId9" imgW="457200" imgH="393480" progId="Equation.3">
                    <p:embed/>
                    <p:pic>
                      <p:nvPicPr>
                        <p:cNvPr id="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8" y="142"/>
                          <a:ext cx="597" cy="531"/>
                        </a:xfrm>
                        <a:prstGeom prst="rect">
                          <a:avLst/>
                        </a:prstGeom>
                        <a:solidFill>
                          <a:srgbClr val="FFFF99"/>
                        </a:solidFill>
                        <a:ln w="9525">
                          <a:solidFill>
                            <a:srgbClr val="FF3300"/>
                          </a:solidFill>
                          <a:miter lim="800000"/>
                          <a:headEnd/>
                          <a:tailEnd/>
                        </a:ln>
                      </p:spPr>
                    </p:pic>
                  </p:oleObj>
                </mc:Fallback>
              </mc:AlternateContent>
            </a:graphicData>
          </a:graphic>
        </p:graphicFrame>
        <p:sp>
          <p:nvSpPr>
            <p:cNvPr id="223270" name="Line 38"/>
            <p:cNvSpPr>
              <a:spLocks noChangeShapeType="1"/>
            </p:cNvSpPr>
            <p:nvPr/>
          </p:nvSpPr>
          <p:spPr bwMode="auto">
            <a:xfrm>
              <a:off x="2880" y="663"/>
              <a:ext cx="0" cy="499"/>
            </a:xfrm>
            <a:prstGeom prst="line">
              <a:avLst/>
            </a:prstGeom>
            <a:noFill/>
            <a:ln w="12700">
              <a:solidFill>
                <a:srgbClr val="FF3300"/>
              </a:solidFill>
              <a:round/>
              <a:headEnd/>
              <a:tailEnd type="triangle" w="med" len="med"/>
            </a:ln>
            <a:effectLst/>
          </p:spPr>
          <p:txBody>
            <a:bodyPr/>
            <a:lstStyle/>
            <a:p>
              <a:endParaRPr lang="zh-CN" altLang="en-US"/>
            </a:p>
          </p:txBody>
        </p:sp>
      </p:grpSp>
      <p:sp>
        <p:nvSpPr>
          <p:cNvPr id="223272" name="Text Box 40"/>
          <p:cNvSpPr txBox="1">
            <a:spLocks noChangeArrowheads="1"/>
          </p:cNvSpPr>
          <p:nvPr/>
        </p:nvSpPr>
        <p:spPr bwMode="auto">
          <a:xfrm>
            <a:off x="358775" y="5321300"/>
            <a:ext cx="3421063" cy="519113"/>
          </a:xfrm>
          <a:prstGeom prst="rect">
            <a:avLst/>
          </a:prstGeom>
          <a:noFill/>
          <a:ln w="9525">
            <a:noFill/>
            <a:miter lim="800000"/>
            <a:headEnd/>
            <a:tailEnd/>
          </a:ln>
          <a:effectLst/>
        </p:spPr>
        <p:txBody>
          <a:bodyPr>
            <a:spAutoFit/>
          </a:bodyPr>
          <a:lstStyle/>
          <a:p>
            <a:pPr algn="just" eaLnBrk="0" hangingPunct="0">
              <a:spcBef>
                <a:spcPct val="50000"/>
              </a:spcBef>
            </a:pPr>
            <a:r>
              <a:rPr lang="zh-CN" altLang="en-US" sz="2800" b="1">
                <a:solidFill>
                  <a:schemeClr val="accent2"/>
                </a:solidFill>
                <a:latin typeface="黑体" pitchFamily="2" charset="-122"/>
                <a:ea typeface="黑体" pitchFamily="2" charset="-122"/>
              </a:rPr>
              <a:t>磁力矩的方向：</a:t>
            </a:r>
            <a:endParaRPr lang="zh-CN" altLang="en-US" sz="2800" b="1">
              <a:latin typeface="黑体" pitchFamily="2" charset="-122"/>
              <a:ea typeface="黑体" pitchFamily="2" charset="-122"/>
            </a:endParaRPr>
          </a:p>
        </p:txBody>
      </p:sp>
      <p:sp>
        <p:nvSpPr>
          <p:cNvPr id="223273" name="Text Box 41"/>
          <p:cNvSpPr txBox="1">
            <a:spLocks noChangeArrowheads="1"/>
          </p:cNvSpPr>
          <p:nvPr/>
        </p:nvSpPr>
        <p:spPr bwMode="auto">
          <a:xfrm>
            <a:off x="358775" y="6149975"/>
            <a:ext cx="8677275" cy="579438"/>
          </a:xfrm>
          <a:prstGeom prst="rect">
            <a:avLst/>
          </a:prstGeom>
          <a:noFill/>
          <a:ln w="9525">
            <a:noFill/>
            <a:miter lim="800000"/>
            <a:headEnd/>
            <a:tailEnd/>
          </a:ln>
          <a:effectLst/>
        </p:spPr>
        <p:txBody>
          <a:bodyPr>
            <a:spAutoFit/>
          </a:bodyPr>
          <a:lstStyle/>
          <a:p>
            <a:pPr algn="just" eaLnBrk="0" hangingPunct="0">
              <a:spcBef>
                <a:spcPct val="50000"/>
              </a:spcBef>
            </a:pPr>
            <a:r>
              <a:rPr lang="zh-CN" altLang="en-US" sz="2800" b="1">
                <a:solidFill>
                  <a:schemeClr val="accent2"/>
                </a:solidFill>
                <a:latin typeface="黑体" pitchFamily="2" charset="-122"/>
                <a:ea typeface="黑体" pitchFamily="2" charset="-122"/>
              </a:rPr>
              <a:t>磁力矩的作用效果：</a:t>
            </a:r>
            <a:r>
              <a:rPr kumimoji="1" lang="en-US" altLang="zh-CN" sz="3200" b="1">
                <a:solidFill>
                  <a:schemeClr val="accent2"/>
                </a:solidFill>
              </a:rPr>
              <a:t>?</a:t>
            </a:r>
            <a:endParaRPr kumimoji="1" lang="en-US" altLang="zh-CN" sz="3200" b="1"/>
          </a:p>
        </p:txBody>
      </p:sp>
      <p:graphicFrame>
        <p:nvGraphicFramePr>
          <p:cNvPr id="223274" name="Object 42"/>
          <p:cNvGraphicFramePr>
            <a:graphicFrameLocks noChangeAspect="1"/>
          </p:cNvGraphicFramePr>
          <p:nvPr/>
        </p:nvGraphicFramePr>
        <p:xfrm>
          <a:off x="250825" y="620713"/>
          <a:ext cx="3517900" cy="2255837"/>
        </p:xfrm>
        <a:graphic>
          <a:graphicData uri="http://schemas.openxmlformats.org/presentationml/2006/ole">
            <mc:AlternateContent xmlns:mc="http://schemas.openxmlformats.org/markup-compatibility/2006">
              <mc:Choice xmlns:v="urn:schemas-microsoft-com:vml" Requires="v">
                <p:oleObj spid="_x0000_s75789" name="公式" r:id="rId11" imgW="990360" imgH="634680" progId="Equation.3">
                  <p:embed/>
                </p:oleObj>
              </mc:Choice>
              <mc:Fallback>
                <p:oleObj name="公式" r:id="rId11" imgW="990360" imgH="634680" progId="Equation.3">
                  <p:embed/>
                  <p:pic>
                    <p:nvPicPr>
                      <p:cNvPr id="0"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0825" y="620713"/>
                        <a:ext cx="3517900" cy="2255837"/>
                      </a:xfrm>
                      <a:prstGeom prst="rect">
                        <a:avLst/>
                      </a:prstGeom>
                      <a:solidFill>
                        <a:srgbClr val="FFFF99"/>
                      </a:solidFill>
                      <a:ln w="9525">
                        <a:solidFill>
                          <a:srgbClr val="FF3300"/>
                        </a:solidFill>
                        <a:miter lim="800000"/>
                        <a:headEnd/>
                        <a:tailEnd/>
                      </a:ln>
                    </p:spPr>
                  </p:pic>
                </p:oleObj>
              </mc:Fallback>
            </mc:AlternateContent>
          </a:graphicData>
        </a:graphic>
      </p:graphicFrame>
      <p:pic>
        <p:nvPicPr>
          <p:cNvPr id="223275" name="Picture 43" descr="fig 1"/>
          <p:cNvPicPr>
            <a:picLocks noChangeAspect="1" noChangeArrowheads="1"/>
          </p:cNvPicPr>
          <p:nvPr/>
        </p:nvPicPr>
        <p:blipFill>
          <a:blip r:embed="rId13" cstate="print"/>
          <a:srcRect/>
          <a:stretch>
            <a:fillRect/>
          </a:stretch>
        </p:blipFill>
        <p:spPr bwMode="auto">
          <a:xfrm>
            <a:off x="4579938" y="3500438"/>
            <a:ext cx="4095750" cy="2633662"/>
          </a:xfrm>
          <a:prstGeom prst="rect">
            <a:avLst/>
          </a:prstGeom>
          <a:noFill/>
          <a:ln w="9525">
            <a:noFill/>
            <a:miter lim="800000"/>
            <a:headEnd/>
            <a:tailEnd/>
          </a:ln>
        </p:spPr>
      </p:pic>
      <p:sp>
        <p:nvSpPr>
          <p:cNvPr id="223276" name="Line 44"/>
          <p:cNvSpPr>
            <a:spLocks noChangeShapeType="1"/>
          </p:cNvSpPr>
          <p:nvPr/>
        </p:nvSpPr>
        <p:spPr bwMode="auto">
          <a:xfrm flipV="1">
            <a:off x="6415088" y="800100"/>
            <a:ext cx="1728787" cy="1152525"/>
          </a:xfrm>
          <a:prstGeom prst="line">
            <a:avLst/>
          </a:prstGeom>
          <a:noFill/>
          <a:ln w="38100">
            <a:solidFill>
              <a:srgbClr val="FF0000"/>
            </a:solidFill>
            <a:round/>
            <a:headEnd/>
            <a:tailEnd type="arrow" w="med" len="med"/>
          </a:ln>
          <a:effectLst/>
        </p:spPr>
        <p:txBody>
          <a:bodyPr/>
          <a:lstStyle/>
          <a:p>
            <a:endParaRPr lang="zh-CN" altLang="en-US"/>
          </a:p>
        </p:txBody>
      </p:sp>
      <p:graphicFrame>
        <p:nvGraphicFramePr>
          <p:cNvPr id="223277" name="Object 45"/>
          <p:cNvGraphicFramePr>
            <a:graphicFrameLocks noChangeAspect="1"/>
          </p:cNvGraphicFramePr>
          <p:nvPr/>
        </p:nvGraphicFramePr>
        <p:xfrm>
          <a:off x="8143875" y="439738"/>
          <a:ext cx="423863" cy="569912"/>
        </p:xfrm>
        <a:graphic>
          <a:graphicData uri="http://schemas.openxmlformats.org/presentationml/2006/ole">
            <mc:AlternateContent xmlns:mc="http://schemas.openxmlformats.org/markup-compatibility/2006">
              <mc:Choice xmlns:v="urn:schemas-microsoft-com:vml" Requires="v">
                <p:oleObj spid="_x0000_s75790" name="公式" r:id="rId14" imgW="126720" imgH="164880" progId="Equation.3">
                  <p:embed/>
                </p:oleObj>
              </mc:Choice>
              <mc:Fallback>
                <p:oleObj name="公式" r:id="rId14" imgW="126720" imgH="164880" progId="Equation.3">
                  <p:embed/>
                  <p:pic>
                    <p:nvPicPr>
                      <p:cNvPr id="0" name="Picture 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43875" y="439738"/>
                        <a:ext cx="423863" cy="569912"/>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
        <p:nvSpPr>
          <p:cNvPr id="223278" name="Line 46"/>
          <p:cNvSpPr>
            <a:spLocks noChangeShapeType="1"/>
          </p:cNvSpPr>
          <p:nvPr/>
        </p:nvSpPr>
        <p:spPr bwMode="auto">
          <a:xfrm flipH="1">
            <a:off x="4975225" y="1879600"/>
            <a:ext cx="1511300" cy="1081088"/>
          </a:xfrm>
          <a:prstGeom prst="line">
            <a:avLst/>
          </a:prstGeom>
          <a:noFill/>
          <a:ln w="38100">
            <a:solidFill>
              <a:srgbClr val="FF0000"/>
            </a:solidFill>
            <a:round/>
            <a:headEnd/>
            <a:tailEnd type="arrow" w="med" len="med"/>
          </a:ln>
          <a:effectLst/>
        </p:spPr>
        <p:txBody>
          <a:bodyPr/>
          <a:lstStyle/>
          <a:p>
            <a:endParaRPr lang="zh-CN" altLang="en-US"/>
          </a:p>
        </p:txBody>
      </p:sp>
      <p:graphicFrame>
        <p:nvGraphicFramePr>
          <p:cNvPr id="223279" name="Object 47"/>
          <p:cNvGraphicFramePr>
            <a:graphicFrameLocks noChangeAspect="1"/>
          </p:cNvGraphicFramePr>
          <p:nvPr/>
        </p:nvGraphicFramePr>
        <p:xfrm>
          <a:off x="4543425" y="2528888"/>
          <a:ext cx="423863" cy="569912"/>
        </p:xfrm>
        <a:graphic>
          <a:graphicData uri="http://schemas.openxmlformats.org/presentationml/2006/ole">
            <mc:AlternateContent xmlns:mc="http://schemas.openxmlformats.org/markup-compatibility/2006">
              <mc:Choice xmlns:v="urn:schemas-microsoft-com:vml" Requires="v">
                <p:oleObj spid="_x0000_s75791" name="公式" r:id="rId16" imgW="126720" imgH="164880" progId="Equation.3">
                  <p:embed/>
                </p:oleObj>
              </mc:Choice>
              <mc:Fallback>
                <p:oleObj name="公式" r:id="rId16" imgW="126720" imgH="164880" progId="Equation.3">
                  <p:embed/>
                  <p:pic>
                    <p:nvPicPr>
                      <p:cNvPr id="0" name="Picture 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543425" y="2528888"/>
                        <a:ext cx="423863" cy="569912"/>
                      </a:xfrm>
                      <a:prstGeom prst="rect">
                        <a:avLst/>
                      </a:prstGeom>
                      <a:noFill/>
                      <a:ln>
                        <a:noFill/>
                      </a:ln>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FF3300"/>
                            </a:solidFill>
                            <a:miter lim="800000"/>
                            <a:headEnd/>
                            <a:tailEnd/>
                          </a14:hiddenLine>
                        </a:ext>
                      </a:extLst>
                    </p:spPr>
                  </p:pic>
                </p:oleObj>
              </mc:Fallback>
            </mc:AlternateContent>
          </a:graphicData>
        </a:graphic>
      </p:graphicFrame>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23274"/>
                                        </p:tgtEl>
                                        <p:attrNameLst>
                                          <p:attrName>style.visibility</p:attrName>
                                        </p:attrNameLst>
                                      </p:cBhvr>
                                      <p:to>
                                        <p:strVal val="visible"/>
                                      </p:to>
                                    </p:set>
                                    <p:animEffect transition="in" filter="blinds(horizontal)">
                                      <p:cBhvr>
                                        <p:cTn id="7" dur="500"/>
                                        <p:tgtEl>
                                          <p:spTgt spid="22327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23238"/>
                                        </p:tgtEl>
                                        <p:attrNameLst>
                                          <p:attrName>style.visibility</p:attrName>
                                        </p:attrNameLst>
                                      </p:cBhvr>
                                      <p:to>
                                        <p:strVal val="visible"/>
                                      </p:to>
                                    </p:set>
                                    <p:animEffect transition="in" filter="blinds(horizontal)">
                                      <p:cBhvr>
                                        <p:cTn id="11" dur="500"/>
                                        <p:tgtEl>
                                          <p:spTgt spid="22323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23236"/>
                                        </p:tgtEl>
                                        <p:attrNameLst>
                                          <p:attrName>style.visibility</p:attrName>
                                        </p:attrNameLst>
                                      </p:cBhvr>
                                      <p:to>
                                        <p:strVal val="visible"/>
                                      </p:to>
                                    </p:set>
                                    <p:animEffect transition="in" filter="blinds(horizontal)">
                                      <p:cBhvr>
                                        <p:cTn id="16" dur="500"/>
                                        <p:tgtEl>
                                          <p:spTgt spid="223236"/>
                                        </p:tgtEl>
                                      </p:cBhvr>
                                    </p:animEffect>
                                  </p:childTnLst>
                                </p:cTn>
                              </p:par>
                            </p:childTnLst>
                          </p:cTn>
                        </p:par>
                        <p:par>
                          <p:cTn id="17" fill="hold">
                            <p:stCondLst>
                              <p:cond delay="500"/>
                            </p:stCondLst>
                            <p:childTnLst>
                              <p:par>
                                <p:cTn id="18" presetID="3" presetClass="entr" presetSubtype="10" fill="hold" grpId="0" nodeType="afterEffect">
                                  <p:stCondLst>
                                    <p:cond delay="0"/>
                                  </p:stCondLst>
                                  <p:childTnLst>
                                    <p:set>
                                      <p:cBhvr>
                                        <p:cTn id="19" dur="1" fill="hold">
                                          <p:stCondLst>
                                            <p:cond delay="0"/>
                                          </p:stCondLst>
                                        </p:cTn>
                                        <p:tgtEl>
                                          <p:spTgt spid="223237"/>
                                        </p:tgtEl>
                                        <p:attrNameLst>
                                          <p:attrName>style.visibility</p:attrName>
                                        </p:attrNameLst>
                                      </p:cBhvr>
                                      <p:to>
                                        <p:strVal val="visible"/>
                                      </p:to>
                                    </p:set>
                                    <p:animEffect transition="in" filter="blinds(horizontal)">
                                      <p:cBhvr>
                                        <p:cTn id="20" dur="500"/>
                                        <p:tgtEl>
                                          <p:spTgt spid="223237"/>
                                        </p:tgtEl>
                                      </p:cBhvr>
                                    </p:animEffect>
                                  </p:childTnLst>
                                </p:cTn>
                              </p:par>
                              <p:par>
                                <p:cTn id="21" presetID="3" presetClass="entr" presetSubtype="10" fill="hold" nodeType="withEffect">
                                  <p:stCondLst>
                                    <p:cond delay="0"/>
                                  </p:stCondLst>
                                  <p:childTnLst>
                                    <p:set>
                                      <p:cBhvr>
                                        <p:cTn id="22" dur="1" fill="hold">
                                          <p:stCondLst>
                                            <p:cond delay="0"/>
                                          </p:stCondLst>
                                        </p:cTn>
                                        <p:tgtEl>
                                          <p:spTgt spid="223239"/>
                                        </p:tgtEl>
                                        <p:attrNameLst>
                                          <p:attrName>style.visibility</p:attrName>
                                        </p:attrNameLst>
                                      </p:cBhvr>
                                      <p:to>
                                        <p:strVal val="visible"/>
                                      </p:to>
                                    </p:set>
                                    <p:animEffect transition="in" filter="blinds(horizontal)">
                                      <p:cBhvr>
                                        <p:cTn id="23" dur="500"/>
                                        <p:tgtEl>
                                          <p:spTgt spid="223239"/>
                                        </p:tgtEl>
                                      </p:cBhvr>
                                    </p:animEffect>
                                  </p:childTnLst>
                                </p:cTn>
                              </p:par>
                            </p:childTnLst>
                          </p:cTn>
                        </p:par>
                        <p:par>
                          <p:cTn id="24" fill="hold">
                            <p:stCondLst>
                              <p:cond delay="1000"/>
                            </p:stCondLst>
                            <p:childTnLst>
                              <p:par>
                                <p:cTn id="25" presetID="3" presetClass="entr" presetSubtype="10" fill="hold" grpId="0" nodeType="afterEffect">
                                  <p:stCondLst>
                                    <p:cond delay="0"/>
                                  </p:stCondLst>
                                  <p:childTnLst>
                                    <p:set>
                                      <p:cBhvr>
                                        <p:cTn id="26" dur="1" fill="hold">
                                          <p:stCondLst>
                                            <p:cond delay="0"/>
                                          </p:stCondLst>
                                        </p:cTn>
                                        <p:tgtEl>
                                          <p:spTgt spid="223240"/>
                                        </p:tgtEl>
                                        <p:attrNameLst>
                                          <p:attrName>style.visibility</p:attrName>
                                        </p:attrNameLst>
                                      </p:cBhvr>
                                      <p:to>
                                        <p:strVal val="visible"/>
                                      </p:to>
                                    </p:set>
                                    <p:animEffect transition="in" filter="blinds(horizontal)">
                                      <p:cBhvr>
                                        <p:cTn id="27" dur="500"/>
                                        <p:tgtEl>
                                          <p:spTgt spid="22324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3272"/>
                                        </p:tgtEl>
                                        <p:attrNameLst>
                                          <p:attrName>style.visibility</p:attrName>
                                        </p:attrNameLst>
                                      </p:cBhvr>
                                      <p:to>
                                        <p:strVal val="visible"/>
                                      </p:to>
                                    </p:set>
                                    <p:animEffect transition="in" filter="blinds(horizontal)">
                                      <p:cBhvr>
                                        <p:cTn id="32" dur="500"/>
                                        <p:tgtEl>
                                          <p:spTgt spid="223272"/>
                                        </p:tgtEl>
                                      </p:cBhvr>
                                    </p:animEffect>
                                  </p:childTnLst>
                                </p:cTn>
                              </p:par>
                            </p:childTnLst>
                          </p:cTn>
                        </p:par>
                        <p:par>
                          <p:cTn id="33" fill="hold">
                            <p:stCondLst>
                              <p:cond delay="500"/>
                            </p:stCondLst>
                            <p:childTnLst>
                              <p:par>
                                <p:cTn id="34" presetID="3" presetClass="entr" presetSubtype="10" fill="hold" nodeType="afterEffect">
                                  <p:stCondLst>
                                    <p:cond delay="0"/>
                                  </p:stCondLst>
                                  <p:childTnLst>
                                    <p:set>
                                      <p:cBhvr>
                                        <p:cTn id="35" dur="1" fill="hold">
                                          <p:stCondLst>
                                            <p:cond delay="0"/>
                                          </p:stCondLst>
                                        </p:cTn>
                                        <p:tgtEl>
                                          <p:spTgt spid="223275"/>
                                        </p:tgtEl>
                                        <p:attrNameLst>
                                          <p:attrName>style.visibility</p:attrName>
                                        </p:attrNameLst>
                                      </p:cBhvr>
                                      <p:to>
                                        <p:strVal val="visible"/>
                                      </p:to>
                                    </p:set>
                                    <p:animEffect transition="in" filter="blinds(horizontal)">
                                      <p:cBhvr>
                                        <p:cTn id="36" dur="500"/>
                                        <p:tgtEl>
                                          <p:spTgt spid="223275"/>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223273"/>
                                        </p:tgtEl>
                                        <p:attrNameLst>
                                          <p:attrName>style.visibility</p:attrName>
                                        </p:attrNameLst>
                                      </p:cBhvr>
                                      <p:to>
                                        <p:strVal val="visible"/>
                                      </p:to>
                                    </p:set>
                                    <p:animEffect transition="in" filter="blinds(horizontal)">
                                      <p:cBhvr>
                                        <p:cTn id="41" dur="500"/>
                                        <p:tgtEl>
                                          <p:spTgt spid="223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7" grpId="0"/>
      <p:bldP spid="223238" grpId="0"/>
      <p:bldP spid="223240" grpId="0"/>
      <p:bldP spid="223272" grpId="0"/>
      <p:bldP spid="22327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306" name="Picture 2" descr="xianquan1"/>
          <p:cNvPicPr>
            <a:picLocks noGrp="1" noChangeAspect="1" noChangeArrowheads="1" noCrop="1"/>
          </p:cNvPicPr>
          <p:nvPr>
            <p:ph sz="half" idx="1"/>
          </p:nvPr>
        </p:nvPicPr>
        <p:blipFill>
          <a:blip r:embed="rId2" cstate="print"/>
          <a:srcRect/>
          <a:stretch>
            <a:fillRect/>
          </a:stretch>
        </p:blipFill>
        <p:spPr>
          <a:xfrm>
            <a:off x="215900" y="404813"/>
            <a:ext cx="4211638" cy="3159125"/>
          </a:xfrm>
          <a:noFill/>
          <a:ln/>
        </p:spPr>
      </p:pic>
      <p:pic>
        <p:nvPicPr>
          <p:cNvPr id="226307" name="Picture 3" descr="xianquan2"/>
          <p:cNvPicPr>
            <a:picLocks noGrp="1" noChangeAspect="1" noChangeArrowheads="1" noCrop="1"/>
          </p:cNvPicPr>
          <p:nvPr>
            <p:ph sz="half" idx="2"/>
          </p:nvPr>
        </p:nvPicPr>
        <p:blipFill>
          <a:blip r:embed="rId3" cstate="print"/>
          <a:srcRect/>
          <a:stretch>
            <a:fillRect/>
          </a:stretch>
        </p:blipFill>
        <p:spPr>
          <a:xfrm>
            <a:off x="4679950" y="404813"/>
            <a:ext cx="4176713" cy="3133725"/>
          </a:xfrm>
          <a:noFill/>
          <a:ln/>
        </p:spPr>
      </p:pic>
      <p:sp>
        <p:nvSpPr>
          <p:cNvPr id="226308" name="Rectangle 4"/>
          <p:cNvSpPr>
            <a:spLocks noChangeArrowheads="1"/>
          </p:cNvSpPr>
          <p:nvPr/>
        </p:nvSpPr>
        <p:spPr bwMode="auto">
          <a:xfrm>
            <a:off x="1871663" y="3825875"/>
            <a:ext cx="1763712" cy="579438"/>
          </a:xfrm>
          <a:prstGeom prst="rect">
            <a:avLst/>
          </a:prstGeom>
          <a:noFill/>
          <a:ln w="9525">
            <a:noFill/>
            <a:miter lim="800000"/>
            <a:headEnd/>
            <a:tailEnd/>
          </a:ln>
          <a:effectLst/>
        </p:spPr>
        <p:txBody>
          <a:bodyPr>
            <a:spAutoFit/>
          </a:bodyPr>
          <a:lstStyle/>
          <a:p>
            <a:pPr algn="just" eaLnBrk="0" hangingPunct="0"/>
            <a:r>
              <a:rPr kumimoji="1" lang="en-US" altLang="zh-CN" sz="3200" b="1" i="1">
                <a:latin typeface="黑体" pitchFamily="2" charset="-122"/>
                <a:ea typeface="黑体" pitchFamily="2" charset="-122"/>
                <a:sym typeface="Symbol" pitchFamily="18" charset="2"/>
              </a:rPr>
              <a:t></a:t>
            </a:r>
            <a:r>
              <a:rPr kumimoji="1" lang="en-US" altLang="zh-CN" sz="3200" b="1" i="1">
                <a:latin typeface="黑体" pitchFamily="2" charset="-122"/>
                <a:ea typeface="黑体" pitchFamily="2" charset="-122"/>
              </a:rPr>
              <a:t> </a:t>
            </a:r>
            <a:r>
              <a:rPr kumimoji="1" lang="en-US" altLang="zh-CN" sz="3200" b="1">
                <a:latin typeface="黑体" pitchFamily="2" charset="-122"/>
                <a:ea typeface="黑体" pitchFamily="2" charset="-122"/>
              </a:rPr>
              <a:t>= </a:t>
            </a:r>
            <a:r>
              <a:rPr kumimoji="1" lang="en-US" altLang="zh-CN" sz="3200" b="1">
                <a:latin typeface="黑体" pitchFamily="2" charset="-122"/>
                <a:ea typeface="黑体" pitchFamily="2" charset="-122"/>
                <a:sym typeface="Symbol" pitchFamily="18" charset="2"/>
              </a:rPr>
              <a:t>0</a:t>
            </a:r>
          </a:p>
        </p:txBody>
      </p:sp>
      <p:sp>
        <p:nvSpPr>
          <p:cNvPr id="226309" name="Rectangle 5"/>
          <p:cNvSpPr>
            <a:spLocks noChangeArrowheads="1"/>
          </p:cNvSpPr>
          <p:nvPr/>
        </p:nvSpPr>
        <p:spPr bwMode="auto">
          <a:xfrm>
            <a:off x="6372225" y="3789363"/>
            <a:ext cx="1944688" cy="579437"/>
          </a:xfrm>
          <a:prstGeom prst="rect">
            <a:avLst/>
          </a:prstGeom>
          <a:noFill/>
          <a:ln w="9525">
            <a:noFill/>
            <a:miter lim="800000"/>
            <a:headEnd/>
            <a:tailEnd/>
          </a:ln>
          <a:effectLst/>
        </p:spPr>
        <p:txBody>
          <a:bodyPr>
            <a:spAutoFit/>
          </a:bodyPr>
          <a:lstStyle/>
          <a:p>
            <a:pPr algn="just" eaLnBrk="0" hangingPunct="0"/>
            <a:r>
              <a:rPr kumimoji="1" lang="en-US" altLang="zh-CN" sz="3200" b="1" i="1">
                <a:latin typeface="黑体" pitchFamily="2" charset="-122"/>
                <a:ea typeface="黑体" pitchFamily="2" charset="-122"/>
                <a:sym typeface="Symbol" pitchFamily="18" charset="2"/>
              </a:rPr>
              <a:t></a:t>
            </a:r>
            <a:r>
              <a:rPr kumimoji="1" lang="en-US" altLang="zh-CN" sz="3200" b="1" i="1">
                <a:latin typeface="黑体" pitchFamily="2" charset="-122"/>
                <a:ea typeface="黑体" pitchFamily="2" charset="-122"/>
              </a:rPr>
              <a:t> </a:t>
            </a:r>
            <a:r>
              <a:rPr kumimoji="1" lang="en-US" altLang="zh-CN" sz="3200" b="1">
                <a:latin typeface="黑体" pitchFamily="2" charset="-122"/>
                <a:ea typeface="黑体" pitchFamily="2" charset="-122"/>
              </a:rPr>
              <a:t>= </a:t>
            </a:r>
            <a:r>
              <a:rPr kumimoji="1" lang="en-US" altLang="zh-CN" sz="3200" b="1">
                <a:latin typeface="黑体" pitchFamily="2" charset="-122"/>
                <a:ea typeface="黑体" pitchFamily="2" charset="-122"/>
                <a:sym typeface="Symbol" pitchFamily="18" charset="2"/>
              </a:rPr>
              <a:t></a:t>
            </a:r>
          </a:p>
        </p:txBody>
      </p:sp>
      <p:sp>
        <p:nvSpPr>
          <p:cNvPr id="226310" name="Rectangle 6"/>
          <p:cNvSpPr>
            <a:spLocks noChangeArrowheads="1"/>
          </p:cNvSpPr>
          <p:nvPr/>
        </p:nvSpPr>
        <p:spPr bwMode="auto">
          <a:xfrm>
            <a:off x="576263" y="4581525"/>
            <a:ext cx="7956550" cy="1457325"/>
          </a:xfrm>
          <a:prstGeom prst="rect">
            <a:avLst/>
          </a:prstGeom>
          <a:noFill/>
          <a:ln w="9525">
            <a:noFill/>
            <a:miter lim="800000"/>
            <a:headEnd/>
            <a:tailEnd/>
          </a:ln>
          <a:effectLst/>
        </p:spPr>
        <p:txBody>
          <a:bodyPr>
            <a:spAutoFit/>
          </a:bodyPr>
          <a:lstStyle/>
          <a:p>
            <a:pPr algn="just">
              <a:lnSpc>
                <a:spcPct val="160000"/>
              </a:lnSpc>
              <a:spcBef>
                <a:spcPct val="20000"/>
              </a:spcBef>
              <a:buFont typeface="Wingdings" pitchFamily="2" charset="2"/>
              <a:buChar char="l"/>
            </a:pPr>
            <a:r>
              <a:rPr kumimoji="1" lang="zh-CN" altLang="en-US" sz="2800" b="1">
                <a:latin typeface="Times New Roman" pitchFamily="18" charset="0"/>
              </a:rPr>
              <a:t>磁力矩总是使</a:t>
            </a:r>
            <a:r>
              <a:rPr kumimoji="1" lang="zh-CN" altLang="en-US" sz="2800" b="1">
                <a:solidFill>
                  <a:schemeClr val="accent2"/>
                </a:solidFill>
                <a:latin typeface="黑体" pitchFamily="2" charset="-122"/>
                <a:ea typeface="黑体" pitchFamily="2" charset="-122"/>
              </a:rPr>
              <a:t>线圈的磁矩（法向矢量</a:t>
            </a:r>
            <a:r>
              <a:rPr kumimoji="1" lang="en-US" altLang="zh-CN" sz="2800" b="1" i="1">
                <a:solidFill>
                  <a:schemeClr val="accent2"/>
                </a:solidFill>
                <a:latin typeface="Times New Roman" pitchFamily="18" charset="0"/>
                <a:ea typeface="黑体" pitchFamily="2" charset="-122"/>
              </a:rPr>
              <a:t>n</a:t>
            </a:r>
            <a:r>
              <a:rPr kumimoji="1" lang="zh-CN" altLang="en-US" sz="2800" b="1">
                <a:solidFill>
                  <a:schemeClr val="accent2"/>
                </a:solidFill>
                <a:latin typeface="黑体" pitchFamily="2" charset="-122"/>
                <a:ea typeface="黑体" pitchFamily="2" charset="-122"/>
              </a:rPr>
              <a:t>）</a:t>
            </a:r>
            <a:r>
              <a:rPr kumimoji="1" lang="zh-CN" altLang="en-US" sz="2800" b="1">
                <a:solidFill>
                  <a:schemeClr val="tx2"/>
                </a:solidFill>
                <a:latin typeface="黑体" pitchFamily="2" charset="-122"/>
                <a:ea typeface="黑体" pitchFamily="2" charset="-122"/>
              </a:rPr>
              <a:t>转到与</a:t>
            </a:r>
            <a:r>
              <a:rPr kumimoji="1" lang="zh-CN" altLang="en-US" sz="2800" b="1">
                <a:solidFill>
                  <a:schemeClr val="accent2"/>
                </a:solidFill>
                <a:latin typeface="黑体" pitchFamily="2" charset="-122"/>
                <a:ea typeface="黑体" pitchFamily="2" charset="-122"/>
              </a:rPr>
              <a:t>外磁场</a:t>
            </a:r>
            <a:r>
              <a:rPr kumimoji="1" lang="en-US" altLang="zh-CN" sz="2800" b="1" i="1">
                <a:solidFill>
                  <a:schemeClr val="accent2"/>
                </a:solidFill>
                <a:latin typeface="Times New Roman" pitchFamily="18" charset="0"/>
                <a:ea typeface="黑体" pitchFamily="2" charset="-122"/>
              </a:rPr>
              <a:t>B</a:t>
            </a:r>
            <a:r>
              <a:rPr kumimoji="1" lang="zh-CN" altLang="en-US" sz="2800" b="1">
                <a:solidFill>
                  <a:schemeClr val="accent2"/>
                </a:solidFill>
                <a:latin typeface="黑体" pitchFamily="2" charset="-122"/>
                <a:ea typeface="黑体" pitchFamily="2" charset="-122"/>
              </a:rPr>
              <a:t>一致</a:t>
            </a:r>
            <a:r>
              <a:rPr kumimoji="1" lang="zh-CN" altLang="en-US" sz="2800" b="1">
                <a:latin typeface="Times New Roman" pitchFamily="18" charset="0"/>
              </a:rPr>
              <a:t>的方向。</a:t>
            </a:r>
          </a:p>
        </p:txBody>
      </p:sp>
      <p:sp>
        <p:nvSpPr>
          <p:cNvPr id="226311" name="AutoShape 7">
            <a:hlinkClick r:id="" action="ppaction://hlinkshowjump?jump=nextslide" highlightClick="1"/>
          </p:cNvPr>
          <p:cNvSpPr>
            <a:spLocks noChangeArrowheads="1"/>
          </p:cNvSpPr>
          <p:nvPr/>
        </p:nvSpPr>
        <p:spPr bwMode="auto">
          <a:xfrm>
            <a:off x="8316913" y="6489700"/>
            <a:ext cx="827087" cy="368300"/>
          </a:xfrm>
          <a:prstGeom prst="actionButtonForwardNext">
            <a:avLst/>
          </a:prstGeom>
          <a:solidFill>
            <a:schemeClr val="accent1"/>
          </a:solidFill>
          <a:ln w="9525">
            <a:solidFill>
              <a:srgbClr val="000000"/>
            </a:solidFill>
            <a:miter lim="800000"/>
            <a:headEnd/>
            <a:tailEnd/>
          </a:ln>
          <a:effectLst/>
        </p:spPr>
        <p:txBody>
          <a:bodyPr wrap="none" anchor="ctr"/>
          <a:lstStyle/>
          <a:p>
            <a:endParaRPr lang="zh-CN" altLang="en-US"/>
          </a:p>
        </p:txBody>
      </p:sp>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226310"/>
                                        </p:tgtEl>
                                        <p:attrNameLst>
                                          <p:attrName>style.visibility</p:attrName>
                                        </p:attrNameLst>
                                      </p:cBhvr>
                                      <p:to>
                                        <p:strVal val="visible"/>
                                      </p:to>
                                    </p:set>
                                    <p:animEffect transition="in" filter="blinds(horizontal)">
                                      <p:cBhvr>
                                        <p:cTn id="7" dur="500"/>
                                        <p:tgtEl>
                                          <p:spTgt spid="22631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26306"/>
                                        </p:tgtEl>
                                        <p:attrNameLst>
                                          <p:attrName>style.visibility</p:attrName>
                                        </p:attrNameLst>
                                      </p:cBhvr>
                                      <p:to>
                                        <p:strVal val="visible"/>
                                      </p:to>
                                    </p:set>
                                    <p:animEffect transition="in" filter="blinds(horizontal)">
                                      <p:cBhvr>
                                        <p:cTn id="11" dur="500"/>
                                        <p:tgtEl>
                                          <p:spTgt spid="226306"/>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26308"/>
                                        </p:tgtEl>
                                        <p:attrNameLst>
                                          <p:attrName>style.visibility</p:attrName>
                                        </p:attrNameLst>
                                      </p:cBhvr>
                                      <p:to>
                                        <p:strVal val="visible"/>
                                      </p:to>
                                    </p:set>
                                    <p:animEffect transition="in" filter="blinds(horizontal)">
                                      <p:cBhvr>
                                        <p:cTn id="14" dur="500"/>
                                        <p:tgtEl>
                                          <p:spTgt spid="226308"/>
                                        </p:tgtEl>
                                      </p:cBhvr>
                                    </p:animEffect>
                                  </p:childTnLst>
                                </p:cTn>
                              </p:par>
                            </p:childTnLst>
                          </p:cTn>
                        </p:par>
                        <p:par>
                          <p:cTn id="15" fill="hold">
                            <p:stCondLst>
                              <p:cond delay="1000"/>
                            </p:stCondLst>
                            <p:childTnLst>
                              <p:par>
                                <p:cTn id="16" presetID="3" presetClass="entr" presetSubtype="10" fill="hold" nodeType="afterEffect">
                                  <p:stCondLst>
                                    <p:cond delay="0"/>
                                  </p:stCondLst>
                                  <p:childTnLst>
                                    <p:set>
                                      <p:cBhvr>
                                        <p:cTn id="17" dur="1" fill="hold">
                                          <p:stCondLst>
                                            <p:cond delay="0"/>
                                          </p:stCondLst>
                                        </p:cTn>
                                        <p:tgtEl>
                                          <p:spTgt spid="226307"/>
                                        </p:tgtEl>
                                        <p:attrNameLst>
                                          <p:attrName>style.visibility</p:attrName>
                                        </p:attrNameLst>
                                      </p:cBhvr>
                                      <p:to>
                                        <p:strVal val="visible"/>
                                      </p:to>
                                    </p:set>
                                    <p:animEffect transition="in" filter="blinds(horizontal)">
                                      <p:cBhvr>
                                        <p:cTn id="18" dur="500"/>
                                        <p:tgtEl>
                                          <p:spTgt spid="22630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226309"/>
                                        </p:tgtEl>
                                        <p:attrNameLst>
                                          <p:attrName>style.visibility</p:attrName>
                                        </p:attrNameLst>
                                      </p:cBhvr>
                                      <p:to>
                                        <p:strVal val="visible"/>
                                      </p:to>
                                    </p:set>
                                    <p:animEffect transition="in" filter="blinds(horizontal)">
                                      <p:cBhvr>
                                        <p:cTn id="21" dur="500"/>
                                        <p:tgtEl>
                                          <p:spTgt spid="226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8" grpId="0"/>
      <p:bldP spid="226309" grpId="0"/>
      <p:bldP spid="2263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552" y="404664"/>
            <a:ext cx="8229600" cy="1143000"/>
          </a:xfrm>
        </p:spPr>
        <p:txBody>
          <a:bodyPr vert="horz" lIns="91440" tIns="45720" rIns="91440" bIns="45720" rtlCol="0" anchor="ctr">
            <a:normAutofit/>
          </a:bodyPr>
          <a:lstStyle/>
          <a:p>
            <a:r>
              <a:rPr lang="zh-CN" altLang="en-US" b="1" dirty="0" smtClean="0">
                <a:solidFill>
                  <a:srgbClr val="0033CC"/>
                </a:solidFill>
                <a:latin typeface="幼圆" pitchFamily="49" charset="-122"/>
                <a:ea typeface="幼圆" pitchFamily="49" charset="-122"/>
              </a:rPr>
              <a:t>磁在医学上的应用</a:t>
            </a:r>
            <a:endParaRPr lang="zh-CN" altLang="en-US" b="1" dirty="0">
              <a:solidFill>
                <a:srgbClr val="0033CC"/>
              </a:solidFill>
              <a:latin typeface="幼圆" pitchFamily="49" charset="-122"/>
              <a:ea typeface="幼圆" pitchFamily="49" charset="-122"/>
            </a:endParaRPr>
          </a:p>
        </p:txBody>
      </p:sp>
      <p:sp>
        <p:nvSpPr>
          <p:cNvPr id="4" name="矩形 3"/>
          <p:cNvSpPr/>
          <p:nvPr/>
        </p:nvSpPr>
        <p:spPr>
          <a:xfrm>
            <a:off x="827584" y="2060848"/>
            <a:ext cx="7704856" cy="1384995"/>
          </a:xfrm>
          <a:prstGeom prst="rect">
            <a:avLst/>
          </a:prstGeom>
        </p:spPr>
        <p:txBody>
          <a:bodyPr wrap="square">
            <a:spAutoFit/>
          </a:bodyPr>
          <a:lstStyle/>
          <a:p>
            <a:r>
              <a:rPr kumimoji="1" lang="zh-CN" altLang="en-US" sz="2800" b="1" dirty="0" smtClean="0">
                <a:effectLst>
                  <a:outerShdw blurRad="38100" dist="38100" dir="2700000" algn="tl">
                    <a:srgbClr val="C0C0C0"/>
                  </a:outerShdw>
                </a:effectLst>
                <a:latin typeface="华文新魏" pitchFamily="2" charset="-122"/>
                <a:ea typeface="华文新魏" pitchFamily="2" charset="-122"/>
              </a:rPr>
              <a:t>生物磁场：</a:t>
            </a:r>
            <a:r>
              <a:rPr kumimoji="1" lang="zh-CN" altLang="en-US" sz="2800" b="1" dirty="0" smtClean="0">
                <a:latin typeface="华文新魏" pitchFamily="2" charset="-122"/>
                <a:ea typeface="华文新魏" pitchFamily="2" charset="-122"/>
              </a:rPr>
              <a:t>人体的许多功能和活动都是电荷的运动再通过神经系统的活动来传导的。所以，伴随着生物电现象的同时必然有磁现象。</a:t>
            </a:r>
            <a:endParaRPr lang="zh-CN" altLang="en-US" sz="2800" dirty="0"/>
          </a:p>
        </p:txBody>
      </p:sp>
      <p:sp>
        <p:nvSpPr>
          <p:cNvPr id="7" name="内容占位符 2"/>
          <p:cNvSpPr>
            <a:spLocks noGrp="1"/>
          </p:cNvSpPr>
          <p:nvPr>
            <p:ph idx="1"/>
          </p:nvPr>
        </p:nvSpPr>
        <p:spPr>
          <a:xfrm>
            <a:off x="755576" y="4149080"/>
            <a:ext cx="7344816" cy="1412776"/>
          </a:xfrm>
        </p:spPr>
        <p:txBody>
          <a:bodyPr>
            <a:normAutofit/>
          </a:bodyPr>
          <a:lstStyle/>
          <a:p>
            <a:r>
              <a:rPr kumimoji="1" lang="zh-CN" altLang="en-US" sz="2800" b="1" dirty="0" smtClean="0">
                <a:latin typeface="华文新魏" pitchFamily="2" charset="-122"/>
                <a:ea typeface="华文新魏" pitchFamily="2" charset="-122"/>
              </a:rPr>
              <a:t>心和脑的磁信号</a:t>
            </a:r>
            <a:r>
              <a:rPr kumimoji="1" lang="en-US" altLang="zh-CN" sz="2800" b="1" dirty="0" smtClean="0">
                <a:latin typeface="Times New Roman"/>
                <a:ea typeface="华文新魏" pitchFamily="2" charset="-122"/>
              </a:rPr>
              <a:t>——</a:t>
            </a:r>
            <a:r>
              <a:rPr kumimoji="1" lang="zh-CN" altLang="en-US" sz="2800" b="1" dirty="0" smtClean="0">
                <a:latin typeface="华文新魏" pitchFamily="2" charset="-122"/>
                <a:ea typeface="华文新魏" pitchFamily="2" charset="-122"/>
              </a:rPr>
              <a:t>心磁图和脑磁图</a:t>
            </a:r>
          </a:p>
          <a:p>
            <a:r>
              <a:rPr kumimoji="1" lang="zh-CN" altLang="en-US" sz="2800" b="1" dirty="0" smtClean="0">
                <a:latin typeface="华文新魏" pitchFamily="2" charset="-122"/>
                <a:ea typeface="华文新魏" pitchFamily="2" charset="-122"/>
              </a:rPr>
              <a:t>细胞中的磁：磁蛋白</a:t>
            </a:r>
            <a:endParaRPr kumimoji="1" lang="zh-CN" altLang="en-US" sz="2800" b="1" dirty="0">
              <a:latin typeface="华文新魏" pitchFamily="2" charset="-122"/>
              <a:ea typeface="华文新魏" pitchFamily="2" charset="-122"/>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5576" y="620688"/>
            <a:ext cx="8388424" cy="1815882"/>
          </a:xfrm>
          <a:prstGeom prst="rect">
            <a:avLst/>
          </a:prstGeom>
        </p:spPr>
        <p:txBody>
          <a:bodyPr wrap="square">
            <a:spAutoFit/>
          </a:bodyPr>
          <a:lstStyle/>
          <a:p>
            <a:r>
              <a:rPr lang="zh-CN" altLang="en-US" sz="2800" dirty="0" smtClean="0">
                <a:latin typeface="华文新魏" pitchFamily="2" charset="-122"/>
                <a:ea typeface="华文新魏" pitchFamily="2" charset="-122"/>
              </a:rPr>
              <a:t>        心肌细胞的兴奋产生活动电流，活动电流同时伴随着微弱磁场的产生</a:t>
            </a:r>
            <a:r>
              <a:rPr lang="en-US" altLang="zh-CN" sz="2800" dirty="0" smtClean="0">
                <a:latin typeface="华文新魏" pitchFamily="2" charset="-122"/>
                <a:ea typeface="华文新魏" pitchFamily="2" charset="-122"/>
              </a:rPr>
              <a:t>, </a:t>
            </a:r>
            <a:r>
              <a:rPr lang="zh-CN" altLang="en-US" sz="2800" dirty="0" smtClean="0">
                <a:latin typeface="华文新魏" pitchFamily="2" charset="-122"/>
                <a:ea typeface="华文新魏" pitchFamily="2" charset="-122"/>
              </a:rPr>
              <a:t>在体表测得该磁场的结果即为磁图。</a:t>
            </a:r>
          </a:p>
          <a:p>
            <a:endParaRPr lang="zh-CN" altLang="en-US" sz="2800" dirty="0">
              <a:latin typeface="华文新魏" pitchFamily="2" charset="-122"/>
              <a:ea typeface="华文新魏" pitchFamily="2" charset="-122"/>
            </a:endParaRPr>
          </a:p>
        </p:txBody>
      </p:sp>
      <p:pic>
        <p:nvPicPr>
          <p:cNvPr id="43010" name="Picture 2" descr="https://timgsa.baidu.com/timg?image&amp;quality=80&amp;size=b9999_10000&amp;sec=1583251897931&amp;di=02a03f698abbb56182470bd705fbc814&amp;imgtype=0&amp;src=http%3A%2F%2Fwww.sim.ac.cn%2Fkybm2016%2Fcdsys2017%2Fyjfx2016%2Fyytsyj%2F201705%2FW020170516587515066013.jpg"/>
          <p:cNvPicPr>
            <a:picLocks noChangeAspect="1" noChangeArrowheads="1"/>
          </p:cNvPicPr>
          <p:nvPr/>
        </p:nvPicPr>
        <p:blipFill>
          <a:blip r:embed="rId2" cstate="print"/>
          <a:srcRect/>
          <a:stretch>
            <a:fillRect/>
          </a:stretch>
        </p:blipFill>
        <p:spPr bwMode="auto">
          <a:xfrm>
            <a:off x="827584" y="2276872"/>
            <a:ext cx="2905628" cy="4367579"/>
          </a:xfrm>
          <a:prstGeom prst="rect">
            <a:avLst/>
          </a:prstGeom>
          <a:noFill/>
        </p:spPr>
      </p:pic>
      <p:pic>
        <p:nvPicPr>
          <p:cNvPr id="43012" name="Picture 4" descr="https://www.ncbi.nlm.nih.gov/pmc/articles/PMC5011264/bin/ymj-57-1339-g001.jpg"/>
          <p:cNvPicPr>
            <a:picLocks noChangeAspect="1" noChangeArrowheads="1"/>
          </p:cNvPicPr>
          <p:nvPr/>
        </p:nvPicPr>
        <p:blipFill>
          <a:blip r:embed="rId3" cstate="print"/>
          <a:srcRect r="58606" b="45648"/>
          <a:stretch>
            <a:fillRect/>
          </a:stretch>
        </p:blipFill>
        <p:spPr bwMode="auto">
          <a:xfrm>
            <a:off x="5508104" y="1988840"/>
            <a:ext cx="2736304" cy="1584176"/>
          </a:xfrm>
          <a:prstGeom prst="rect">
            <a:avLst/>
          </a:prstGeom>
          <a:noFill/>
        </p:spPr>
      </p:pic>
      <p:pic>
        <p:nvPicPr>
          <p:cNvPr id="6" name="Picture 4" descr="https://www.ncbi.nlm.nih.gov/pmc/articles/PMC5011264/bin/ymj-57-1339-g001.jpg"/>
          <p:cNvPicPr>
            <a:picLocks noChangeAspect="1" noChangeArrowheads="1"/>
          </p:cNvPicPr>
          <p:nvPr/>
        </p:nvPicPr>
        <p:blipFill>
          <a:blip r:embed="rId3" cstate="print"/>
          <a:srcRect l="74074" b="33295"/>
          <a:stretch>
            <a:fillRect/>
          </a:stretch>
        </p:blipFill>
        <p:spPr bwMode="auto">
          <a:xfrm>
            <a:off x="7430194" y="4149080"/>
            <a:ext cx="1713806" cy="1944216"/>
          </a:xfrm>
          <a:prstGeom prst="rect">
            <a:avLst/>
          </a:prstGeom>
          <a:noFill/>
        </p:spPr>
      </p:pic>
      <p:pic>
        <p:nvPicPr>
          <p:cNvPr id="7" name="Picture 4" descr="https://www.ncbi.nlm.nih.gov/pmc/articles/PMC5011264/bin/ymj-57-1339-g001.jpg"/>
          <p:cNvPicPr>
            <a:picLocks noChangeAspect="1" noChangeArrowheads="1"/>
          </p:cNvPicPr>
          <p:nvPr/>
        </p:nvPicPr>
        <p:blipFill>
          <a:blip r:embed="rId3" cstate="print"/>
          <a:srcRect l="41394" r="26479"/>
          <a:stretch>
            <a:fillRect/>
          </a:stretch>
        </p:blipFill>
        <p:spPr bwMode="auto">
          <a:xfrm>
            <a:off x="4788024" y="3501008"/>
            <a:ext cx="2123728" cy="2914650"/>
          </a:xfrm>
          <a:prstGeom prst="rect">
            <a:avLst/>
          </a:prstGeom>
          <a:noFill/>
        </p:spPr>
      </p:pic>
      <p:sp>
        <p:nvSpPr>
          <p:cNvPr id="8" name="矩形 7"/>
          <p:cNvSpPr/>
          <p:nvPr/>
        </p:nvSpPr>
        <p:spPr>
          <a:xfrm>
            <a:off x="3851920" y="0"/>
            <a:ext cx="1877437" cy="769441"/>
          </a:xfrm>
          <a:prstGeom prst="rect">
            <a:avLst/>
          </a:prstGeom>
        </p:spPr>
        <p:txBody>
          <a:bodyPr wrap="none">
            <a:spAutoFit/>
          </a:bodyPr>
          <a:lstStyle/>
          <a:p>
            <a:r>
              <a:rPr kumimoji="1" lang="zh-CN" altLang="en-US" sz="4400" b="1" dirty="0" smtClean="0">
                <a:solidFill>
                  <a:srgbClr val="0033CC"/>
                </a:solidFill>
                <a:latin typeface="华文新魏" pitchFamily="2" charset="-122"/>
                <a:ea typeface="华文新魏" pitchFamily="2" charset="-122"/>
              </a:rPr>
              <a:t>心磁图</a:t>
            </a:r>
            <a:endParaRPr lang="zh-CN" altLang="en-US" sz="4400" dirty="0">
              <a:solidFill>
                <a:srgbClr val="0033CC"/>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552" y="836712"/>
            <a:ext cx="8064896" cy="4770537"/>
          </a:xfrm>
          <a:prstGeom prst="rect">
            <a:avLst/>
          </a:prstGeom>
        </p:spPr>
        <p:txBody>
          <a:bodyPr wrap="square">
            <a:spAutoFit/>
          </a:bodyPr>
          <a:lstStyle/>
          <a:p>
            <a:r>
              <a:rPr lang="zh-CN" altLang="en-US" sz="3200" b="1" dirty="0" smtClean="0">
                <a:solidFill>
                  <a:srgbClr val="0033CC"/>
                </a:solidFill>
                <a:latin typeface="华文新魏" pitchFamily="2" charset="-122"/>
                <a:ea typeface="华文新魏" pitchFamily="2" charset="-122"/>
              </a:rPr>
              <a:t>心磁图的医学应用：</a:t>
            </a:r>
            <a:endParaRPr lang="en-US" altLang="zh-CN" sz="3200" b="1" dirty="0" smtClean="0">
              <a:solidFill>
                <a:srgbClr val="0033CC"/>
              </a:solidFill>
              <a:latin typeface="华文新魏" pitchFamily="2" charset="-122"/>
              <a:ea typeface="华文新魏" pitchFamily="2" charset="-122"/>
            </a:endParaRPr>
          </a:p>
          <a:p>
            <a:endParaRPr lang="en-US" altLang="zh-CN" sz="3200" b="1" dirty="0" smtClean="0">
              <a:latin typeface="华文新魏" pitchFamily="2" charset="-122"/>
              <a:ea typeface="华文新魏" pitchFamily="2" charset="-122"/>
            </a:endParaRPr>
          </a:p>
          <a:p>
            <a:pPr>
              <a:lnSpc>
                <a:spcPct val="150000"/>
              </a:lnSpc>
            </a:pPr>
            <a:r>
              <a:rPr lang="en-US" altLang="zh-CN" sz="3200" b="1" dirty="0" smtClean="0">
                <a:latin typeface="华文新魏" pitchFamily="2" charset="-122"/>
                <a:ea typeface="华文新魏" pitchFamily="2" charset="-122"/>
              </a:rPr>
              <a:t>1</a:t>
            </a:r>
            <a:r>
              <a:rPr lang="zh-CN" altLang="en-US" sz="3200" b="1" dirty="0" smtClean="0">
                <a:latin typeface="华文新魏" pitchFamily="2" charset="-122"/>
                <a:ea typeface="华文新魏" pitchFamily="2" charset="-122"/>
              </a:rPr>
              <a:t>、用于</a:t>
            </a:r>
            <a:r>
              <a:rPr lang="zh-CN" altLang="en-US" sz="3200" b="1" dirty="0">
                <a:latin typeface="华文新魏" pitchFamily="2" charset="-122"/>
                <a:ea typeface="华文新魏" pitchFamily="2" charset="-122"/>
              </a:rPr>
              <a:t>鉴别诊断及早发现心肌缺血征象。</a:t>
            </a:r>
          </a:p>
          <a:p>
            <a:pPr>
              <a:lnSpc>
                <a:spcPct val="150000"/>
              </a:lnSpc>
            </a:pPr>
            <a:r>
              <a:rPr lang="en-US" altLang="zh-CN" sz="3200" b="1" dirty="0" smtClean="0">
                <a:latin typeface="华文新魏" pitchFamily="2" charset="-122"/>
                <a:ea typeface="华文新魏" pitchFamily="2" charset="-122"/>
              </a:rPr>
              <a:t>2</a:t>
            </a:r>
            <a:r>
              <a:rPr lang="zh-CN" altLang="en-US" sz="3200" b="1" dirty="0" smtClean="0">
                <a:latin typeface="华文新魏" pitchFamily="2" charset="-122"/>
                <a:ea typeface="华文新魏" pitchFamily="2" charset="-122"/>
              </a:rPr>
              <a:t>、进一步</a:t>
            </a:r>
            <a:r>
              <a:rPr lang="zh-CN" altLang="en-US" sz="3200" b="1" dirty="0">
                <a:latin typeface="华文新魏" pitchFamily="2" charset="-122"/>
                <a:ea typeface="华文新魏" pitchFamily="2" charset="-122"/>
              </a:rPr>
              <a:t>证实冠心病诊断，估计心肌缺血严重程度。</a:t>
            </a:r>
          </a:p>
          <a:p>
            <a:pPr>
              <a:lnSpc>
                <a:spcPct val="150000"/>
              </a:lnSpc>
            </a:pPr>
            <a:r>
              <a:rPr lang="en-US" altLang="zh-CN" sz="3200" b="1" dirty="0" smtClean="0">
                <a:latin typeface="华文新魏" pitchFamily="2" charset="-122"/>
                <a:ea typeface="华文新魏" pitchFamily="2" charset="-122"/>
              </a:rPr>
              <a:t>3</a:t>
            </a:r>
            <a:r>
              <a:rPr lang="zh-CN" altLang="en-US" sz="3200" b="1" dirty="0" smtClean="0">
                <a:latin typeface="华文新魏" pitchFamily="2" charset="-122"/>
                <a:ea typeface="华文新魏" pitchFamily="2" charset="-122"/>
              </a:rPr>
              <a:t>、证实</a:t>
            </a:r>
            <a:r>
              <a:rPr lang="zh-CN" altLang="en-US" sz="3200" b="1" dirty="0">
                <a:latin typeface="华文新魏" pitchFamily="2" charset="-122"/>
                <a:ea typeface="华文新魏" pitchFamily="2" charset="-122"/>
              </a:rPr>
              <a:t>心肌坏死存在，评估心肌梗死后致命性心律失常的危险性</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99592" y="620688"/>
            <a:ext cx="7992888" cy="1815882"/>
          </a:xfrm>
          <a:prstGeom prst="rect">
            <a:avLst/>
          </a:prstGeom>
        </p:spPr>
        <p:txBody>
          <a:bodyPr wrap="square">
            <a:spAutoFit/>
          </a:bodyPr>
          <a:lstStyle/>
          <a:p>
            <a:r>
              <a:rPr kumimoji="1" lang="zh-CN" altLang="en-US" b="1" dirty="0">
                <a:solidFill>
                  <a:schemeClr val="accent2"/>
                </a:solidFill>
                <a:latin typeface="华文新魏" pitchFamily="2" charset="-122"/>
                <a:ea typeface="华文新魏" pitchFamily="2" charset="-122"/>
              </a:rPr>
              <a:t> </a:t>
            </a:r>
            <a:r>
              <a:rPr kumimoji="1" lang="zh-CN" altLang="en-US" b="1" dirty="0" smtClean="0">
                <a:solidFill>
                  <a:schemeClr val="accent2"/>
                </a:solidFill>
                <a:latin typeface="华文新魏" pitchFamily="2" charset="-122"/>
                <a:ea typeface="华文新魏" pitchFamily="2" charset="-122"/>
              </a:rPr>
              <a:t>           </a:t>
            </a:r>
            <a:r>
              <a:rPr lang="zh-CN" altLang="en-US" sz="2800" dirty="0" smtClean="0">
                <a:latin typeface="华文新魏" pitchFamily="2" charset="-122"/>
                <a:ea typeface="华文新魏" pitchFamily="2" charset="-122"/>
              </a:rPr>
              <a:t>人</a:t>
            </a:r>
            <a:r>
              <a:rPr lang="zh-CN" altLang="en-US" sz="2800" dirty="0">
                <a:latin typeface="华文新魏" pitchFamily="2" charset="-122"/>
                <a:ea typeface="华文新魏" pitchFamily="2" charset="-122"/>
              </a:rPr>
              <a:t>的颅脑周围也存在着微弱磁场，这种磁场称为脑磁场。通过特殊的仪器可测出颅脑的极微弱的脑磁波，再用记录装置把这种脑磁波记录下来，形成图形，这种图形便称作脑磁图。</a:t>
            </a:r>
          </a:p>
        </p:txBody>
      </p:sp>
      <p:pic>
        <p:nvPicPr>
          <p:cNvPr id="4098" name="Picture 2" descr="https://bkimg.cdn.bcebos.com/pic/aa18972bd40735fa7f8332a19e510fb30f2408b2?x-bce-process=image/watermark,g_7,image_d2F0ZXIvYmFpa2U5Mg==,xp_5,yp_5"/>
          <p:cNvPicPr>
            <a:picLocks noChangeAspect="1" noChangeArrowheads="1"/>
          </p:cNvPicPr>
          <p:nvPr/>
        </p:nvPicPr>
        <p:blipFill>
          <a:blip r:embed="rId2" cstate="print"/>
          <a:srcRect/>
          <a:stretch>
            <a:fillRect/>
          </a:stretch>
        </p:blipFill>
        <p:spPr bwMode="auto">
          <a:xfrm>
            <a:off x="827584" y="2694384"/>
            <a:ext cx="3122712" cy="4163616"/>
          </a:xfrm>
          <a:prstGeom prst="rect">
            <a:avLst/>
          </a:prstGeom>
          <a:noFill/>
        </p:spPr>
      </p:pic>
      <p:pic>
        <p:nvPicPr>
          <p:cNvPr id="4099" name="Picture 3" descr="C:\Users\lenovo\AppData\Roaming\Tencent\Users\35802914\QQ\WinTemp\RichOle\O3L562R9R7MZ7%}FNQ}AKDL.png"/>
          <p:cNvPicPr>
            <a:picLocks noChangeAspect="1" noChangeArrowheads="1"/>
          </p:cNvPicPr>
          <p:nvPr/>
        </p:nvPicPr>
        <p:blipFill>
          <a:blip r:embed="rId3" cstate="print"/>
          <a:srcRect/>
          <a:stretch>
            <a:fillRect/>
          </a:stretch>
        </p:blipFill>
        <p:spPr bwMode="auto">
          <a:xfrm>
            <a:off x="4250060" y="2852936"/>
            <a:ext cx="4893940" cy="3708648"/>
          </a:xfrm>
          <a:prstGeom prst="rect">
            <a:avLst/>
          </a:prstGeom>
          <a:noFill/>
        </p:spPr>
      </p:pic>
      <p:sp>
        <p:nvSpPr>
          <p:cNvPr id="6" name="矩形 5"/>
          <p:cNvSpPr/>
          <p:nvPr/>
        </p:nvSpPr>
        <p:spPr>
          <a:xfrm>
            <a:off x="4067944" y="0"/>
            <a:ext cx="1877437" cy="769441"/>
          </a:xfrm>
          <a:prstGeom prst="rect">
            <a:avLst/>
          </a:prstGeom>
        </p:spPr>
        <p:txBody>
          <a:bodyPr wrap="none">
            <a:spAutoFit/>
          </a:bodyPr>
          <a:lstStyle/>
          <a:p>
            <a:r>
              <a:rPr kumimoji="1" lang="zh-CN" altLang="en-US" sz="4400" b="1" dirty="0" smtClean="0">
                <a:solidFill>
                  <a:srgbClr val="0033CC"/>
                </a:solidFill>
                <a:latin typeface="华文新魏" pitchFamily="2" charset="-122"/>
                <a:ea typeface="华文新魏" pitchFamily="2" charset="-122"/>
              </a:rPr>
              <a:t>脑磁图</a:t>
            </a:r>
            <a:endParaRPr lang="zh-CN" altLang="en-US" sz="4400" dirty="0">
              <a:solidFill>
                <a:srgbClr val="0033CC"/>
              </a:solidFill>
              <a:latin typeface="华文新魏" pitchFamily="2" charset="-122"/>
              <a:ea typeface="华文新魏"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3080" y="188640"/>
            <a:ext cx="8280920" cy="6555641"/>
          </a:xfrm>
          <a:prstGeom prst="rect">
            <a:avLst/>
          </a:prstGeom>
        </p:spPr>
        <p:txBody>
          <a:bodyPr wrap="square">
            <a:spAutoFit/>
          </a:bodyPr>
          <a:lstStyle/>
          <a:p>
            <a:pPr>
              <a:lnSpc>
                <a:spcPct val="150000"/>
              </a:lnSpc>
            </a:pPr>
            <a:r>
              <a:rPr lang="zh-CN" altLang="en-US" sz="2800" b="1" dirty="0" smtClean="0">
                <a:solidFill>
                  <a:srgbClr val="0033CC"/>
                </a:solidFill>
                <a:latin typeface="华文新魏" pitchFamily="2" charset="-122"/>
                <a:ea typeface="华文新魏" pitchFamily="2" charset="-122"/>
              </a:rPr>
              <a:t>脑磁图的医学应用：</a:t>
            </a:r>
          </a:p>
          <a:p>
            <a:pPr>
              <a:lnSpc>
                <a:spcPct val="150000"/>
              </a:lnSpc>
            </a:pPr>
            <a:r>
              <a:rPr lang="en-US" altLang="zh-CN" sz="2800" b="1" dirty="0" smtClean="0">
                <a:latin typeface="华文新魏" pitchFamily="2" charset="-122"/>
                <a:ea typeface="华文新魏" pitchFamily="2" charset="-122"/>
              </a:rPr>
              <a:t>1</a:t>
            </a:r>
            <a:r>
              <a:rPr lang="zh-CN" altLang="en-US" sz="2800" b="1" dirty="0" smtClean="0">
                <a:latin typeface="华文新魏" pitchFamily="2" charset="-122"/>
                <a:ea typeface="华文新魏" pitchFamily="2" charset="-122"/>
              </a:rPr>
              <a:t>、癫痫诊断和癫痫灶术前定位</a:t>
            </a:r>
          </a:p>
          <a:p>
            <a:pPr>
              <a:lnSpc>
                <a:spcPct val="150000"/>
              </a:lnSpc>
            </a:pPr>
            <a:r>
              <a:rPr lang="en-US" altLang="zh-CN" sz="2800" b="1" dirty="0" smtClean="0">
                <a:latin typeface="华文新魏" pitchFamily="2" charset="-122"/>
                <a:ea typeface="华文新魏" pitchFamily="2" charset="-122"/>
              </a:rPr>
              <a:t>2</a:t>
            </a:r>
            <a:r>
              <a:rPr lang="zh-CN" altLang="en-US" sz="2800" b="1" dirty="0" smtClean="0">
                <a:latin typeface="华文新魏" pitchFamily="2" charset="-122"/>
                <a:ea typeface="华文新魏" pitchFamily="2" charset="-122"/>
              </a:rPr>
              <a:t>、神经外科术前脑功能区定位</a:t>
            </a:r>
          </a:p>
          <a:p>
            <a:pPr>
              <a:lnSpc>
                <a:spcPct val="150000"/>
              </a:lnSpc>
            </a:pPr>
            <a:r>
              <a:rPr lang="en-US" altLang="zh-CN" sz="2800" b="1" dirty="0" smtClean="0">
                <a:latin typeface="华文新魏" pitchFamily="2" charset="-122"/>
                <a:ea typeface="华文新魏" pitchFamily="2" charset="-122"/>
              </a:rPr>
              <a:t>3</a:t>
            </a:r>
            <a:r>
              <a:rPr lang="zh-CN" altLang="en-US" sz="2800" b="1" dirty="0" smtClean="0">
                <a:latin typeface="华文新魏" pitchFamily="2" charset="-122"/>
                <a:ea typeface="华文新魏" pitchFamily="2" charset="-122"/>
              </a:rPr>
              <a:t>、</a:t>
            </a:r>
            <a:r>
              <a:rPr lang="en-US" altLang="zh-CN" sz="2800" b="1" dirty="0" smtClean="0">
                <a:latin typeface="华文新魏" pitchFamily="2" charset="-122"/>
                <a:ea typeface="华文新魏" pitchFamily="2" charset="-122"/>
              </a:rPr>
              <a:t> </a:t>
            </a:r>
            <a:r>
              <a:rPr lang="zh-CN" altLang="en-US" sz="2800" b="1" dirty="0" smtClean="0">
                <a:latin typeface="华文新魏" pitchFamily="2" charset="-122"/>
                <a:ea typeface="华文新魏" pitchFamily="2" charset="-122"/>
              </a:rPr>
              <a:t>缺血性脑血管病预测和诊断</a:t>
            </a:r>
          </a:p>
          <a:p>
            <a:pPr>
              <a:lnSpc>
                <a:spcPct val="150000"/>
              </a:lnSpc>
            </a:pPr>
            <a:r>
              <a:rPr lang="en-US" altLang="zh-CN" sz="2800" b="1" dirty="0" smtClean="0">
                <a:latin typeface="华文新魏" pitchFamily="2" charset="-122"/>
                <a:ea typeface="华文新魏" pitchFamily="2" charset="-122"/>
              </a:rPr>
              <a:t>4</a:t>
            </a:r>
            <a:r>
              <a:rPr lang="zh-CN" altLang="en-US" sz="2800" b="1" dirty="0" smtClean="0">
                <a:latin typeface="华文新魏" pitchFamily="2" charset="-122"/>
                <a:ea typeface="华文新魏" pitchFamily="2" charset="-122"/>
              </a:rPr>
              <a:t>、</a:t>
            </a:r>
            <a:r>
              <a:rPr lang="en-US" altLang="zh-CN" sz="2800" b="1" dirty="0" smtClean="0">
                <a:latin typeface="华文新魏" pitchFamily="2" charset="-122"/>
                <a:ea typeface="华文新魏" pitchFamily="2" charset="-122"/>
              </a:rPr>
              <a:t> </a:t>
            </a:r>
            <a:r>
              <a:rPr lang="zh-CN" altLang="en-US" sz="2800" b="1" dirty="0" smtClean="0">
                <a:latin typeface="华文新魏" pitchFamily="2" charset="-122"/>
                <a:ea typeface="华文新魏" pitchFamily="2" charset="-122"/>
              </a:rPr>
              <a:t>外伤后大脑功能的评估和鉴定</a:t>
            </a:r>
          </a:p>
          <a:p>
            <a:pPr>
              <a:lnSpc>
                <a:spcPct val="150000"/>
              </a:lnSpc>
            </a:pPr>
            <a:r>
              <a:rPr lang="en-US" altLang="zh-CN" sz="2800" b="1" dirty="0" smtClean="0">
                <a:latin typeface="华文新魏" pitchFamily="2" charset="-122"/>
                <a:ea typeface="华文新魏" pitchFamily="2" charset="-122"/>
              </a:rPr>
              <a:t>5</a:t>
            </a:r>
            <a:r>
              <a:rPr lang="zh-CN" altLang="en-US" sz="2800" b="1" dirty="0" smtClean="0">
                <a:latin typeface="华文新魏" pitchFamily="2" charset="-122"/>
                <a:ea typeface="华文新魏" pitchFamily="2" charset="-122"/>
              </a:rPr>
              <a:t>、</a:t>
            </a:r>
            <a:r>
              <a:rPr lang="en-US" altLang="zh-CN" sz="2800" b="1" dirty="0" smtClean="0">
                <a:latin typeface="华文新魏" pitchFamily="2" charset="-122"/>
                <a:ea typeface="华文新魏" pitchFamily="2" charset="-122"/>
              </a:rPr>
              <a:t> </a:t>
            </a:r>
            <a:r>
              <a:rPr lang="zh-CN" altLang="en-US" sz="2800" b="1" dirty="0" smtClean="0">
                <a:latin typeface="华文新魏" pitchFamily="2" charset="-122"/>
                <a:ea typeface="华文新魏" pitchFamily="2" charset="-122"/>
              </a:rPr>
              <a:t>精神病和心理障碍疾病的诊断</a:t>
            </a:r>
          </a:p>
          <a:p>
            <a:pPr>
              <a:lnSpc>
                <a:spcPct val="150000"/>
              </a:lnSpc>
            </a:pPr>
            <a:r>
              <a:rPr lang="en-US" altLang="zh-CN" sz="2800" b="1" dirty="0" smtClean="0">
                <a:latin typeface="华文新魏" pitchFamily="2" charset="-122"/>
                <a:ea typeface="华文新魏" pitchFamily="2" charset="-122"/>
              </a:rPr>
              <a:t>6</a:t>
            </a:r>
            <a:r>
              <a:rPr lang="zh-CN" altLang="en-US" sz="2800" b="1" dirty="0" smtClean="0">
                <a:latin typeface="华文新魏" pitchFamily="2" charset="-122"/>
                <a:ea typeface="华文新魏" pitchFamily="2" charset="-122"/>
              </a:rPr>
              <a:t>、</a:t>
            </a:r>
            <a:r>
              <a:rPr lang="en-US" altLang="zh-CN" sz="2800" b="1" dirty="0" smtClean="0">
                <a:latin typeface="华文新魏" pitchFamily="2" charset="-122"/>
                <a:ea typeface="华文新魏" pitchFamily="2" charset="-122"/>
              </a:rPr>
              <a:t> </a:t>
            </a:r>
            <a:r>
              <a:rPr lang="zh-CN" altLang="en-US" sz="2800" b="1" dirty="0" smtClean="0">
                <a:latin typeface="华文新魏" pitchFamily="2" charset="-122"/>
                <a:ea typeface="华文新魏" pitchFamily="2" charset="-122"/>
              </a:rPr>
              <a:t>司法鉴定和测谎应用</a:t>
            </a:r>
          </a:p>
          <a:p>
            <a:pPr>
              <a:lnSpc>
                <a:spcPct val="150000"/>
              </a:lnSpc>
            </a:pPr>
            <a:r>
              <a:rPr lang="en-US" altLang="zh-CN" sz="2800" b="1" dirty="0" smtClean="0">
                <a:latin typeface="华文新魏" pitchFamily="2" charset="-122"/>
                <a:ea typeface="华文新魏" pitchFamily="2" charset="-122"/>
              </a:rPr>
              <a:t>7</a:t>
            </a:r>
            <a:r>
              <a:rPr lang="zh-CN" altLang="en-US" sz="2800" b="1" dirty="0" smtClean="0">
                <a:latin typeface="华文新魏" pitchFamily="2" charset="-122"/>
                <a:ea typeface="华文新魏" pitchFamily="2" charset="-122"/>
              </a:rPr>
              <a:t>、</a:t>
            </a:r>
            <a:r>
              <a:rPr lang="en-US" altLang="zh-CN" sz="2800" b="1" dirty="0" smtClean="0">
                <a:latin typeface="华文新魏" pitchFamily="2" charset="-122"/>
                <a:ea typeface="华文新魏" pitchFamily="2" charset="-122"/>
              </a:rPr>
              <a:t> </a:t>
            </a:r>
            <a:r>
              <a:rPr lang="zh-CN" altLang="en-US" sz="2800" b="1" dirty="0" smtClean="0">
                <a:latin typeface="华文新魏" pitchFamily="2" charset="-122"/>
                <a:ea typeface="华文新魏" pitchFamily="2" charset="-122"/>
              </a:rPr>
              <a:t>语言、视觉、听觉、体感诱发等的研究</a:t>
            </a:r>
          </a:p>
          <a:p>
            <a:pPr>
              <a:lnSpc>
                <a:spcPct val="150000"/>
              </a:lnSpc>
            </a:pPr>
            <a:r>
              <a:rPr lang="en-US" altLang="zh-CN" sz="2800" b="1" dirty="0" smtClean="0">
                <a:latin typeface="华文新魏" pitchFamily="2" charset="-122"/>
                <a:ea typeface="华文新魏" pitchFamily="2" charset="-122"/>
              </a:rPr>
              <a:t>8</a:t>
            </a:r>
            <a:r>
              <a:rPr lang="zh-CN" altLang="en-US" sz="2800" b="1" dirty="0" smtClean="0">
                <a:latin typeface="华文新魏" pitchFamily="2" charset="-122"/>
                <a:ea typeface="华文新魏" pitchFamily="2" charset="-122"/>
              </a:rPr>
              <a:t>、认知功能及信息处理过程的语言学习与视觉、听觉的关系</a:t>
            </a:r>
            <a:endParaRPr lang="zh-CN" altLang="en-US" sz="2800" b="1" dirty="0">
              <a:latin typeface="华文新魏" pitchFamily="2" charset="-122"/>
              <a:ea typeface="华文新魏"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971550" y="4149725"/>
            <a:ext cx="5976938" cy="701675"/>
          </a:xfrm>
          <a:prstGeom prst="rect">
            <a:avLst/>
          </a:prstGeom>
          <a:noFill/>
          <a:ln w="9525">
            <a:noFill/>
            <a:miter lim="800000"/>
            <a:headEnd/>
            <a:tailEnd/>
          </a:ln>
          <a:effectLst/>
        </p:spPr>
        <p:txBody>
          <a:bodyPr>
            <a:spAutoFit/>
          </a:bodyPr>
          <a:lstStyle/>
          <a:p>
            <a:pPr>
              <a:lnSpc>
                <a:spcPct val="125000"/>
              </a:lnSpc>
            </a:pPr>
            <a:r>
              <a:rPr kumimoji="1" lang="zh-CN" altLang="en-US" sz="2800" b="1">
                <a:latin typeface="Times New Roman" pitchFamily="18" charset="0"/>
                <a:ea typeface="华文新魏" pitchFamily="2" charset="-122"/>
              </a:rPr>
              <a:t>静电常量  </a:t>
            </a:r>
            <a:r>
              <a:rPr kumimoji="1" lang="en-US" altLang="zh-CN" sz="2800" b="1">
                <a:solidFill>
                  <a:srgbClr val="000000"/>
                </a:solidFill>
                <a:latin typeface="华文新魏" pitchFamily="2" charset="-122"/>
                <a:ea typeface="华文新魏" pitchFamily="2" charset="-122"/>
              </a:rPr>
              <a:t>k</a:t>
            </a:r>
            <a:r>
              <a:rPr kumimoji="1" lang="zh-CN" altLang="en-US" sz="2800" b="1">
                <a:solidFill>
                  <a:srgbClr val="000000"/>
                </a:solidFill>
                <a:latin typeface="华文新魏" pitchFamily="2" charset="-122"/>
                <a:ea typeface="华文新魏" pitchFamily="2" charset="-122"/>
              </a:rPr>
              <a:t>＝ </a:t>
            </a:r>
            <a:r>
              <a:rPr kumimoji="1" lang="en-US" altLang="zh-CN" sz="2800" b="1">
                <a:solidFill>
                  <a:srgbClr val="000000"/>
                </a:solidFill>
                <a:latin typeface="华文新魏" pitchFamily="2" charset="-122"/>
                <a:ea typeface="华文新魏" pitchFamily="2" charset="-122"/>
              </a:rPr>
              <a:t>9.0</a:t>
            </a:r>
            <a:r>
              <a:rPr kumimoji="1" lang="en-US" altLang="zh-CN" sz="2800" b="1">
                <a:solidFill>
                  <a:srgbClr val="000000"/>
                </a:solidFill>
                <a:latin typeface="华文新魏" pitchFamily="2" charset="-122"/>
                <a:ea typeface="华文新魏" pitchFamily="2" charset="-122"/>
                <a:sym typeface="Symbol" pitchFamily="18" charset="2"/>
              </a:rPr>
              <a:t></a:t>
            </a:r>
            <a:r>
              <a:rPr kumimoji="1" lang="en-US" altLang="zh-CN" sz="2800" b="1">
                <a:solidFill>
                  <a:srgbClr val="000000"/>
                </a:solidFill>
                <a:latin typeface="华文新魏" pitchFamily="2" charset="-122"/>
                <a:ea typeface="华文新魏" pitchFamily="2" charset="-122"/>
              </a:rPr>
              <a:t>10</a:t>
            </a:r>
            <a:r>
              <a:rPr kumimoji="1" lang="en-US" altLang="zh-CN" sz="2800" b="1" baseline="30000">
                <a:solidFill>
                  <a:srgbClr val="000000"/>
                </a:solidFill>
                <a:latin typeface="华文新魏" pitchFamily="2" charset="-122"/>
                <a:ea typeface="华文新魏" pitchFamily="2" charset="-122"/>
              </a:rPr>
              <a:t>9  </a:t>
            </a:r>
            <a:r>
              <a:rPr kumimoji="1" lang="en-US" altLang="zh-CN" sz="2800" b="1">
                <a:solidFill>
                  <a:srgbClr val="000000"/>
                </a:solidFill>
                <a:latin typeface="华文新魏" pitchFamily="2" charset="-122"/>
                <a:ea typeface="华文新魏" pitchFamily="2" charset="-122"/>
              </a:rPr>
              <a:t>N</a:t>
            </a:r>
            <a:r>
              <a:rPr kumimoji="1" lang="en-US" altLang="zh-CN" sz="2800" b="1">
                <a:solidFill>
                  <a:srgbClr val="000000"/>
                </a:solidFill>
                <a:latin typeface="Times New Roman"/>
                <a:ea typeface="华文新魏" pitchFamily="2" charset="-122"/>
              </a:rPr>
              <a:t>·</a:t>
            </a:r>
            <a:r>
              <a:rPr kumimoji="1" lang="en-US" altLang="zh-CN" sz="2800" b="1">
                <a:solidFill>
                  <a:srgbClr val="000000"/>
                </a:solidFill>
                <a:latin typeface="华文新魏" pitchFamily="2" charset="-122"/>
                <a:ea typeface="华文新魏" pitchFamily="2" charset="-122"/>
              </a:rPr>
              <a:t>m</a:t>
            </a:r>
            <a:r>
              <a:rPr kumimoji="1" lang="en-US" altLang="zh-CN" sz="2800" b="1" baseline="30000">
                <a:solidFill>
                  <a:srgbClr val="000000"/>
                </a:solidFill>
                <a:latin typeface="华文新魏" pitchFamily="2" charset="-122"/>
                <a:ea typeface="华文新魏" pitchFamily="2" charset="-122"/>
              </a:rPr>
              <a:t>2</a:t>
            </a:r>
            <a:r>
              <a:rPr kumimoji="1" lang="en-US" altLang="zh-CN" sz="2800" b="1">
                <a:solidFill>
                  <a:srgbClr val="000000"/>
                </a:solidFill>
                <a:latin typeface="华文新魏" pitchFamily="2" charset="-122"/>
                <a:ea typeface="华文新魏" pitchFamily="2" charset="-122"/>
              </a:rPr>
              <a:t>/C</a:t>
            </a:r>
            <a:r>
              <a:rPr kumimoji="1" lang="en-US" altLang="zh-CN" sz="2800" b="1" baseline="30000">
                <a:solidFill>
                  <a:srgbClr val="000000"/>
                </a:solidFill>
                <a:latin typeface="华文新魏" pitchFamily="2" charset="-122"/>
                <a:ea typeface="华文新魏" pitchFamily="2" charset="-122"/>
              </a:rPr>
              <a:t>2</a:t>
            </a:r>
            <a:r>
              <a:rPr kumimoji="1" lang="en-US" altLang="zh-CN" sz="3200" b="1">
                <a:solidFill>
                  <a:srgbClr val="000000"/>
                </a:solidFill>
                <a:latin typeface="Times New Roman" pitchFamily="18" charset="0"/>
                <a:ea typeface="黑体" pitchFamily="2" charset="-122"/>
              </a:rPr>
              <a:t> </a:t>
            </a:r>
            <a:endParaRPr kumimoji="1" lang="en-US" altLang="zh-CN" sz="2800" baseline="30000">
              <a:solidFill>
                <a:srgbClr val="0000CC"/>
              </a:solidFill>
              <a:latin typeface="华文新魏" pitchFamily="2" charset="-122"/>
              <a:ea typeface="华文新魏" pitchFamily="2" charset="-122"/>
            </a:endParaRPr>
          </a:p>
        </p:txBody>
      </p:sp>
      <p:sp>
        <p:nvSpPr>
          <p:cNvPr id="21507" name="Rectangle 3"/>
          <p:cNvSpPr>
            <a:spLocks noChangeArrowheads="1"/>
          </p:cNvSpPr>
          <p:nvPr/>
        </p:nvSpPr>
        <p:spPr bwMode="auto">
          <a:xfrm>
            <a:off x="250825" y="404813"/>
            <a:ext cx="4105275" cy="522287"/>
          </a:xfrm>
          <a:prstGeom prst="rect">
            <a:avLst/>
          </a:prstGeom>
          <a:noFill/>
          <a:ln w="9525">
            <a:noFill/>
            <a:miter lim="800000"/>
            <a:headEnd/>
            <a:tailEnd/>
          </a:ln>
          <a:effectLst/>
        </p:spPr>
        <p:txBody>
          <a:bodyPr anchor="ctr"/>
          <a:lstStyle/>
          <a:p>
            <a:pPr>
              <a:buFontTx/>
              <a:buChar char="§"/>
            </a:pPr>
            <a:r>
              <a:rPr lang="en-US" altLang="zh-CN" sz="3200">
                <a:solidFill>
                  <a:srgbClr val="0000CC"/>
                </a:solidFill>
                <a:latin typeface="华文新魏" pitchFamily="2" charset="-122"/>
                <a:ea typeface="华文新魏" pitchFamily="2" charset="-122"/>
              </a:rPr>
              <a:t>Coulomb</a:t>
            </a:r>
            <a:r>
              <a:rPr lang="en-US" altLang="zh-CN" sz="3200">
                <a:solidFill>
                  <a:srgbClr val="0000CC"/>
                </a:solidFill>
                <a:latin typeface="Arial"/>
                <a:ea typeface="华文新魏" pitchFamily="2" charset="-122"/>
              </a:rPr>
              <a:t>’</a:t>
            </a:r>
            <a:r>
              <a:rPr lang="en-US" altLang="zh-CN" sz="3200">
                <a:solidFill>
                  <a:srgbClr val="0000CC"/>
                </a:solidFill>
                <a:latin typeface="华文新魏" pitchFamily="2" charset="-122"/>
                <a:ea typeface="华文新魏" pitchFamily="2" charset="-122"/>
              </a:rPr>
              <a:t>s Law</a:t>
            </a:r>
            <a:endParaRPr lang="en-US" altLang="zh-CN" sz="6000">
              <a:solidFill>
                <a:srgbClr val="0000CC"/>
              </a:solidFill>
              <a:latin typeface="华文新魏" pitchFamily="2" charset="-122"/>
              <a:ea typeface="华文新魏" pitchFamily="2" charset="-122"/>
            </a:endParaRPr>
          </a:p>
        </p:txBody>
      </p:sp>
      <p:sp>
        <p:nvSpPr>
          <p:cNvPr id="21508" name="Text Box 4"/>
          <p:cNvSpPr txBox="1">
            <a:spLocks noChangeArrowheads="1"/>
          </p:cNvSpPr>
          <p:nvPr/>
        </p:nvSpPr>
        <p:spPr bwMode="auto">
          <a:xfrm>
            <a:off x="468313" y="1052513"/>
            <a:ext cx="8280400" cy="946150"/>
          </a:xfrm>
          <a:prstGeom prst="rect">
            <a:avLst/>
          </a:prstGeom>
          <a:noFill/>
          <a:ln w="9525">
            <a:noFill/>
            <a:miter lim="800000"/>
            <a:headEnd/>
            <a:tailEnd/>
          </a:ln>
          <a:effectLst/>
        </p:spPr>
        <p:txBody>
          <a:bodyPr>
            <a:spAutoFit/>
          </a:bodyPr>
          <a:lstStyle/>
          <a:p>
            <a:pPr>
              <a:spcBef>
                <a:spcPct val="50000"/>
              </a:spcBef>
            </a:pPr>
            <a:r>
              <a:rPr kumimoji="1" lang="en-US" altLang="zh-CN" sz="2800" b="1">
                <a:solidFill>
                  <a:srgbClr val="0000CC"/>
                </a:solidFill>
                <a:latin typeface="华文新魏" pitchFamily="2" charset="-122"/>
                <a:ea typeface="华文新魏" pitchFamily="2" charset="-122"/>
              </a:rPr>
              <a:t>       The </a:t>
            </a:r>
            <a:r>
              <a:rPr kumimoji="1" lang="en-US" altLang="zh-CN" sz="2800" b="1">
                <a:solidFill>
                  <a:srgbClr val="993300"/>
                </a:solidFill>
                <a:latin typeface="华文新魏" pitchFamily="2" charset="-122"/>
                <a:ea typeface="华文新魏" pitchFamily="2" charset="-122"/>
              </a:rPr>
              <a:t>electrostatic force</a:t>
            </a:r>
            <a:r>
              <a:rPr kumimoji="1" lang="en-US" altLang="zh-CN" sz="2800" b="1">
                <a:solidFill>
                  <a:srgbClr val="0000CC"/>
                </a:solidFill>
                <a:latin typeface="华文新魏" pitchFamily="2" charset="-122"/>
                <a:ea typeface="华文新魏" pitchFamily="2" charset="-122"/>
              </a:rPr>
              <a:t> of attraction or repulsion between two </a:t>
            </a:r>
            <a:r>
              <a:rPr kumimoji="1" lang="en-US" altLang="zh-CN" sz="2800" b="1" i="1">
                <a:solidFill>
                  <a:srgbClr val="0000CC"/>
                </a:solidFill>
                <a:latin typeface="华文新魏" pitchFamily="2" charset="-122"/>
                <a:ea typeface="华文新魏" pitchFamily="2" charset="-122"/>
              </a:rPr>
              <a:t>point charges</a:t>
            </a:r>
            <a:r>
              <a:rPr kumimoji="1" lang="en-US" altLang="zh-CN" sz="2800" b="1">
                <a:solidFill>
                  <a:srgbClr val="0000CC"/>
                </a:solidFill>
                <a:latin typeface="华文新魏" pitchFamily="2" charset="-122"/>
                <a:ea typeface="华文新魏" pitchFamily="2" charset="-122"/>
              </a:rPr>
              <a:t> has the magnitude</a:t>
            </a:r>
            <a:endParaRPr kumimoji="1" lang="en-US" altLang="zh-CN" sz="2800">
              <a:solidFill>
                <a:srgbClr val="0000CC"/>
              </a:solidFill>
              <a:latin typeface="华文新魏" pitchFamily="2" charset="-122"/>
              <a:ea typeface="华文新魏" pitchFamily="2" charset="-122"/>
            </a:endParaRPr>
          </a:p>
        </p:txBody>
      </p:sp>
      <p:graphicFrame>
        <p:nvGraphicFramePr>
          <p:cNvPr id="21509" name="Object 5"/>
          <p:cNvGraphicFramePr>
            <a:graphicFrameLocks noChangeAspect="1"/>
          </p:cNvGraphicFramePr>
          <p:nvPr/>
        </p:nvGraphicFramePr>
        <p:xfrm>
          <a:off x="1619250" y="2420938"/>
          <a:ext cx="2365375" cy="1103312"/>
        </p:xfrm>
        <a:graphic>
          <a:graphicData uri="http://schemas.openxmlformats.org/presentationml/2006/ole">
            <mc:AlternateContent xmlns:mc="http://schemas.openxmlformats.org/markup-compatibility/2006">
              <mc:Choice xmlns:v="urn:schemas-microsoft-com:vml" Requires="v">
                <p:oleObj spid="_x0000_s46087" name="公式" r:id="rId3" imgW="1041120" imgH="609480" progId="Equation.3">
                  <p:embed/>
                </p:oleObj>
              </mc:Choice>
              <mc:Fallback>
                <p:oleObj name="公式" r:id="rId3" imgW="1041120" imgH="609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420938"/>
                        <a:ext cx="2365375" cy="110331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6"/>
          <p:cNvGrpSpPr>
            <a:grpSpLocks/>
          </p:cNvGrpSpPr>
          <p:nvPr/>
        </p:nvGrpSpPr>
        <p:grpSpPr bwMode="auto">
          <a:xfrm>
            <a:off x="5435600" y="2133600"/>
            <a:ext cx="2224088" cy="1287463"/>
            <a:chOff x="3563" y="1707"/>
            <a:chExt cx="1401" cy="811"/>
          </a:xfrm>
        </p:grpSpPr>
        <p:sp>
          <p:nvSpPr>
            <p:cNvPr id="21511" name="Line 7"/>
            <p:cNvSpPr>
              <a:spLocks noChangeShapeType="1"/>
            </p:cNvSpPr>
            <p:nvPr/>
          </p:nvSpPr>
          <p:spPr bwMode="auto">
            <a:xfrm flipV="1">
              <a:off x="4083" y="2109"/>
              <a:ext cx="360" cy="130"/>
            </a:xfrm>
            <a:prstGeom prst="line">
              <a:avLst/>
            </a:prstGeom>
            <a:noFill/>
            <a:ln w="38100">
              <a:solidFill>
                <a:srgbClr val="0000CC"/>
              </a:solidFill>
              <a:round/>
              <a:headEnd/>
              <a:tailEnd/>
            </a:ln>
            <a:effectLst/>
          </p:spPr>
          <p:txBody>
            <a:bodyPr wrap="none" anchor="ctr"/>
            <a:lstStyle/>
            <a:p>
              <a:endParaRPr lang="zh-CN" altLang="en-US"/>
            </a:p>
          </p:txBody>
        </p:sp>
        <p:sp>
          <p:nvSpPr>
            <p:cNvPr id="21512" name="Line 8"/>
            <p:cNvSpPr>
              <a:spLocks noChangeShapeType="1"/>
            </p:cNvSpPr>
            <p:nvPr/>
          </p:nvSpPr>
          <p:spPr bwMode="auto">
            <a:xfrm flipV="1">
              <a:off x="4432" y="2005"/>
              <a:ext cx="274" cy="105"/>
            </a:xfrm>
            <a:prstGeom prst="line">
              <a:avLst/>
            </a:prstGeom>
            <a:noFill/>
            <a:ln w="38100">
              <a:solidFill>
                <a:srgbClr val="0000CC"/>
              </a:solidFill>
              <a:round/>
              <a:headEnd/>
              <a:tailEnd type="triangle" w="med" len="med"/>
            </a:ln>
            <a:effectLst/>
          </p:spPr>
          <p:txBody>
            <a:bodyPr wrap="none" anchor="ctr"/>
            <a:lstStyle/>
            <a:p>
              <a:endParaRPr lang="zh-CN" altLang="en-US"/>
            </a:p>
          </p:txBody>
        </p:sp>
        <p:sp>
          <p:nvSpPr>
            <p:cNvPr id="21513" name="Text Box 9"/>
            <p:cNvSpPr txBox="1">
              <a:spLocks noChangeArrowheads="1"/>
            </p:cNvSpPr>
            <p:nvPr/>
          </p:nvSpPr>
          <p:spPr bwMode="auto">
            <a:xfrm>
              <a:off x="4246" y="1707"/>
              <a:ext cx="446" cy="365"/>
            </a:xfrm>
            <a:prstGeom prst="rect">
              <a:avLst/>
            </a:prstGeom>
            <a:noFill/>
            <a:ln w="9525">
              <a:noFill/>
              <a:miter lim="800000"/>
              <a:headEnd/>
              <a:tailEnd/>
            </a:ln>
            <a:effectLst/>
          </p:spPr>
          <p:txBody>
            <a:bodyPr>
              <a:spAutoFit/>
            </a:bodyPr>
            <a:lstStyle/>
            <a:p>
              <a:pPr>
                <a:spcBef>
                  <a:spcPct val="50000"/>
                </a:spcBef>
              </a:pPr>
              <a:r>
                <a:rPr kumimoji="1" lang="en-US" altLang="zh-CN" sz="3200" b="1" i="1">
                  <a:solidFill>
                    <a:srgbClr val="0000CC"/>
                  </a:solidFill>
                  <a:latin typeface="Times New Roman" pitchFamily="18" charset="0"/>
                  <a:ea typeface="黑体" pitchFamily="2" charset="-122"/>
                </a:rPr>
                <a:t>q</a:t>
              </a:r>
              <a:r>
                <a:rPr kumimoji="1" lang="en-US" altLang="zh-CN" sz="3200" b="1" baseline="-25000">
                  <a:solidFill>
                    <a:srgbClr val="0000CC"/>
                  </a:solidFill>
                  <a:latin typeface="Times New Roman" pitchFamily="18" charset="0"/>
                  <a:ea typeface="黑体" pitchFamily="2" charset="-122"/>
                </a:rPr>
                <a:t>2</a:t>
              </a:r>
              <a:endParaRPr kumimoji="1" lang="en-US" altLang="zh-CN" sz="3200" b="1">
                <a:solidFill>
                  <a:srgbClr val="0000CC"/>
                </a:solidFill>
                <a:latin typeface="黑体" pitchFamily="2" charset="-122"/>
                <a:ea typeface="黑体" pitchFamily="2" charset="-122"/>
              </a:endParaRPr>
            </a:p>
          </p:txBody>
        </p:sp>
        <p:sp>
          <p:nvSpPr>
            <p:cNvPr id="21514" name="Line 10"/>
            <p:cNvSpPr>
              <a:spLocks noChangeShapeType="1"/>
            </p:cNvSpPr>
            <p:nvPr/>
          </p:nvSpPr>
          <p:spPr bwMode="auto">
            <a:xfrm flipH="1">
              <a:off x="3776" y="2243"/>
              <a:ext cx="274" cy="105"/>
            </a:xfrm>
            <a:prstGeom prst="line">
              <a:avLst/>
            </a:prstGeom>
            <a:noFill/>
            <a:ln w="38100">
              <a:solidFill>
                <a:srgbClr val="0000CC"/>
              </a:solidFill>
              <a:round/>
              <a:headEnd/>
              <a:tailEnd type="triangle" w="med" len="med"/>
            </a:ln>
            <a:effectLst/>
          </p:spPr>
          <p:txBody>
            <a:bodyPr wrap="none" anchor="ctr"/>
            <a:lstStyle/>
            <a:p>
              <a:endParaRPr lang="zh-CN" altLang="en-US"/>
            </a:p>
          </p:txBody>
        </p:sp>
        <p:sp>
          <p:nvSpPr>
            <p:cNvPr id="21515" name="Oval 11"/>
            <p:cNvSpPr>
              <a:spLocks noChangeArrowheads="1"/>
            </p:cNvSpPr>
            <p:nvPr/>
          </p:nvSpPr>
          <p:spPr bwMode="auto">
            <a:xfrm>
              <a:off x="4033" y="2158"/>
              <a:ext cx="127" cy="127"/>
            </a:xfrm>
            <a:prstGeom prst="ellipse">
              <a:avLst/>
            </a:prstGeom>
            <a:solidFill>
              <a:schemeClr val="bg2"/>
            </a:solidFill>
            <a:ln w="9525">
              <a:solidFill>
                <a:schemeClr val="bg2"/>
              </a:solidFill>
              <a:round/>
              <a:headEnd/>
              <a:tailEnd/>
            </a:ln>
            <a:effectLst/>
          </p:spPr>
          <p:txBody>
            <a:bodyPr wrap="none" anchor="ctr"/>
            <a:lstStyle/>
            <a:p>
              <a:endParaRPr lang="zh-CN" altLang="en-US"/>
            </a:p>
          </p:txBody>
        </p:sp>
        <p:sp>
          <p:nvSpPr>
            <p:cNvPr id="21516" name="Text Box 12"/>
            <p:cNvSpPr txBox="1">
              <a:spLocks noChangeArrowheads="1"/>
            </p:cNvSpPr>
            <p:nvPr/>
          </p:nvSpPr>
          <p:spPr bwMode="auto">
            <a:xfrm>
              <a:off x="3929" y="1789"/>
              <a:ext cx="446" cy="365"/>
            </a:xfrm>
            <a:prstGeom prst="rect">
              <a:avLst/>
            </a:prstGeom>
            <a:noFill/>
            <a:ln w="9525">
              <a:noFill/>
              <a:miter lim="800000"/>
              <a:headEnd/>
              <a:tailEnd/>
            </a:ln>
            <a:effectLst/>
          </p:spPr>
          <p:txBody>
            <a:bodyPr>
              <a:spAutoFit/>
            </a:bodyPr>
            <a:lstStyle/>
            <a:p>
              <a:pPr>
                <a:spcBef>
                  <a:spcPct val="50000"/>
                </a:spcBef>
              </a:pPr>
              <a:r>
                <a:rPr kumimoji="1" lang="en-US" altLang="zh-CN" sz="3200" b="1" i="1">
                  <a:solidFill>
                    <a:srgbClr val="0000CC"/>
                  </a:solidFill>
                  <a:latin typeface="Times New Roman" pitchFamily="18" charset="0"/>
                  <a:ea typeface="黑体" pitchFamily="2" charset="-122"/>
                </a:rPr>
                <a:t>q</a:t>
              </a:r>
              <a:r>
                <a:rPr kumimoji="1" lang="en-US" altLang="zh-CN" sz="3200" b="1" baseline="-25000">
                  <a:solidFill>
                    <a:srgbClr val="0000CC"/>
                  </a:solidFill>
                  <a:latin typeface="Times New Roman" pitchFamily="18" charset="0"/>
                  <a:ea typeface="黑体" pitchFamily="2" charset="-122"/>
                </a:rPr>
                <a:t>1</a:t>
              </a:r>
              <a:endParaRPr kumimoji="1" lang="en-US" altLang="zh-CN" sz="3200" b="1">
                <a:solidFill>
                  <a:srgbClr val="0000CC"/>
                </a:solidFill>
                <a:latin typeface="黑体" pitchFamily="2" charset="-122"/>
                <a:ea typeface="黑体" pitchFamily="2" charset="-122"/>
              </a:endParaRPr>
            </a:p>
          </p:txBody>
        </p:sp>
        <p:sp>
          <p:nvSpPr>
            <p:cNvPr id="21517" name="Oval 13"/>
            <p:cNvSpPr>
              <a:spLocks noChangeArrowheads="1"/>
            </p:cNvSpPr>
            <p:nvPr/>
          </p:nvSpPr>
          <p:spPr bwMode="auto">
            <a:xfrm flipH="1" flipV="1">
              <a:off x="4322" y="2063"/>
              <a:ext cx="127" cy="127"/>
            </a:xfrm>
            <a:prstGeom prst="ellipse">
              <a:avLst/>
            </a:prstGeom>
            <a:solidFill>
              <a:schemeClr val="bg2"/>
            </a:solidFill>
            <a:ln w="9525">
              <a:solidFill>
                <a:schemeClr val="bg2"/>
              </a:solidFill>
              <a:round/>
              <a:headEnd/>
              <a:tailEnd/>
            </a:ln>
            <a:effectLst/>
          </p:spPr>
          <p:txBody>
            <a:bodyPr wrap="none" anchor="ctr"/>
            <a:lstStyle/>
            <a:p>
              <a:endParaRPr lang="zh-CN" altLang="en-US"/>
            </a:p>
          </p:txBody>
        </p:sp>
        <p:graphicFrame>
          <p:nvGraphicFramePr>
            <p:cNvPr id="21518" name="Object 14"/>
            <p:cNvGraphicFramePr>
              <a:graphicFrameLocks noChangeAspect="1"/>
            </p:cNvGraphicFramePr>
            <p:nvPr/>
          </p:nvGraphicFramePr>
          <p:xfrm>
            <a:off x="3563" y="2220"/>
            <a:ext cx="277" cy="298"/>
          </p:xfrm>
          <a:graphic>
            <a:graphicData uri="http://schemas.openxmlformats.org/presentationml/2006/ole">
              <mc:AlternateContent xmlns:mc="http://schemas.openxmlformats.org/markup-compatibility/2006">
                <mc:Choice xmlns:v="urn:schemas-microsoft-com:vml" Requires="v">
                  <p:oleObj spid="_x0000_s46088" name="公式" r:id="rId5" imgW="330120" imgH="355320" progId="Equation.3">
                    <p:embed/>
                  </p:oleObj>
                </mc:Choice>
                <mc:Fallback>
                  <p:oleObj name="公式" r:id="rId5" imgW="330120" imgH="355320" progId="Equation.3">
                    <p:embed/>
                    <p:pic>
                      <p:nvPicPr>
                        <p:cNvPr id="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3" y="2220"/>
                          <a:ext cx="277" cy="2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19" name="Object 15"/>
            <p:cNvGraphicFramePr>
              <a:graphicFrameLocks noChangeAspect="1"/>
            </p:cNvGraphicFramePr>
            <p:nvPr/>
          </p:nvGraphicFramePr>
          <p:xfrm>
            <a:off x="4678" y="1855"/>
            <a:ext cx="286" cy="298"/>
          </p:xfrm>
          <a:graphic>
            <a:graphicData uri="http://schemas.openxmlformats.org/presentationml/2006/ole">
              <mc:AlternateContent xmlns:mc="http://schemas.openxmlformats.org/markup-compatibility/2006">
                <mc:Choice xmlns:v="urn:schemas-microsoft-com:vml" Requires="v">
                  <p:oleObj spid="_x0000_s46089" name="公式" r:id="rId7" imgW="342720" imgH="355320" progId="Equation.3">
                    <p:embed/>
                  </p:oleObj>
                </mc:Choice>
                <mc:Fallback>
                  <p:oleObj name="公式" r:id="rId7" imgW="342720" imgH="355320" progId="Equation.3">
                    <p:embed/>
                    <p:pic>
                      <p:nvPicPr>
                        <p:cNvPr id="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78" y="1855"/>
                          <a:ext cx="286" cy="29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520" name="Object 16"/>
            <p:cNvGraphicFramePr>
              <a:graphicFrameLocks noChangeAspect="1"/>
            </p:cNvGraphicFramePr>
            <p:nvPr/>
          </p:nvGraphicFramePr>
          <p:xfrm>
            <a:off x="4195" y="2262"/>
            <a:ext cx="222" cy="223"/>
          </p:xfrm>
          <a:graphic>
            <a:graphicData uri="http://schemas.openxmlformats.org/presentationml/2006/ole">
              <mc:AlternateContent xmlns:mc="http://schemas.openxmlformats.org/markup-compatibility/2006">
                <mc:Choice xmlns:v="urn:schemas-microsoft-com:vml" Requires="v">
                  <p:oleObj spid="_x0000_s46090" name="公式" r:id="rId9" imgW="266400" imgH="266400" progId="Equation.3">
                    <p:embed/>
                  </p:oleObj>
                </mc:Choice>
                <mc:Fallback>
                  <p:oleObj name="公式" r:id="rId9" imgW="266400" imgH="266400" progId="Equation.3">
                    <p:embed/>
                    <p:pic>
                      <p:nvPicPr>
                        <p:cNvPr id="0"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95" y="2262"/>
                          <a:ext cx="222" cy="22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1522" name="Text Box 18"/>
          <p:cNvSpPr txBox="1">
            <a:spLocks noChangeArrowheads="1"/>
          </p:cNvSpPr>
          <p:nvPr/>
        </p:nvSpPr>
        <p:spPr bwMode="auto">
          <a:xfrm>
            <a:off x="1258888" y="3573463"/>
            <a:ext cx="3311525" cy="519112"/>
          </a:xfrm>
          <a:prstGeom prst="rect">
            <a:avLst/>
          </a:prstGeom>
          <a:noFill/>
          <a:ln w="9525">
            <a:noFill/>
            <a:miter lim="800000"/>
            <a:headEnd/>
            <a:tailEnd/>
          </a:ln>
          <a:effectLst/>
        </p:spPr>
        <p:txBody>
          <a:bodyPr>
            <a:spAutoFit/>
          </a:bodyPr>
          <a:lstStyle/>
          <a:p>
            <a:pPr>
              <a:spcBef>
                <a:spcPct val="50000"/>
              </a:spcBef>
            </a:pPr>
            <a:r>
              <a:rPr kumimoji="1" lang="zh-CN" altLang="en-US" sz="2800" b="1">
                <a:solidFill>
                  <a:srgbClr val="0000CC"/>
                </a:solidFill>
                <a:latin typeface="华文新魏" pitchFamily="2" charset="-122"/>
                <a:ea typeface="华文新魏" pitchFamily="2" charset="-122"/>
              </a:rPr>
              <a:t>（</a:t>
            </a:r>
            <a:r>
              <a:rPr kumimoji="1" lang="en-US" altLang="zh-CN" sz="2800" b="1">
                <a:solidFill>
                  <a:srgbClr val="0000CC"/>
                </a:solidFill>
                <a:latin typeface="华文新魏" pitchFamily="2" charset="-122"/>
                <a:ea typeface="华文新魏" pitchFamily="2" charset="-122"/>
              </a:rPr>
              <a:t>Coulomb</a:t>
            </a:r>
            <a:r>
              <a:rPr kumimoji="1" lang="en-US" altLang="zh-CN" sz="2800" b="1">
                <a:solidFill>
                  <a:srgbClr val="0000CC"/>
                </a:solidFill>
                <a:latin typeface="Times New Roman"/>
                <a:ea typeface="华文新魏" pitchFamily="2" charset="-122"/>
              </a:rPr>
              <a:t>’</a:t>
            </a:r>
            <a:r>
              <a:rPr kumimoji="1" lang="en-US" altLang="zh-CN" sz="2800" b="1">
                <a:solidFill>
                  <a:srgbClr val="0000CC"/>
                </a:solidFill>
                <a:latin typeface="华文新魏" pitchFamily="2" charset="-122"/>
                <a:ea typeface="华文新魏" pitchFamily="2" charset="-122"/>
              </a:rPr>
              <a:t>s law</a:t>
            </a:r>
            <a:r>
              <a:rPr kumimoji="1" lang="zh-CN" altLang="en-US" sz="2800" b="1">
                <a:solidFill>
                  <a:srgbClr val="0000CC"/>
                </a:solidFill>
                <a:latin typeface="华文新魏" pitchFamily="2" charset="-122"/>
                <a:ea typeface="华文新魏" pitchFamily="2" charset="-122"/>
              </a:rPr>
              <a:t>）</a:t>
            </a:r>
          </a:p>
        </p:txBody>
      </p:sp>
      <p:graphicFrame>
        <p:nvGraphicFramePr>
          <p:cNvPr id="21523" name="Object 19"/>
          <p:cNvGraphicFramePr>
            <a:graphicFrameLocks noChangeAspect="1"/>
          </p:cNvGraphicFramePr>
          <p:nvPr/>
        </p:nvGraphicFramePr>
        <p:xfrm>
          <a:off x="1585913" y="4951413"/>
          <a:ext cx="3017837" cy="1039812"/>
        </p:xfrm>
        <a:graphic>
          <a:graphicData uri="http://schemas.openxmlformats.org/presentationml/2006/ole">
            <mc:AlternateContent xmlns:mc="http://schemas.openxmlformats.org/markup-compatibility/2006">
              <mc:Choice xmlns:v="urn:schemas-microsoft-com:vml" Requires="v">
                <p:oleObj spid="_x0000_s46091" name="公式" r:id="rId11" imgW="1612800" imgH="647640" progId="Equation.3">
                  <p:embed/>
                </p:oleObj>
              </mc:Choice>
              <mc:Fallback>
                <p:oleObj name="公式" r:id="rId11" imgW="1612800" imgH="647640" progId="Equation.3">
                  <p:embed/>
                  <p:pic>
                    <p:nvPicPr>
                      <p:cNvPr id="0"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5913" y="4951413"/>
                        <a:ext cx="3017837" cy="1039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24" name="Text Box 20"/>
          <p:cNvSpPr txBox="1">
            <a:spLocks noChangeArrowheads="1"/>
          </p:cNvSpPr>
          <p:nvPr/>
        </p:nvSpPr>
        <p:spPr bwMode="auto">
          <a:xfrm>
            <a:off x="1187450" y="5805488"/>
            <a:ext cx="6769100" cy="625475"/>
          </a:xfrm>
          <a:prstGeom prst="rect">
            <a:avLst/>
          </a:prstGeom>
          <a:noFill/>
          <a:ln w="9525">
            <a:noFill/>
            <a:miter lim="800000"/>
            <a:headEnd/>
            <a:tailEnd/>
          </a:ln>
          <a:effectLst/>
        </p:spPr>
        <p:txBody>
          <a:bodyPr>
            <a:spAutoFit/>
          </a:bodyPr>
          <a:lstStyle/>
          <a:p>
            <a:pPr>
              <a:lnSpc>
                <a:spcPct val="125000"/>
              </a:lnSpc>
            </a:pPr>
            <a:r>
              <a:rPr kumimoji="1" lang="zh-CN" altLang="en-US" sz="2800" b="1">
                <a:solidFill>
                  <a:srgbClr val="0000CC"/>
                </a:solidFill>
                <a:latin typeface="华文新魏" pitchFamily="2" charset="-122"/>
                <a:ea typeface="华文新魏" pitchFamily="2" charset="-122"/>
              </a:rPr>
              <a:t>真空介电常数   </a:t>
            </a:r>
            <a:r>
              <a:rPr kumimoji="1" lang="zh-CN" altLang="en-US" sz="2800">
                <a:solidFill>
                  <a:srgbClr val="0000CC"/>
                </a:solidFill>
                <a:latin typeface="华文新魏" pitchFamily="2" charset="-122"/>
                <a:ea typeface="华文新魏" pitchFamily="2" charset="-122"/>
                <a:sym typeface="Symbol" pitchFamily="18" charset="2"/>
              </a:rPr>
              <a:t></a:t>
            </a:r>
            <a:r>
              <a:rPr kumimoji="1" lang="en-US" altLang="zh-CN" sz="2800" baseline="-25000">
                <a:solidFill>
                  <a:srgbClr val="0000CC"/>
                </a:solidFill>
                <a:latin typeface="华文新魏" pitchFamily="2" charset="-122"/>
                <a:ea typeface="华文新魏" pitchFamily="2" charset="-122"/>
              </a:rPr>
              <a:t>0 </a:t>
            </a:r>
            <a:r>
              <a:rPr kumimoji="1" lang="en-US" altLang="zh-CN" sz="2800">
                <a:solidFill>
                  <a:srgbClr val="0000CC"/>
                </a:solidFill>
                <a:latin typeface="华文新魏" pitchFamily="2" charset="-122"/>
                <a:ea typeface="华文新魏" pitchFamily="2" charset="-122"/>
              </a:rPr>
              <a:t>= 8.85</a:t>
            </a:r>
            <a:r>
              <a:rPr kumimoji="1" lang="en-US" altLang="zh-CN" sz="2800">
                <a:solidFill>
                  <a:srgbClr val="0000CC"/>
                </a:solidFill>
                <a:latin typeface="华文新魏" pitchFamily="2" charset="-122"/>
                <a:ea typeface="华文新魏" pitchFamily="2" charset="-122"/>
                <a:sym typeface="Symbol" pitchFamily="18" charset="2"/>
              </a:rPr>
              <a:t></a:t>
            </a:r>
            <a:r>
              <a:rPr kumimoji="1" lang="en-US" altLang="zh-CN" sz="2800">
                <a:solidFill>
                  <a:srgbClr val="0000CC"/>
                </a:solidFill>
                <a:latin typeface="华文新魏" pitchFamily="2" charset="-122"/>
                <a:ea typeface="华文新魏" pitchFamily="2" charset="-122"/>
              </a:rPr>
              <a:t>10</a:t>
            </a:r>
            <a:r>
              <a:rPr kumimoji="1" lang="en-US" altLang="zh-CN" sz="2800" baseline="30000">
                <a:solidFill>
                  <a:srgbClr val="0000CC"/>
                </a:solidFill>
                <a:latin typeface="华文新魏" pitchFamily="2" charset="-122"/>
                <a:ea typeface="华文新魏" pitchFamily="2" charset="-122"/>
              </a:rPr>
              <a:t>-12</a:t>
            </a:r>
            <a:r>
              <a:rPr kumimoji="1" lang="en-US" altLang="zh-CN" sz="2800">
                <a:solidFill>
                  <a:srgbClr val="0000CC"/>
                </a:solidFill>
                <a:latin typeface="华文新魏" pitchFamily="2" charset="-122"/>
                <a:ea typeface="华文新魏" pitchFamily="2" charset="-122"/>
              </a:rPr>
              <a:t> C</a:t>
            </a:r>
            <a:r>
              <a:rPr kumimoji="1" lang="en-US" altLang="zh-CN" sz="2800" baseline="30000">
                <a:solidFill>
                  <a:srgbClr val="0000CC"/>
                </a:solidFill>
                <a:latin typeface="华文新魏" pitchFamily="2" charset="-122"/>
                <a:ea typeface="华文新魏" pitchFamily="2" charset="-122"/>
              </a:rPr>
              <a:t>2</a:t>
            </a:r>
            <a:r>
              <a:rPr kumimoji="1" lang="en-US" altLang="zh-CN" sz="2800">
                <a:solidFill>
                  <a:srgbClr val="0000CC"/>
                </a:solidFill>
                <a:latin typeface="华文新魏" pitchFamily="2" charset="-122"/>
                <a:ea typeface="华文新魏" pitchFamily="2" charset="-122"/>
              </a:rPr>
              <a:t>/N</a:t>
            </a:r>
            <a:r>
              <a:rPr kumimoji="1" lang="en-US" altLang="zh-CN" sz="2800">
                <a:solidFill>
                  <a:srgbClr val="0000CC"/>
                </a:solidFill>
                <a:latin typeface="Times New Roman"/>
                <a:ea typeface="华文新魏" pitchFamily="2" charset="-122"/>
              </a:rPr>
              <a:t>·</a:t>
            </a:r>
            <a:r>
              <a:rPr kumimoji="1" lang="en-US" altLang="zh-CN" sz="2800">
                <a:solidFill>
                  <a:srgbClr val="0000CC"/>
                </a:solidFill>
                <a:latin typeface="华文新魏" pitchFamily="2" charset="-122"/>
                <a:ea typeface="华文新魏" pitchFamily="2" charset="-122"/>
              </a:rPr>
              <a:t>m</a:t>
            </a:r>
            <a:r>
              <a:rPr kumimoji="1" lang="en-US" altLang="zh-CN" sz="2800" baseline="30000">
                <a:solidFill>
                  <a:srgbClr val="0000CC"/>
                </a:solidFill>
                <a:latin typeface="华文新魏" pitchFamily="2" charset="-122"/>
                <a:ea typeface="华文新魏" pitchFamily="2"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508"/>
                                        </p:tgtEl>
                                        <p:attrNameLst>
                                          <p:attrName>style.visibility</p:attrName>
                                        </p:attrNameLst>
                                      </p:cBhvr>
                                      <p:to>
                                        <p:strVal val="visible"/>
                                      </p:to>
                                    </p:set>
                                    <p:animEffect transition="in" filter="wipe(left)">
                                      <p:cBhvr>
                                        <p:cTn id="11" dur="500"/>
                                        <p:tgtEl>
                                          <p:spTgt spid="2150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509"/>
                                        </p:tgtEl>
                                        <p:attrNameLst>
                                          <p:attrName>style.visibility</p:attrName>
                                        </p:attrNameLst>
                                      </p:cBhvr>
                                      <p:to>
                                        <p:strVal val="visible"/>
                                      </p:to>
                                    </p:set>
                                    <p:animEffect transition="in" filter="wipe(down)">
                                      <p:cBhvr>
                                        <p:cTn id="16" dur="500"/>
                                        <p:tgtEl>
                                          <p:spTgt spid="21509"/>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1522"/>
                                        </p:tgtEl>
                                        <p:attrNameLst>
                                          <p:attrName>style.visibility</p:attrName>
                                        </p:attrNameLst>
                                      </p:cBhvr>
                                      <p:to>
                                        <p:strVal val="visible"/>
                                      </p:to>
                                    </p:set>
                                    <p:animEffect transition="in" filter="wipe(left)">
                                      <p:cBhvr>
                                        <p:cTn id="20" dur="500"/>
                                        <p:tgtEl>
                                          <p:spTgt spid="2152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15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1523"/>
                                        </p:tgtEl>
                                        <p:attrNameLst>
                                          <p:attrName>style.visibility</p:attrName>
                                        </p:attrNameLst>
                                      </p:cBhvr>
                                      <p:to>
                                        <p:strVal val="visible"/>
                                      </p:to>
                                    </p:set>
                                    <p:animEffect transition="in" filter="wipe(down)">
                                      <p:cBhvr>
                                        <p:cTn id="29" dur="500"/>
                                        <p:tgtEl>
                                          <p:spTgt spid="2152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499"/>
                                          </p:stCondLst>
                                        </p:cTn>
                                        <p:tgtEl>
                                          <p:spTgt spid="215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autoUpdateAnimBg="0"/>
      <p:bldP spid="21508" grpId="0"/>
      <p:bldP spid="21522" grpId="0"/>
      <p:bldP spid="21524"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1520" y="116632"/>
            <a:ext cx="748923" cy="2123658"/>
          </a:xfrm>
          <a:prstGeom prst="rect">
            <a:avLst/>
          </a:prstGeom>
        </p:spPr>
        <p:txBody>
          <a:bodyPr wrap="none">
            <a:spAutoFit/>
          </a:bodyPr>
          <a:lstStyle/>
          <a:p>
            <a:r>
              <a:rPr kumimoji="1" lang="zh-CN" altLang="en-US" sz="4400" b="1" dirty="0" smtClean="0">
                <a:solidFill>
                  <a:srgbClr val="0033CC"/>
                </a:solidFill>
                <a:latin typeface="华文新魏" pitchFamily="2" charset="-122"/>
                <a:ea typeface="华文新魏" pitchFamily="2" charset="-122"/>
              </a:rPr>
              <a:t>磁</a:t>
            </a:r>
            <a:endParaRPr kumimoji="1" lang="en-US" altLang="zh-CN" sz="4400" b="1" dirty="0" smtClean="0">
              <a:solidFill>
                <a:srgbClr val="0033CC"/>
              </a:solidFill>
              <a:latin typeface="华文新魏" pitchFamily="2" charset="-122"/>
              <a:ea typeface="华文新魏" pitchFamily="2" charset="-122"/>
            </a:endParaRPr>
          </a:p>
          <a:p>
            <a:r>
              <a:rPr kumimoji="1" lang="zh-CN" altLang="en-US" sz="4400" b="1" dirty="0" smtClean="0">
                <a:solidFill>
                  <a:srgbClr val="0033CC"/>
                </a:solidFill>
                <a:latin typeface="华文新魏" pitchFamily="2" charset="-122"/>
                <a:ea typeface="华文新魏" pitchFamily="2" charset="-122"/>
              </a:rPr>
              <a:t>蛋</a:t>
            </a:r>
            <a:endParaRPr kumimoji="1" lang="en-US" altLang="zh-CN" sz="4400" b="1" dirty="0" smtClean="0">
              <a:solidFill>
                <a:srgbClr val="0033CC"/>
              </a:solidFill>
              <a:latin typeface="华文新魏" pitchFamily="2" charset="-122"/>
              <a:ea typeface="华文新魏" pitchFamily="2" charset="-122"/>
            </a:endParaRPr>
          </a:p>
          <a:p>
            <a:r>
              <a:rPr kumimoji="1" lang="zh-CN" altLang="en-US" sz="4400" b="1" dirty="0" smtClean="0">
                <a:solidFill>
                  <a:srgbClr val="0033CC"/>
                </a:solidFill>
                <a:latin typeface="华文新魏" pitchFamily="2" charset="-122"/>
                <a:ea typeface="华文新魏" pitchFamily="2" charset="-122"/>
              </a:rPr>
              <a:t>白</a:t>
            </a:r>
            <a:endParaRPr kumimoji="1" lang="zh-CN" altLang="en-US" sz="4400" b="1" dirty="0">
              <a:solidFill>
                <a:srgbClr val="0033CC"/>
              </a:solidFill>
              <a:latin typeface="华文新魏" pitchFamily="2" charset="-122"/>
              <a:ea typeface="华文新魏" pitchFamily="2" charset="-122"/>
            </a:endParaRPr>
          </a:p>
        </p:txBody>
      </p:sp>
      <p:pic>
        <p:nvPicPr>
          <p:cNvPr id="3077" name="Picture 5"/>
          <p:cNvPicPr>
            <a:picLocks noChangeAspect="1" noChangeArrowheads="1"/>
          </p:cNvPicPr>
          <p:nvPr/>
        </p:nvPicPr>
        <p:blipFill>
          <a:blip r:embed="rId2" cstate="print"/>
          <a:srcRect/>
          <a:stretch>
            <a:fillRect/>
          </a:stretch>
        </p:blipFill>
        <p:spPr bwMode="auto">
          <a:xfrm>
            <a:off x="1907704" y="332656"/>
            <a:ext cx="5722971" cy="1894303"/>
          </a:xfrm>
          <a:prstGeom prst="rect">
            <a:avLst/>
          </a:prstGeom>
          <a:noFill/>
          <a:ln w="9525">
            <a:noFill/>
            <a:miter lim="800000"/>
            <a:headEnd/>
            <a:tailEnd/>
          </a:ln>
        </p:spPr>
      </p:pic>
      <p:pic>
        <p:nvPicPr>
          <p:cNvPr id="3078" name="Picture 6"/>
          <p:cNvPicPr>
            <a:picLocks noChangeAspect="1" noChangeArrowheads="1"/>
          </p:cNvPicPr>
          <p:nvPr/>
        </p:nvPicPr>
        <p:blipFill>
          <a:blip r:embed="rId3" cstate="print"/>
          <a:srcRect/>
          <a:stretch>
            <a:fillRect/>
          </a:stretch>
        </p:blipFill>
        <p:spPr bwMode="auto">
          <a:xfrm>
            <a:off x="755576" y="2276872"/>
            <a:ext cx="3672408" cy="4470207"/>
          </a:xfrm>
          <a:prstGeom prst="rect">
            <a:avLst/>
          </a:prstGeom>
          <a:noFill/>
          <a:ln w="9525">
            <a:noFill/>
            <a:miter lim="800000"/>
            <a:headEnd/>
            <a:tailEnd/>
          </a:ln>
        </p:spPr>
      </p:pic>
      <p:pic>
        <p:nvPicPr>
          <p:cNvPr id="3080" name="Picture 8" descr="https://bkimg.cdn.bcebos.com/pic/a5c27d1ed21b0ef41b416319dbc451da80cb3ecf?x-bce-process=image/resize,m_lfit,w_268,limit_1/format,f_jpg"/>
          <p:cNvPicPr>
            <a:picLocks noChangeAspect="1" noChangeArrowheads="1"/>
          </p:cNvPicPr>
          <p:nvPr/>
        </p:nvPicPr>
        <p:blipFill>
          <a:blip r:embed="rId4" cstate="print"/>
          <a:srcRect/>
          <a:stretch>
            <a:fillRect/>
          </a:stretch>
        </p:blipFill>
        <p:spPr bwMode="auto">
          <a:xfrm>
            <a:off x="7668344" y="332656"/>
            <a:ext cx="1266158" cy="1842543"/>
          </a:xfrm>
          <a:prstGeom prst="rect">
            <a:avLst/>
          </a:prstGeom>
          <a:noFill/>
        </p:spPr>
      </p:pic>
      <p:sp>
        <p:nvSpPr>
          <p:cNvPr id="8" name="矩形 7"/>
          <p:cNvSpPr/>
          <p:nvPr/>
        </p:nvSpPr>
        <p:spPr>
          <a:xfrm>
            <a:off x="7668344" y="2132856"/>
            <a:ext cx="646331" cy="369332"/>
          </a:xfrm>
          <a:prstGeom prst="rect">
            <a:avLst/>
          </a:prstGeom>
        </p:spPr>
        <p:txBody>
          <a:bodyPr wrap="none">
            <a:spAutoFit/>
          </a:bodyPr>
          <a:lstStyle/>
          <a:p>
            <a:r>
              <a:rPr lang="zh-CN" altLang="en-US" dirty="0" smtClean="0"/>
              <a:t>谢灿</a:t>
            </a:r>
            <a:endParaRPr lang="zh-CN" altLang="en-US" dirty="0"/>
          </a:p>
        </p:txBody>
      </p:sp>
      <p:sp>
        <p:nvSpPr>
          <p:cNvPr id="9" name="矩形 8"/>
          <p:cNvSpPr/>
          <p:nvPr/>
        </p:nvSpPr>
        <p:spPr>
          <a:xfrm>
            <a:off x="8244408" y="2204864"/>
            <a:ext cx="800219" cy="276999"/>
          </a:xfrm>
          <a:prstGeom prst="rect">
            <a:avLst/>
          </a:prstGeom>
        </p:spPr>
        <p:txBody>
          <a:bodyPr wrap="none">
            <a:spAutoFit/>
          </a:bodyPr>
          <a:lstStyle/>
          <a:p>
            <a:r>
              <a:rPr lang="zh-CN" altLang="en-US" sz="1200" dirty="0" smtClean="0"/>
              <a:t>北京大学</a:t>
            </a:r>
            <a:endParaRPr lang="zh-CN" altLang="en-US" sz="1200" dirty="0"/>
          </a:p>
        </p:txBody>
      </p:sp>
      <p:pic>
        <p:nvPicPr>
          <p:cNvPr id="3081" name="Picture 9"/>
          <p:cNvPicPr>
            <a:picLocks noChangeAspect="1" noChangeArrowheads="1"/>
          </p:cNvPicPr>
          <p:nvPr/>
        </p:nvPicPr>
        <p:blipFill>
          <a:blip r:embed="rId5" cstate="print"/>
          <a:srcRect/>
          <a:stretch>
            <a:fillRect/>
          </a:stretch>
        </p:blipFill>
        <p:spPr bwMode="auto">
          <a:xfrm>
            <a:off x="5951761" y="3284984"/>
            <a:ext cx="3192239" cy="2474243"/>
          </a:xfrm>
          <a:prstGeom prst="rect">
            <a:avLst/>
          </a:prstGeom>
          <a:noFill/>
          <a:ln w="9525">
            <a:noFill/>
            <a:miter lim="800000"/>
            <a:headEnd/>
            <a:tailEnd/>
          </a:ln>
        </p:spPr>
      </p:pic>
      <p:cxnSp>
        <p:nvCxnSpPr>
          <p:cNvPr id="12" name="直接箭头连接符 11"/>
          <p:cNvCxnSpPr/>
          <p:nvPr/>
        </p:nvCxnSpPr>
        <p:spPr>
          <a:xfrm>
            <a:off x="4860032" y="4581128"/>
            <a:ext cx="864096" cy="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179388" y="188913"/>
            <a:ext cx="2663825" cy="701675"/>
          </a:xfrm>
          <a:prstGeom prst="rect">
            <a:avLst/>
          </a:prstGeom>
          <a:noFill/>
          <a:ln w="9525">
            <a:noFill/>
            <a:miter lim="800000"/>
            <a:headEnd/>
            <a:tailEnd/>
          </a:ln>
          <a:effectLst/>
        </p:spPr>
        <p:txBody>
          <a:bodyPr>
            <a:spAutoFit/>
          </a:bodyPr>
          <a:lstStyle/>
          <a:p>
            <a:pPr algn="ctr">
              <a:lnSpc>
                <a:spcPct val="125000"/>
              </a:lnSpc>
              <a:buClr>
                <a:srgbClr val="FF0000"/>
              </a:buClr>
              <a:buFont typeface="Monotype Sorts" pitchFamily="2" charset="2"/>
              <a:buNone/>
            </a:pPr>
            <a:r>
              <a:rPr kumimoji="1" lang="zh-CN" altLang="en-US" sz="3200" b="1">
                <a:solidFill>
                  <a:srgbClr val="993300"/>
                </a:solidFill>
                <a:latin typeface="华文新魏" pitchFamily="2" charset="-122"/>
                <a:ea typeface="华文新魏" pitchFamily="2" charset="-122"/>
              </a:rPr>
              <a:t>平方反比规律</a:t>
            </a:r>
          </a:p>
        </p:txBody>
      </p:sp>
      <p:sp>
        <p:nvSpPr>
          <p:cNvPr id="22531" name="Text Box 3"/>
          <p:cNvSpPr txBox="1">
            <a:spLocks noChangeArrowheads="1"/>
          </p:cNvSpPr>
          <p:nvPr/>
        </p:nvSpPr>
        <p:spPr bwMode="auto">
          <a:xfrm>
            <a:off x="323850" y="2205038"/>
            <a:ext cx="4824413" cy="528637"/>
          </a:xfrm>
          <a:prstGeom prst="rect">
            <a:avLst/>
          </a:prstGeom>
          <a:noFill/>
          <a:ln w="9525">
            <a:solidFill>
              <a:srgbClr val="FF0000"/>
            </a:solidFill>
            <a:miter lim="800000"/>
            <a:headEnd/>
            <a:tailEnd/>
          </a:ln>
          <a:effectLst/>
        </p:spPr>
        <p:txBody>
          <a:bodyPr>
            <a:spAutoFit/>
          </a:bodyPr>
          <a:lstStyle/>
          <a:p>
            <a:pPr algn="just">
              <a:spcBef>
                <a:spcPct val="50000"/>
              </a:spcBef>
            </a:pPr>
            <a:r>
              <a:rPr kumimoji="1" lang="zh-CN" altLang="en-US" sz="2800">
                <a:solidFill>
                  <a:srgbClr val="0000CC"/>
                </a:solidFill>
                <a:latin typeface="华文新魏" pitchFamily="2" charset="-122"/>
                <a:ea typeface="华文新魏" pitchFamily="2" charset="-122"/>
                <a:sym typeface="Symbol" pitchFamily="18" charset="2"/>
              </a:rPr>
              <a:t>思考：引力和静电力的差别？</a:t>
            </a:r>
            <a:endParaRPr kumimoji="1" lang="zh-CN" altLang="en-US" sz="2800">
              <a:latin typeface="华文新魏" pitchFamily="2" charset="-122"/>
              <a:ea typeface="华文新魏" pitchFamily="2" charset="-122"/>
              <a:sym typeface="Symbol" pitchFamily="18" charset="2"/>
            </a:endParaRPr>
          </a:p>
        </p:txBody>
      </p:sp>
      <p:graphicFrame>
        <p:nvGraphicFramePr>
          <p:cNvPr id="22532" name="Object 4"/>
          <p:cNvGraphicFramePr>
            <a:graphicFrameLocks noChangeAspect="1"/>
          </p:cNvGraphicFramePr>
          <p:nvPr/>
        </p:nvGraphicFramePr>
        <p:xfrm>
          <a:off x="5940425" y="476250"/>
          <a:ext cx="1873250" cy="1049338"/>
        </p:xfrm>
        <a:graphic>
          <a:graphicData uri="http://schemas.openxmlformats.org/presentationml/2006/ole">
            <mc:AlternateContent xmlns:mc="http://schemas.openxmlformats.org/markup-compatibility/2006">
              <mc:Choice xmlns:v="urn:schemas-microsoft-com:vml" Requires="v">
                <p:oleObj spid="_x0000_s47110" name="公式" r:id="rId3" imgW="1079280" imgH="558720" progId="Equation.3">
                  <p:embed/>
                </p:oleObj>
              </mc:Choice>
              <mc:Fallback>
                <p:oleObj name="公式" r:id="rId3" imgW="1079280" imgH="55872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476250"/>
                        <a:ext cx="1873250" cy="1049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3" name="Text Box 5"/>
          <p:cNvSpPr txBox="1">
            <a:spLocks noChangeArrowheads="1"/>
          </p:cNvSpPr>
          <p:nvPr/>
        </p:nvSpPr>
        <p:spPr bwMode="auto">
          <a:xfrm>
            <a:off x="468313" y="2852738"/>
            <a:ext cx="7977187" cy="1800225"/>
          </a:xfrm>
          <a:prstGeom prst="rect">
            <a:avLst/>
          </a:prstGeom>
          <a:noFill/>
          <a:ln w="9525">
            <a:noFill/>
            <a:miter lim="800000"/>
            <a:headEnd/>
            <a:tailEnd/>
          </a:ln>
          <a:effectLst/>
        </p:spPr>
        <p:txBody>
          <a:bodyPr>
            <a:spAutoFit/>
          </a:bodyPr>
          <a:lstStyle/>
          <a:p>
            <a:pPr algn="just">
              <a:spcBef>
                <a:spcPct val="50000"/>
              </a:spcBef>
            </a:pPr>
            <a:r>
              <a:rPr kumimoji="1" lang="en-US" altLang="zh-CN" sz="2800" b="1">
                <a:solidFill>
                  <a:srgbClr val="0000CC"/>
                </a:solidFill>
                <a:latin typeface="华文新魏" pitchFamily="2" charset="-122"/>
                <a:ea typeface="华文新魏" pitchFamily="2" charset="-122"/>
                <a:sym typeface="Symbol" pitchFamily="18" charset="2"/>
              </a:rPr>
              <a:t>        </a:t>
            </a:r>
            <a:r>
              <a:rPr kumimoji="1" lang="zh-CN" altLang="en-US" sz="2800">
                <a:solidFill>
                  <a:srgbClr val="0000CC"/>
                </a:solidFill>
                <a:latin typeface="华文新魏" pitchFamily="2" charset="-122"/>
                <a:ea typeface="华文新魏" pitchFamily="2" charset="-122"/>
                <a:sym typeface="Symbol" pitchFamily="18" charset="2"/>
              </a:rPr>
              <a:t>引力和静电力都遵守</a:t>
            </a:r>
            <a:r>
              <a:rPr kumimoji="1" lang="zh-CN" altLang="en-US" sz="2800" b="1">
                <a:solidFill>
                  <a:srgbClr val="993300"/>
                </a:solidFill>
                <a:latin typeface="华文新魏" pitchFamily="2" charset="-122"/>
                <a:ea typeface="华文新魏" pitchFamily="2" charset="-122"/>
                <a:sym typeface="Symbol" pitchFamily="18" charset="2"/>
              </a:rPr>
              <a:t>叠加原理</a:t>
            </a:r>
            <a:r>
              <a:rPr kumimoji="1" lang="zh-CN" altLang="en-US" sz="2800">
                <a:solidFill>
                  <a:srgbClr val="0000CC"/>
                </a:solidFill>
                <a:latin typeface="华文新魏" pitchFamily="2" charset="-122"/>
                <a:ea typeface="华文新魏" pitchFamily="2" charset="-122"/>
                <a:sym typeface="Symbol" pitchFamily="18" charset="2"/>
              </a:rPr>
              <a:t>。如果有</a:t>
            </a:r>
            <a:r>
              <a:rPr kumimoji="1" lang="en-US" altLang="zh-CN" sz="2800">
                <a:solidFill>
                  <a:srgbClr val="0000CC"/>
                </a:solidFill>
                <a:latin typeface="华文新魏" pitchFamily="2" charset="-122"/>
                <a:ea typeface="华文新魏" pitchFamily="2" charset="-122"/>
                <a:sym typeface="Symbol" pitchFamily="18" charset="2"/>
              </a:rPr>
              <a:t>n</a:t>
            </a:r>
            <a:r>
              <a:rPr kumimoji="1" lang="zh-CN" altLang="en-US" sz="2800">
                <a:solidFill>
                  <a:srgbClr val="0000CC"/>
                </a:solidFill>
                <a:latin typeface="华文新魏" pitchFamily="2" charset="-122"/>
                <a:ea typeface="华文新魏" pitchFamily="2" charset="-122"/>
                <a:sym typeface="Symbol" pitchFamily="18" charset="2"/>
              </a:rPr>
              <a:t>个带电粒子，它们独立地成对相互作用，于是作用在其中任意一个粒子（假定为粒子</a:t>
            </a:r>
            <a:r>
              <a:rPr kumimoji="1" lang="en-US" altLang="zh-CN" sz="2800">
                <a:solidFill>
                  <a:srgbClr val="0000CC"/>
                </a:solidFill>
                <a:latin typeface="华文新魏" pitchFamily="2" charset="-122"/>
                <a:ea typeface="华文新魏" pitchFamily="2" charset="-122"/>
                <a:sym typeface="Symbol" pitchFamily="18" charset="2"/>
              </a:rPr>
              <a:t>q</a:t>
            </a:r>
            <a:r>
              <a:rPr kumimoji="1" lang="en-US" altLang="zh-CN" sz="2800" baseline="-25000">
                <a:solidFill>
                  <a:srgbClr val="0000CC"/>
                </a:solidFill>
                <a:latin typeface="华文新魏" pitchFamily="2" charset="-122"/>
                <a:ea typeface="华文新魏" pitchFamily="2" charset="-122"/>
                <a:sym typeface="Symbol" pitchFamily="18" charset="2"/>
              </a:rPr>
              <a:t>0</a:t>
            </a:r>
            <a:r>
              <a:rPr kumimoji="1" lang="zh-CN" altLang="en-US" sz="2800">
                <a:solidFill>
                  <a:srgbClr val="0000CC"/>
                </a:solidFill>
                <a:latin typeface="华文新魏" pitchFamily="2" charset="-122"/>
                <a:ea typeface="华文新魏" pitchFamily="2" charset="-122"/>
                <a:sym typeface="Symbol" pitchFamily="18" charset="2"/>
              </a:rPr>
              <a:t>）上的力，由矢量和给定：</a:t>
            </a:r>
            <a:endParaRPr kumimoji="1" lang="zh-CN" altLang="en-US" sz="2800">
              <a:latin typeface="华文新魏" pitchFamily="2" charset="-122"/>
              <a:ea typeface="华文新魏" pitchFamily="2" charset="-122"/>
              <a:sym typeface="Symbol" pitchFamily="18" charset="2"/>
            </a:endParaRPr>
          </a:p>
        </p:txBody>
      </p:sp>
      <p:graphicFrame>
        <p:nvGraphicFramePr>
          <p:cNvPr id="22534" name="Object 6"/>
          <p:cNvGraphicFramePr>
            <a:graphicFrameLocks noChangeAspect="1"/>
          </p:cNvGraphicFramePr>
          <p:nvPr/>
        </p:nvGraphicFramePr>
        <p:xfrm>
          <a:off x="2195513" y="4724400"/>
          <a:ext cx="4105275" cy="615950"/>
        </p:xfrm>
        <a:graphic>
          <a:graphicData uri="http://schemas.openxmlformats.org/presentationml/2006/ole">
            <mc:AlternateContent xmlns:mc="http://schemas.openxmlformats.org/markup-compatibility/2006">
              <mc:Choice xmlns:v="urn:schemas-microsoft-com:vml" Requires="v">
                <p:oleObj spid="_x0000_s47111" name="公式" r:id="rId5" imgW="2286000" imgH="368280" progId="Equation.3">
                  <p:embed/>
                </p:oleObj>
              </mc:Choice>
              <mc:Fallback>
                <p:oleObj name="公式" r:id="rId5" imgW="2286000" imgH="36828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513" y="4724400"/>
                        <a:ext cx="4105275"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5" name="Text Box 7"/>
          <p:cNvSpPr txBox="1">
            <a:spLocks noChangeArrowheads="1"/>
          </p:cNvSpPr>
          <p:nvPr/>
        </p:nvSpPr>
        <p:spPr bwMode="auto">
          <a:xfrm>
            <a:off x="684213" y="5516563"/>
            <a:ext cx="7712075" cy="519112"/>
          </a:xfrm>
          <a:prstGeom prst="rect">
            <a:avLst/>
          </a:prstGeom>
          <a:noFill/>
          <a:ln w="9525">
            <a:noFill/>
            <a:miter lim="800000"/>
            <a:headEnd/>
            <a:tailEnd/>
          </a:ln>
          <a:effectLst/>
        </p:spPr>
        <p:txBody>
          <a:bodyPr>
            <a:spAutoFit/>
          </a:bodyPr>
          <a:lstStyle/>
          <a:p>
            <a:pPr algn="just">
              <a:spcBef>
                <a:spcPct val="50000"/>
              </a:spcBef>
            </a:pPr>
            <a:r>
              <a:rPr kumimoji="1" lang="zh-CN" altLang="en-US" sz="2800">
                <a:latin typeface="华文新魏" pitchFamily="2" charset="-122"/>
                <a:ea typeface="华文新魏" pitchFamily="2" charset="-122"/>
                <a:sym typeface="Symbol" pitchFamily="18" charset="2"/>
              </a:rPr>
              <a:t>其中，例如，</a:t>
            </a:r>
            <a:r>
              <a:rPr kumimoji="1" lang="en-US" altLang="zh-CN" sz="2800">
                <a:latin typeface="华文新魏" pitchFamily="2" charset="-122"/>
                <a:ea typeface="华文新魏" pitchFamily="2" charset="-122"/>
                <a:sym typeface="Symbol" pitchFamily="18" charset="2"/>
              </a:rPr>
              <a:t>F</a:t>
            </a:r>
            <a:r>
              <a:rPr kumimoji="1" lang="en-US" altLang="zh-CN" sz="2800" baseline="-25000">
                <a:latin typeface="华文新魏" pitchFamily="2" charset="-122"/>
                <a:ea typeface="华文新魏" pitchFamily="2" charset="-122"/>
                <a:sym typeface="Symbol" pitchFamily="18" charset="2"/>
              </a:rPr>
              <a:t>3</a:t>
            </a:r>
            <a:r>
              <a:rPr kumimoji="1" lang="zh-CN" altLang="en-US" sz="2800">
                <a:latin typeface="华文新魏" pitchFamily="2" charset="-122"/>
                <a:ea typeface="华文新魏" pitchFamily="2" charset="-122"/>
                <a:sym typeface="Symbol" pitchFamily="18" charset="2"/>
              </a:rPr>
              <a:t>是电荷</a:t>
            </a:r>
            <a:r>
              <a:rPr kumimoji="1" lang="en-US" altLang="zh-CN" sz="2800">
                <a:latin typeface="华文新魏" pitchFamily="2" charset="-122"/>
                <a:ea typeface="华文新魏" pitchFamily="2" charset="-122"/>
                <a:sym typeface="Symbol" pitchFamily="18" charset="2"/>
              </a:rPr>
              <a:t>q</a:t>
            </a:r>
            <a:r>
              <a:rPr kumimoji="1" lang="en-US" altLang="zh-CN" sz="2800" baseline="-25000">
                <a:latin typeface="华文新魏" pitchFamily="2" charset="-122"/>
                <a:ea typeface="华文新魏" pitchFamily="2" charset="-122"/>
                <a:sym typeface="Symbol" pitchFamily="18" charset="2"/>
              </a:rPr>
              <a:t>3</a:t>
            </a:r>
            <a:r>
              <a:rPr kumimoji="1" lang="zh-CN" altLang="en-US" sz="2800">
                <a:latin typeface="华文新魏" pitchFamily="2" charset="-122"/>
                <a:ea typeface="华文新魏" pitchFamily="2" charset="-122"/>
                <a:sym typeface="Symbol" pitchFamily="18" charset="2"/>
              </a:rPr>
              <a:t>作用在粒子</a:t>
            </a:r>
            <a:r>
              <a:rPr kumimoji="1" lang="en-US" altLang="zh-CN" sz="2800">
                <a:latin typeface="华文新魏" pitchFamily="2" charset="-122"/>
                <a:ea typeface="华文新魏" pitchFamily="2" charset="-122"/>
                <a:sym typeface="Symbol" pitchFamily="18" charset="2"/>
              </a:rPr>
              <a:t>q</a:t>
            </a:r>
            <a:r>
              <a:rPr kumimoji="1" lang="en-US" altLang="zh-CN" sz="2800" baseline="-25000">
                <a:latin typeface="华文新魏" pitchFamily="2" charset="-122"/>
                <a:ea typeface="华文新魏" pitchFamily="2" charset="-122"/>
                <a:sym typeface="Symbol" pitchFamily="18" charset="2"/>
              </a:rPr>
              <a:t>0</a:t>
            </a:r>
            <a:r>
              <a:rPr kumimoji="1" lang="zh-CN" altLang="en-US" sz="2800">
                <a:latin typeface="华文新魏" pitchFamily="2" charset="-122"/>
                <a:ea typeface="华文新魏" pitchFamily="2" charset="-122"/>
                <a:sym typeface="Symbol" pitchFamily="18" charset="2"/>
              </a:rPr>
              <a:t>上的力</a:t>
            </a:r>
            <a:r>
              <a:rPr kumimoji="1" lang="zh-CN" altLang="en-US" sz="2800" b="1">
                <a:latin typeface="华文新魏" pitchFamily="2" charset="-122"/>
                <a:ea typeface="华文新魏" pitchFamily="2" charset="-122"/>
                <a:sym typeface="Symbol" pitchFamily="18" charset="2"/>
              </a:rPr>
              <a:t>。</a:t>
            </a:r>
          </a:p>
        </p:txBody>
      </p:sp>
      <p:graphicFrame>
        <p:nvGraphicFramePr>
          <p:cNvPr id="22536" name="Object 8"/>
          <p:cNvGraphicFramePr>
            <a:graphicFrameLocks noChangeAspect="1"/>
          </p:cNvGraphicFramePr>
          <p:nvPr/>
        </p:nvGraphicFramePr>
        <p:xfrm>
          <a:off x="2771775" y="692150"/>
          <a:ext cx="2365375" cy="1103313"/>
        </p:xfrm>
        <a:graphic>
          <a:graphicData uri="http://schemas.openxmlformats.org/presentationml/2006/ole">
            <mc:AlternateContent xmlns:mc="http://schemas.openxmlformats.org/markup-compatibility/2006">
              <mc:Choice xmlns:v="urn:schemas-microsoft-com:vml" Requires="v">
                <p:oleObj spid="_x0000_s47112" name="公式" r:id="rId7" imgW="1041120" imgH="609480" progId="Equation.3">
                  <p:embed/>
                </p:oleObj>
              </mc:Choice>
              <mc:Fallback>
                <p:oleObj name="公式" r:id="rId7" imgW="1041120" imgH="609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775" y="692150"/>
                        <a:ext cx="2365375" cy="110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oleObj>
              </mc:Fallback>
            </mc:AlternateContent>
          </a:graphicData>
        </a:graphic>
      </p:graphicFrame>
      <p:sp>
        <p:nvSpPr>
          <p:cNvPr id="22538" name="Rectangle 10"/>
          <p:cNvSpPr>
            <a:spLocks noChangeArrowheads="1"/>
          </p:cNvSpPr>
          <p:nvPr/>
        </p:nvSpPr>
        <p:spPr bwMode="auto">
          <a:xfrm>
            <a:off x="0" y="3314700"/>
            <a:ext cx="9144000" cy="0"/>
          </a:xfrm>
          <a:prstGeom prst="rect">
            <a:avLst/>
          </a:prstGeom>
          <a:noFill/>
          <a:ln w="9525">
            <a:noFill/>
            <a:miter lim="800000"/>
            <a:headEnd/>
            <a:tailEnd/>
          </a:ln>
          <a:effectLst/>
        </p:spPr>
        <p:txBody>
          <a:bodyPr wrap="none" anchor="ctr">
            <a:spAutoFit/>
          </a:bodyPr>
          <a:lstStyle/>
          <a:p>
            <a:endParaRPr lang="zh-CN" altLang="en-US"/>
          </a:p>
        </p:txBody>
      </p:sp>
      <p:graphicFrame>
        <p:nvGraphicFramePr>
          <p:cNvPr id="22537" name="Object 9"/>
          <p:cNvGraphicFramePr>
            <a:graphicFrameLocks noChangeAspect="1"/>
          </p:cNvGraphicFramePr>
          <p:nvPr/>
        </p:nvGraphicFramePr>
        <p:xfrm>
          <a:off x="5795963" y="1628775"/>
          <a:ext cx="3198812" cy="930275"/>
        </p:xfrm>
        <a:graphic>
          <a:graphicData uri="http://schemas.openxmlformats.org/presentationml/2006/ole">
            <mc:AlternateContent xmlns:mc="http://schemas.openxmlformats.org/markup-compatibility/2006">
              <mc:Choice xmlns:v="urn:schemas-microsoft-com:vml" Requires="v">
                <p:oleObj spid="_x0000_s47113" name="公式" r:id="rId9" imgW="1574640" imgH="457200" progId="Equation.3">
                  <p:embed/>
                </p:oleObj>
              </mc:Choice>
              <mc:Fallback>
                <p:oleObj name="公式" r:id="rId9" imgW="1574640" imgH="457200" progId="Equation.3">
                  <p:embed/>
                  <p:pic>
                    <p:nvPicPr>
                      <p:cNvPr id="0"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1628775"/>
                        <a:ext cx="3198812"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25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22533"/>
                                        </p:tgtEl>
                                        <p:attrNameLst>
                                          <p:attrName>style.visibility</p:attrName>
                                        </p:attrNameLst>
                                      </p:cBhvr>
                                      <p:to>
                                        <p:strVal val="visible"/>
                                      </p:to>
                                    </p:set>
                                  </p:childTnLst>
                                </p:cTn>
                              </p:par>
                            </p:childTnLst>
                          </p:cTn>
                        </p:par>
                        <p:par>
                          <p:cTn id="11" fill="hold">
                            <p:stCondLst>
                              <p:cond delay="500"/>
                            </p:stCondLst>
                            <p:childTnLst>
                              <p:par>
                                <p:cTn id="12" presetID="3" presetClass="entr" presetSubtype="10" fill="hold" nodeType="afterEffect">
                                  <p:stCondLst>
                                    <p:cond delay="0"/>
                                  </p:stCondLst>
                                  <p:childTnLst>
                                    <p:set>
                                      <p:cBhvr>
                                        <p:cTn id="13" dur="1" fill="hold">
                                          <p:stCondLst>
                                            <p:cond delay="0"/>
                                          </p:stCondLst>
                                        </p:cTn>
                                        <p:tgtEl>
                                          <p:spTgt spid="22534"/>
                                        </p:tgtEl>
                                        <p:attrNameLst>
                                          <p:attrName>style.visibility</p:attrName>
                                        </p:attrNameLst>
                                      </p:cBhvr>
                                      <p:to>
                                        <p:strVal val="visible"/>
                                      </p:to>
                                    </p:set>
                                    <p:animEffect transition="in" filter="blinds(horizontal)">
                                      <p:cBhvr>
                                        <p:cTn id="14" dur="500"/>
                                        <p:tgtEl>
                                          <p:spTgt spid="22534"/>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499"/>
                                          </p:stCondLst>
                                        </p:cTn>
                                        <p:tgtEl>
                                          <p:spTgt spid="22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autoUpdateAnimBg="0"/>
      <p:bldP spid="22533" grpId="0" autoUpdateAnimBg="0"/>
      <p:bldP spid="22535" grpId="0" autoUpdateAnimBg="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3279</TotalTime>
  <Words>3899</Words>
  <Application>Microsoft Office PowerPoint</Application>
  <PresentationFormat>全屏显示(4:3)</PresentationFormat>
  <Paragraphs>550</Paragraphs>
  <Slides>80</Slides>
  <Notes>11</Notes>
  <HiddenSlides>0</HiddenSlides>
  <MMClips>1</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80</vt:i4>
      </vt:variant>
    </vt:vector>
  </HeadingPairs>
  <TitlesOfParts>
    <vt:vector size="99" baseType="lpstr">
      <vt:lpstr>Monotype Sorts</vt:lpstr>
      <vt:lpstr>黑体</vt:lpstr>
      <vt:lpstr>华文宋体</vt:lpstr>
      <vt:lpstr>华文新魏</vt:lpstr>
      <vt:lpstr>宋体</vt:lpstr>
      <vt:lpstr>幼圆</vt:lpstr>
      <vt:lpstr>Arial</vt:lpstr>
      <vt:lpstr>Bookman Old Style</vt:lpstr>
      <vt:lpstr>Calibri</vt:lpstr>
      <vt:lpstr>Symbol</vt:lpstr>
      <vt:lpstr>Tahoma</vt:lpstr>
      <vt:lpstr>Times New Roman</vt:lpstr>
      <vt:lpstr>Wingdings</vt:lpstr>
      <vt:lpstr>Office 主题</vt:lpstr>
      <vt:lpstr>公式</vt:lpstr>
      <vt:lpstr>Photo Editor 照片</vt:lpstr>
      <vt:lpstr>文档</vt:lpstr>
      <vt:lpstr>Document</vt:lpstr>
      <vt:lpstr>Equation</vt:lpstr>
      <vt:lpstr>第5章 电与磁 electricity &amp; magnetism </vt:lpstr>
      <vt:lpstr>主要内容</vt:lpstr>
      <vt:lpstr>PowerPoint 演示文稿</vt:lpstr>
      <vt:lpstr>电的基本理论</vt:lpstr>
      <vt:lpstr>1  电荷（Electric Charge）</vt:lpstr>
      <vt:lpstr>气泡室中一个电子和一个正电子留下的由气泡形成的径迹的照片。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§电动势electromotive force</vt:lpstr>
      <vt:lpstr>含源电路电势差</vt:lpstr>
      <vt:lpstr>含源电路的欧姆定律</vt:lpstr>
      <vt:lpstr>正负号规定</vt:lpstr>
      <vt:lpstr>§基尔霍夫方程组 kirchhoff equations</vt:lpstr>
      <vt:lpstr>1、节点、支路、回路 node, branch, loop</vt:lpstr>
      <vt:lpstr>2、基尔霍夫第一方程组</vt:lpstr>
      <vt:lpstr>PowerPoint 演示文稿</vt:lpstr>
      <vt:lpstr>3、基尔霍夫第二方程组</vt:lpstr>
      <vt:lpstr>3、基尔霍夫第二方程组</vt:lpstr>
      <vt:lpstr>4、基尔霍夫方程组解题步骤</vt:lpstr>
      <vt:lpstr>例题</vt:lpstr>
      <vt:lpstr>PowerPoint 演示文稿</vt:lpstr>
      <vt:lpstr>PowerPoint 演示文稿</vt:lpstr>
      <vt:lpstr>电在医学上的应用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Deep brain stimulation (DBS)</vt:lpstr>
      <vt:lpstr>磁的基本理论</vt:lpstr>
      <vt:lpstr>PowerPoint 演示文稿</vt:lpstr>
      <vt:lpstr>PowerPoint 演示文稿</vt:lpstr>
      <vt:lpstr>PowerPoint 演示文稿</vt:lpstr>
      <vt:lpstr>PowerPoint 演示文稿</vt:lpstr>
      <vt:lpstr>PowerPoint 演示文稿</vt:lpstr>
      <vt:lpstr>洛伦兹力Lorentz force</vt:lpstr>
      <vt:lpstr>PowerPoint 演示文稿</vt:lpstr>
      <vt:lpstr>PowerPoint 演示文稿</vt:lpstr>
      <vt:lpstr>PowerPoint 演示文稿</vt:lpstr>
      <vt:lpstr>洛伦兹力总结</vt:lpstr>
      <vt:lpstr>PowerPoint 演示文稿</vt:lpstr>
      <vt:lpstr>PowerPoint 演示文稿</vt:lpstr>
      <vt:lpstr>PowerPoint 演示文稿</vt:lpstr>
      <vt:lpstr>安培力方向判断</vt:lpstr>
      <vt:lpstr>举例</vt:lpstr>
      <vt:lpstr>PowerPoint 演示文稿</vt:lpstr>
      <vt:lpstr>PowerPoint 演示文稿</vt:lpstr>
      <vt:lpstr>PowerPoint 演示文稿</vt:lpstr>
      <vt:lpstr>PowerPoint 演示文稿</vt:lpstr>
      <vt:lpstr>磁在医学上的应用</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第5章 电与磁 electricity &amp; magnetism </dc:title>
  <dc:creator>lenovo</dc:creator>
  <cp:lastModifiedBy>lenovo</cp:lastModifiedBy>
  <cp:revision>43</cp:revision>
  <dcterms:created xsi:type="dcterms:W3CDTF">2020-03-02T08:26:36Z</dcterms:created>
  <dcterms:modified xsi:type="dcterms:W3CDTF">2020-03-07T08:46:30Z</dcterms:modified>
</cp:coreProperties>
</file>